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4" r:id="rId1"/>
    <p:sldMasterId id="2147483698" r:id="rId2"/>
  </p:sldMasterIdLst>
  <p:notesMasterIdLst>
    <p:notesMasterId r:id="rId196"/>
  </p:notesMasterIdLst>
  <p:handoutMasterIdLst>
    <p:handoutMasterId r:id="rId197"/>
  </p:handoutMasterIdLst>
  <p:sldIdLst>
    <p:sldId id="294" r:id="rId3"/>
    <p:sldId id="298" r:id="rId4"/>
    <p:sldId id="405" r:id="rId5"/>
    <p:sldId id="578" r:id="rId6"/>
    <p:sldId id="570" r:id="rId7"/>
    <p:sldId id="571" r:id="rId8"/>
    <p:sldId id="572" r:id="rId9"/>
    <p:sldId id="336" r:id="rId10"/>
    <p:sldId id="573" r:id="rId11"/>
    <p:sldId id="574" r:id="rId12"/>
    <p:sldId id="575" r:id="rId13"/>
    <p:sldId id="576" r:id="rId14"/>
    <p:sldId id="347" r:id="rId15"/>
    <p:sldId id="407" r:id="rId16"/>
    <p:sldId id="577" r:id="rId17"/>
    <p:sldId id="261" r:id="rId18"/>
    <p:sldId id="585" r:id="rId19"/>
    <p:sldId id="586" r:id="rId20"/>
    <p:sldId id="1732" r:id="rId21"/>
    <p:sldId id="265" r:id="rId22"/>
    <p:sldId id="283" r:id="rId23"/>
    <p:sldId id="295" r:id="rId24"/>
    <p:sldId id="344" r:id="rId25"/>
    <p:sldId id="531" r:id="rId26"/>
    <p:sldId id="579" r:id="rId27"/>
    <p:sldId id="533" r:id="rId28"/>
    <p:sldId id="580" r:id="rId29"/>
    <p:sldId id="535" r:id="rId30"/>
    <p:sldId id="536" r:id="rId31"/>
    <p:sldId id="537" r:id="rId32"/>
    <p:sldId id="538" r:id="rId33"/>
    <p:sldId id="489" r:id="rId34"/>
    <p:sldId id="296" r:id="rId35"/>
    <p:sldId id="543" r:id="rId36"/>
    <p:sldId id="544" r:id="rId37"/>
    <p:sldId id="582" r:id="rId38"/>
    <p:sldId id="583" r:id="rId39"/>
    <p:sldId id="306" r:id="rId40"/>
    <p:sldId id="299" r:id="rId41"/>
    <p:sldId id="307" r:id="rId42"/>
    <p:sldId id="300" r:id="rId43"/>
    <p:sldId id="305" r:id="rId44"/>
    <p:sldId id="308" r:id="rId45"/>
    <p:sldId id="309" r:id="rId46"/>
    <p:sldId id="425" r:id="rId47"/>
    <p:sldId id="319" r:id="rId48"/>
    <p:sldId id="318" r:id="rId49"/>
    <p:sldId id="320" r:id="rId50"/>
    <p:sldId id="1737" r:id="rId51"/>
    <p:sldId id="323" r:id="rId52"/>
    <p:sldId id="429" r:id="rId53"/>
    <p:sldId id="322" r:id="rId54"/>
    <p:sldId id="301" r:id="rId55"/>
    <p:sldId id="303" r:id="rId56"/>
    <p:sldId id="312" r:id="rId57"/>
    <p:sldId id="313" r:id="rId58"/>
    <p:sldId id="491" r:id="rId59"/>
    <p:sldId id="315" r:id="rId60"/>
    <p:sldId id="422" r:id="rId61"/>
    <p:sldId id="423" r:id="rId62"/>
    <p:sldId id="424" r:id="rId63"/>
    <p:sldId id="310" r:id="rId64"/>
    <p:sldId id="317" r:id="rId65"/>
    <p:sldId id="478" r:id="rId66"/>
    <p:sldId id="342" r:id="rId67"/>
    <p:sldId id="432" r:id="rId68"/>
    <p:sldId id="350" r:id="rId69"/>
    <p:sldId id="348" r:id="rId70"/>
    <p:sldId id="343" r:id="rId71"/>
    <p:sldId id="346" r:id="rId72"/>
    <p:sldId id="539" r:id="rId73"/>
    <p:sldId id="540" r:id="rId74"/>
    <p:sldId id="412" r:id="rId75"/>
    <p:sldId id="351" r:id="rId76"/>
    <p:sldId id="420" r:id="rId77"/>
    <p:sldId id="354" r:id="rId78"/>
    <p:sldId id="353" r:id="rId79"/>
    <p:sldId id="492" r:id="rId80"/>
    <p:sldId id="542" r:id="rId81"/>
    <p:sldId id="327" r:id="rId82"/>
    <p:sldId id="421" r:id="rId83"/>
    <p:sldId id="355" r:id="rId84"/>
    <p:sldId id="358" r:id="rId85"/>
    <p:sldId id="418" r:id="rId86"/>
    <p:sldId id="419" r:id="rId87"/>
    <p:sldId id="408" r:id="rId88"/>
    <p:sldId id="1738" r:id="rId89"/>
    <p:sldId id="433" r:id="rId90"/>
    <p:sldId id="359" r:id="rId91"/>
    <p:sldId id="434" r:id="rId92"/>
    <p:sldId id="430" r:id="rId93"/>
    <p:sldId id="436" r:id="rId94"/>
    <p:sldId id="435" r:id="rId95"/>
    <p:sldId id="479" r:id="rId96"/>
    <p:sldId id="360" r:id="rId97"/>
    <p:sldId id="454" r:id="rId98"/>
    <p:sldId id="460" r:id="rId99"/>
    <p:sldId id="457" r:id="rId100"/>
    <p:sldId id="461" r:id="rId101"/>
    <p:sldId id="462" r:id="rId102"/>
    <p:sldId id="464" r:id="rId103"/>
    <p:sldId id="1739" r:id="rId104"/>
    <p:sldId id="437" r:id="rId105"/>
    <p:sldId id="439" r:id="rId106"/>
    <p:sldId id="493" r:id="rId107"/>
    <p:sldId id="440" r:id="rId108"/>
    <p:sldId id="441" r:id="rId109"/>
    <p:sldId id="465" r:id="rId110"/>
    <p:sldId id="480" r:id="rId111"/>
    <p:sldId id="490" r:id="rId112"/>
    <p:sldId id="1740" r:id="rId113"/>
    <p:sldId id="362" r:id="rId114"/>
    <p:sldId id="413" r:id="rId115"/>
    <p:sldId id="481" r:id="rId116"/>
    <p:sldId id="482" r:id="rId117"/>
    <p:sldId id="361" r:id="rId118"/>
    <p:sldId id="483" r:id="rId119"/>
    <p:sldId id="468" r:id="rId120"/>
    <p:sldId id="365" r:id="rId121"/>
    <p:sldId id="414" r:id="rId122"/>
    <p:sldId id="415" r:id="rId123"/>
    <p:sldId id="369" r:id="rId124"/>
    <p:sldId id="469" r:id="rId125"/>
    <p:sldId id="494" r:id="rId126"/>
    <p:sldId id="376" r:id="rId127"/>
    <p:sldId id="366" r:id="rId128"/>
    <p:sldId id="367" r:id="rId129"/>
    <p:sldId id="368" r:id="rId130"/>
    <p:sldId id="377" r:id="rId131"/>
    <p:sldId id="472" r:id="rId132"/>
    <p:sldId id="370" r:id="rId133"/>
    <p:sldId id="588" r:id="rId134"/>
    <p:sldId id="549" r:id="rId135"/>
    <p:sldId id="550" r:id="rId136"/>
    <p:sldId id="551" r:id="rId137"/>
    <p:sldId id="470" r:id="rId138"/>
    <p:sldId id="372" r:id="rId139"/>
    <p:sldId id="374" r:id="rId140"/>
    <p:sldId id="410" r:id="rId141"/>
    <p:sldId id="409" r:id="rId142"/>
    <p:sldId id="548" r:id="rId143"/>
    <p:sldId id="373" r:id="rId144"/>
    <p:sldId id="411" r:id="rId145"/>
    <p:sldId id="331" r:id="rId146"/>
    <p:sldId id="333" r:id="rId147"/>
    <p:sldId id="338" r:id="rId148"/>
    <p:sldId id="474" r:id="rId149"/>
    <p:sldId id="382" r:id="rId150"/>
    <p:sldId id="383" r:id="rId151"/>
    <p:sldId id="475" r:id="rId152"/>
    <p:sldId id="484" r:id="rId153"/>
    <p:sldId id="339" r:id="rId154"/>
    <p:sldId id="485" r:id="rId155"/>
    <p:sldId id="476" r:id="rId156"/>
    <p:sldId id="387" r:id="rId157"/>
    <p:sldId id="340" r:id="rId158"/>
    <p:sldId id="341" r:id="rId159"/>
    <p:sldId id="334" r:id="rId160"/>
    <p:sldId id="556" r:id="rId161"/>
    <p:sldId id="557" r:id="rId162"/>
    <p:sldId id="487" r:id="rId163"/>
    <p:sldId id="416" r:id="rId164"/>
    <p:sldId id="417" r:id="rId165"/>
    <p:sldId id="477" r:id="rId166"/>
    <p:sldId id="388" r:id="rId167"/>
    <p:sldId id="389" r:id="rId168"/>
    <p:sldId id="335" r:id="rId169"/>
    <p:sldId id="488" r:id="rId170"/>
    <p:sldId id="495" r:id="rId171"/>
    <p:sldId id="558" r:id="rId172"/>
    <p:sldId id="559" r:id="rId173"/>
    <p:sldId id="560" r:id="rId174"/>
    <p:sldId id="561" r:id="rId175"/>
    <p:sldId id="564" r:id="rId176"/>
    <p:sldId id="562" r:id="rId177"/>
    <p:sldId id="566" r:id="rId178"/>
    <p:sldId id="565" r:id="rId179"/>
    <p:sldId id="568" r:id="rId180"/>
    <p:sldId id="569" r:id="rId181"/>
    <p:sldId id="567" r:id="rId182"/>
    <p:sldId id="486" r:id="rId183"/>
    <p:sldId id="552" r:id="rId184"/>
    <p:sldId id="392" r:id="rId185"/>
    <p:sldId id="395" r:id="rId186"/>
    <p:sldId id="396" r:id="rId187"/>
    <p:sldId id="393" r:id="rId188"/>
    <p:sldId id="397" r:id="rId189"/>
    <p:sldId id="398" r:id="rId190"/>
    <p:sldId id="399" r:id="rId191"/>
    <p:sldId id="553" r:id="rId192"/>
    <p:sldId id="554" r:id="rId193"/>
    <p:sldId id="555" r:id="rId194"/>
    <p:sldId id="297"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BEF418AE-772C-408D-B4CB-773C9B4486A8}">
          <p14:sldIdLst>
            <p14:sldId id="294"/>
            <p14:sldId id="298"/>
          </p14:sldIdLst>
        </p14:section>
        <p14:section name="Overview" id="{1F5622A9-A296-468C-A001-2FC9DD9DAD9D}">
          <p14:sldIdLst>
            <p14:sldId id="405"/>
            <p14:sldId id="578"/>
            <p14:sldId id="570"/>
          </p14:sldIdLst>
        </p14:section>
        <p14:section name="Value Proposition" id="{2FD1B983-8BA5-5C45-96B0-3AF4298F49FB}">
          <p14:sldIdLst>
            <p14:sldId id="571"/>
            <p14:sldId id="572"/>
            <p14:sldId id="336"/>
            <p14:sldId id="573"/>
            <p14:sldId id="574"/>
            <p14:sldId id="575"/>
            <p14:sldId id="576"/>
            <p14:sldId id="347"/>
          </p14:sldIdLst>
        </p14:section>
        <p14:section name="App Patterns &amp; Use Cases" id="{6F89EE6A-69AC-AF4C-BAE1-ED1FA0934FD3}">
          <p14:sldIdLst>
            <p14:sldId id="407"/>
            <p14:sldId id="577"/>
            <p14:sldId id="261"/>
            <p14:sldId id="585"/>
            <p14:sldId id="586"/>
            <p14:sldId id="1732"/>
            <p14:sldId id="265"/>
            <p14:sldId id="283"/>
            <p14:sldId id="295"/>
            <p14:sldId id="344"/>
          </p14:sldIdLst>
        </p14:section>
        <p14:section name="Resource Model" id="{5B66BA47-A4F3-420F-8E27-B013731EF827}">
          <p14:sldIdLst>
            <p14:sldId id="531"/>
            <p14:sldId id="579"/>
            <p14:sldId id="533"/>
            <p14:sldId id="580"/>
            <p14:sldId id="535"/>
            <p14:sldId id="536"/>
            <p14:sldId id="537"/>
          </p14:sldIdLst>
        </p14:section>
        <p14:section name="Partitioning" id="{BB4173EA-6E7D-43F6-95F1-06E7368D8788}">
          <p14:sldIdLst>
            <p14:sldId id="538"/>
            <p14:sldId id="489"/>
            <p14:sldId id="296"/>
            <p14:sldId id="543"/>
            <p14:sldId id="544"/>
            <p14:sldId id="582"/>
            <p14:sldId id="583"/>
            <p14:sldId id="306"/>
            <p14:sldId id="299"/>
            <p14:sldId id="307"/>
            <p14:sldId id="300"/>
            <p14:sldId id="305"/>
            <p14:sldId id="308"/>
            <p14:sldId id="309"/>
            <p14:sldId id="425"/>
            <p14:sldId id="319"/>
            <p14:sldId id="318"/>
            <p14:sldId id="320"/>
            <p14:sldId id="1737"/>
            <p14:sldId id="323"/>
            <p14:sldId id="429"/>
            <p14:sldId id="322"/>
            <p14:sldId id="301"/>
            <p14:sldId id="303"/>
            <p14:sldId id="312"/>
            <p14:sldId id="313"/>
            <p14:sldId id="491"/>
            <p14:sldId id="315"/>
            <p14:sldId id="422"/>
            <p14:sldId id="423"/>
            <p14:sldId id="424"/>
            <p14:sldId id="310"/>
            <p14:sldId id="317"/>
          </p14:sldIdLst>
        </p14:section>
        <p14:section name="Querying" id="{00A55596-5786-4CB8-9BD9-01B6A4F5F81E}">
          <p14:sldIdLst>
            <p14:sldId id="478"/>
            <p14:sldId id="342"/>
            <p14:sldId id="432"/>
            <p14:sldId id="350"/>
            <p14:sldId id="348"/>
            <p14:sldId id="343"/>
            <p14:sldId id="346"/>
            <p14:sldId id="539"/>
            <p14:sldId id="540"/>
            <p14:sldId id="412"/>
            <p14:sldId id="351"/>
            <p14:sldId id="420"/>
            <p14:sldId id="354"/>
            <p14:sldId id="353"/>
            <p14:sldId id="492"/>
            <p14:sldId id="542"/>
            <p14:sldId id="327"/>
            <p14:sldId id="421"/>
            <p14:sldId id="355"/>
            <p14:sldId id="358"/>
            <p14:sldId id="418"/>
            <p14:sldId id="419"/>
            <p14:sldId id="408"/>
            <p14:sldId id="1738"/>
            <p14:sldId id="433"/>
            <p14:sldId id="359"/>
            <p14:sldId id="434"/>
            <p14:sldId id="430"/>
            <p14:sldId id="436"/>
            <p14:sldId id="435"/>
          </p14:sldIdLst>
        </p14:section>
        <p14:section name="SQL Syntax" id="{633B75C7-04C8-423D-8625-F2391521768C}">
          <p14:sldIdLst>
            <p14:sldId id="479"/>
            <p14:sldId id="360"/>
            <p14:sldId id="454"/>
            <p14:sldId id="460"/>
            <p14:sldId id="457"/>
            <p14:sldId id="461"/>
            <p14:sldId id="462"/>
            <p14:sldId id="464"/>
            <p14:sldId id="1739"/>
            <p14:sldId id="437"/>
            <p14:sldId id="439"/>
            <p14:sldId id="493"/>
            <p14:sldId id="440"/>
            <p14:sldId id="441"/>
            <p14:sldId id="465"/>
          </p14:sldIdLst>
        </p14:section>
        <p14:section name="Programming" id="{A4FBC061-2A1A-4A69-8ED1-DAD0A1BE8A35}">
          <p14:sldIdLst>
            <p14:sldId id="480"/>
            <p14:sldId id="490"/>
            <p14:sldId id="1740"/>
            <p14:sldId id="362"/>
            <p14:sldId id="413"/>
            <p14:sldId id="481"/>
            <p14:sldId id="482"/>
            <p14:sldId id="361"/>
            <p14:sldId id="483"/>
            <p14:sldId id="468"/>
            <p14:sldId id="365"/>
            <p14:sldId id="414"/>
            <p14:sldId id="415"/>
            <p14:sldId id="369"/>
            <p14:sldId id="469"/>
            <p14:sldId id="494"/>
            <p14:sldId id="376"/>
            <p14:sldId id="366"/>
            <p14:sldId id="367"/>
            <p14:sldId id="368"/>
            <p14:sldId id="377"/>
            <p14:sldId id="472"/>
            <p14:sldId id="370"/>
            <p14:sldId id="588"/>
            <p14:sldId id="549"/>
            <p14:sldId id="550"/>
            <p14:sldId id="551"/>
            <p14:sldId id="470"/>
            <p14:sldId id="372"/>
            <p14:sldId id="374"/>
            <p14:sldId id="410"/>
            <p14:sldId id="409"/>
            <p14:sldId id="548"/>
            <p14:sldId id="373"/>
            <p14:sldId id="411"/>
            <p14:sldId id="331"/>
            <p14:sldId id="333"/>
          </p14:sldIdLst>
        </p14:section>
        <p14:section name="Troubleshooting" id="{B1871ABC-C72D-47DE-BF19-9C9131C57398}">
          <p14:sldIdLst>
            <p14:sldId id="338"/>
            <p14:sldId id="474"/>
            <p14:sldId id="382"/>
            <p14:sldId id="383"/>
            <p14:sldId id="475"/>
            <p14:sldId id="484"/>
            <p14:sldId id="339"/>
            <p14:sldId id="485"/>
            <p14:sldId id="476"/>
            <p14:sldId id="387"/>
            <p14:sldId id="340"/>
            <p14:sldId id="341"/>
          </p14:sldIdLst>
        </p14:section>
        <p14:section name="Modeling &amp; Planning" id="{D228534F-6F5D-4158-BEC3-93E6592B0F9B}">
          <p14:sldIdLst>
            <p14:sldId id="334"/>
            <p14:sldId id="556"/>
            <p14:sldId id="557"/>
            <p14:sldId id="487"/>
            <p14:sldId id="416"/>
            <p14:sldId id="417"/>
            <p14:sldId id="477"/>
            <p14:sldId id="388"/>
            <p14:sldId id="389"/>
            <p14:sldId id="335"/>
            <p14:sldId id="488"/>
            <p14:sldId id="495"/>
            <p14:sldId id="558"/>
            <p14:sldId id="559"/>
            <p14:sldId id="560"/>
            <p14:sldId id="561"/>
            <p14:sldId id="564"/>
            <p14:sldId id="562"/>
            <p14:sldId id="566"/>
            <p14:sldId id="565"/>
            <p14:sldId id="568"/>
            <p14:sldId id="569"/>
            <p14:sldId id="567"/>
            <p14:sldId id="486"/>
            <p14:sldId id="552"/>
            <p14:sldId id="392"/>
            <p14:sldId id="395"/>
            <p14:sldId id="396"/>
            <p14:sldId id="393"/>
            <p14:sldId id="397"/>
            <p14:sldId id="398"/>
            <p14:sldId id="399"/>
            <p14:sldId id="553"/>
            <p14:sldId id="554"/>
            <p14:sldId id="555"/>
          </p14:sldIdLst>
        </p14:section>
        <p14:section name="Closing" id="{91DCE3D9-2CA4-4CAE-AC42-295554943B01}">
          <p14:sldIdLst>
            <p14:sldId id="297"/>
          </p14:sldIdLst>
        </p14:section>
      </p14:sectionLst>
    </p:ext>
    <p:ext uri="{EFAFB233-063F-42B5-8137-9DF3F51BA10A}">
      <p15:sldGuideLst xmlns:p15="http://schemas.microsoft.com/office/powerpoint/2012/main">
        <p15:guide id="1" pos="264" userDrawn="1">
          <p15:clr>
            <a:srgbClr val="A4A3A4"/>
          </p15:clr>
        </p15:guide>
        <p15:guide id="2" pos="3840" userDrawn="1">
          <p15:clr>
            <a:srgbClr val="A4A3A4"/>
          </p15:clr>
        </p15:guide>
        <p15:guide id="3" orient="horz" pos="672" userDrawn="1">
          <p15:clr>
            <a:srgbClr val="A4A3A4"/>
          </p15:clr>
        </p15:guide>
        <p15:guide id="4" orient="horz" pos="432" userDrawn="1">
          <p15:clr>
            <a:srgbClr val="A4A3A4"/>
          </p15:clr>
        </p15:guide>
        <p15:guide id="5" orient="horz" pos="1344" userDrawn="1">
          <p15:clr>
            <a:srgbClr val="A4A3A4"/>
          </p15:clr>
        </p15:guide>
        <p15:guide id="6" orient="horz" pos="1872" userDrawn="1">
          <p15:clr>
            <a:srgbClr val="A4A3A4"/>
          </p15:clr>
        </p15:guide>
        <p15:guide id="7" orient="horz" pos="20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9" name="Author" initials="A" lastIdx="78" clrIdx="1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7B6D"/>
    <a:srgbClr val="505050"/>
    <a:srgbClr val="C7C7C7"/>
    <a:srgbClr val="F3F3F3"/>
    <a:srgbClr val="D83B01"/>
    <a:srgbClr val="0078D7"/>
    <a:srgbClr val="7F7F7F"/>
    <a:srgbClr val="F97407"/>
    <a:srgbClr val="92C2E8"/>
    <a:srgbClr val="0078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AD5A07-E957-43E3-BE55-A0D20D98084E}" v="12" dt="2018-07-10T17:54:55.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14"/>
      </p:cViewPr>
      <p:guideLst>
        <p:guide pos="264"/>
        <p:guide pos="3840"/>
        <p:guide orient="horz" pos="672"/>
        <p:guide orient="horz" pos="432"/>
        <p:guide orient="horz" pos="1344"/>
        <p:guide orient="horz" pos="1872"/>
        <p:guide orient="horz" pos="201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presProps" Target="presProps.xml"/><Relationship Id="rId203"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handoutMaster" Target="handoutMasters/handoutMaster1.xml"/><Relationship Id="rId201"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commentAuthors" Target="commentAuthors.xml"/><Relationship Id="rId202"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6279B2-FEAB-4EA6-8627-AAC7230AC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9B0DE-9347-4026-A1E1-817D2CEA56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25DC4-CFE3-4EAF-95D2-AC092812AC9F}" type="datetimeFigureOut">
              <a:rPr lang="en-US" smtClean="0"/>
              <a:t>7/10/2018</a:t>
            </a:fld>
            <a:endParaRPr lang="en-US"/>
          </a:p>
        </p:txBody>
      </p:sp>
      <p:sp>
        <p:nvSpPr>
          <p:cNvPr id="4" name="Footer Placeholder 3">
            <a:extLst>
              <a:ext uri="{FF2B5EF4-FFF2-40B4-BE49-F238E27FC236}">
                <a16:creationId xmlns:a16="http://schemas.microsoft.com/office/drawing/2014/main" id="{F3E7D66E-801D-42E3-9395-690217CA74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63927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340F-A3E4-9041-ADD0-12BC00EA7419}" type="datetimeFigureOut">
              <a:rPr lang="en-US" smtClean="0"/>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9A09B-4A39-974B-9594-129A7470D52A}" type="slidenum">
              <a:rPr lang="en-US" smtClean="0"/>
              <a:t>‹#›</a:t>
            </a:fld>
            <a:endParaRPr lang="en-US"/>
          </a:p>
        </p:txBody>
      </p:sp>
    </p:spTree>
    <p:extLst>
      <p:ext uri="{BB962C8B-B14F-4D97-AF65-F5344CB8AC3E}">
        <p14:creationId xmlns:p14="http://schemas.microsoft.com/office/powerpoint/2010/main" val="13672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fld id="{5996BA33-6360-40A1-9606-58E0047CF44A}" type="slidenum">
              <a:rPr lang="en-US" smtClean="0"/>
              <a:t>10</a:t>
            </a:fld>
            <a:endParaRPr lang="en-US"/>
          </a:p>
        </p:txBody>
      </p:sp>
    </p:spTree>
    <p:extLst>
      <p:ext uri="{BB962C8B-B14F-4D97-AF65-F5344CB8AC3E}">
        <p14:creationId xmlns:p14="http://schemas.microsoft.com/office/powerpoint/2010/main" val="6083520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100</a:t>
            </a:fld>
            <a:endParaRPr lang="en-US"/>
          </a:p>
        </p:txBody>
      </p:sp>
    </p:spTree>
    <p:extLst>
      <p:ext uri="{BB962C8B-B14F-4D97-AF65-F5344CB8AC3E}">
        <p14:creationId xmlns:p14="http://schemas.microsoft.com/office/powerpoint/2010/main" val="42179219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101</a:t>
            </a:fld>
            <a:endParaRPr lang="en-US"/>
          </a:p>
        </p:txBody>
      </p:sp>
    </p:spTree>
    <p:extLst>
      <p:ext uri="{BB962C8B-B14F-4D97-AF65-F5344CB8AC3E}">
        <p14:creationId xmlns:p14="http://schemas.microsoft.com/office/powerpoint/2010/main" val="2053837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102</a:t>
            </a:fld>
            <a:endParaRPr lang="en-US"/>
          </a:p>
        </p:txBody>
      </p:sp>
    </p:spTree>
    <p:extLst>
      <p:ext uri="{BB962C8B-B14F-4D97-AF65-F5344CB8AC3E}">
        <p14:creationId xmlns:p14="http://schemas.microsoft.com/office/powerpoint/2010/main" val="17156646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103</a:t>
            </a:fld>
            <a:endParaRPr lang="en-US"/>
          </a:p>
        </p:txBody>
      </p:sp>
    </p:spTree>
    <p:extLst>
      <p:ext uri="{BB962C8B-B14F-4D97-AF65-F5344CB8AC3E}">
        <p14:creationId xmlns:p14="http://schemas.microsoft.com/office/powerpoint/2010/main" val="1112831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104</a:t>
            </a:fld>
            <a:endParaRPr lang="en-US"/>
          </a:p>
        </p:txBody>
      </p:sp>
    </p:spTree>
    <p:extLst>
      <p:ext uri="{BB962C8B-B14F-4D97-AF65-F5344CB8AC3E}">
        <p14:creationId xmlns:p14="http://schemas.microsoft.com/office/powerpoint/2010/main" val="6012962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105</a:t>
            </a:fld>
            <a:endParaRPr lang="en-US"/>
          </a:p>
        </p:txBody>
      </p:sp>
    </p:spTree>
    <p:extLst>
      <p:ext uri="{BB962C8B-B14F-4D97-AF65-F5344CB8AC3E}">
        <p14:creationId xmlns:p14="http://schemas.microsoft.com/office/powerpoint/2010/main" val="19475050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106</a:t>
            </a:fld>
            <a:endParaRPr lang="en-US"/>
          </a:p>
        </p:txBody>
      </p:sp>
    </p:spTree>
    <p:extLst>
      <p:ext uri="{BB962C8B-B14F-4D97-AF65-F5344CB8AC3E}">
        <p14:creationId xmlns:p14="http://schemas.microsoft.com/office/powerpoint/2010/main" val="20207477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107</a:t>
            </a:fld>
            <a:endParaRPr lang="en-US"/>
          </a:p>
        </p:txBody>
      </p:sp>
    </p:spTree>
    <p:extLst>
      <p:ext uri="{BB962C8B-B14F-4D97-AF65-F5344CB8AC3E}">
        <p14:creationId xmlns:p14="http://schemas.microsoft.com/office/powerpoint/2010/main" val="17657760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108</a:t>
            </a:fld>
            <a:endParaRPr lang="en-US"/>
          </a:p>
        </p:txBody>
      </p:sp>
    </p:spTree>
    <p:extLst>
      <p:ext uri="{BB962C8B-B14F-4D97-AF65-F5344CB8AC3E}">
        <p14:creationId xmlns:p14="http://schemas.microsoft.com/office/powerpoint/2010/main" val="28291849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109</a:t>
            </a:fld>
            <a:endParaRPr lang="en-US"/>
          </a:p>
        </p:txBody>
      </p:sp>
    </p:spTree>
    <p:extLst>
      <p:ext uri="{BB962C8B-B14F-4D97-AF65-F5344CB8AC3E}">
        <p14:creationId xmlns:p14="http://schemas.microsoft.com/office/powerpoint/2010/main" val="195935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fld id="{5996BA33-6360-40A1-9606-58E0047CF44A}" type="slidenum">
              <a:rPr lang="en-US" smtClean="0"/>
              <a:t>11</a:t>
            </a:fld>
            <a:endParaRPr lang="en-US"/>
          </a:p>
        </p:txBody>
      </p:sp>
    </p:spTree>
    <p:extLst>
      <p:ext uri="{BB962C8B-B14F-4D97-AF65-F5344CB8AC3E}">
        <p14:creationId xmlns:p14="http://schemas.microsoft.com/office/powerpoint/2010/main" val="32198858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If the </a:t>
            </a:r>
            <a:r>
              <a:rPr lang="en-US" err="1"/>
              <a:t>ETag</a:t>
            </a:r>
            <a:r>
              <a:rPr lang="en-US"/>
              <a:t> value matches the server </a:t>
            </a:r>
            <a:r>
              <a:rPr lang="en-US" err="1"/>
              <a:t>ETag</a:t>
            </a:r>
            <a:r>
              <a:rPr lang="en-US"/>
              <a:t> value, the resource is updated. </a:t>
            </a:r>
          </a:p>
          <a:p>
            <a:pPr marL="228600" indent="-228600">
              <a:buFont typeface="+mj-lt"/>
              <a:buAutoNum type="arabicPeriod"/>
            </a:pPr>
            <a:r>
              <a:rPr lang="en-US"/>
              <a:t>If the </a:t>
            </a:r>
            <a:r>
              <a:rPr lang="en-US" err="1"/>
              <a:t>ETag</a:t>
            </a:r>
            <a:r>
              <a:rPr lang="en-US"/>
              <a:t> is no longer current, the server rejects the operation with an "HTTP 412 Precondition failure" response code. </a:t>
            </a:r>
          </a:p>
          <a:p>
            <a:pPr marL="228600" indent="-228600">
              <a:buFont typeface="+mj-lt"/>
              <a:buAutoNum type="arabicPeriod"/>
            </a:pPr>
            <a:r>
              <a:rPr lang="en-US"/>
              <a:t>The client then re-fetches the resource to acquire the current </a:t>
            </a:r>
            <a:r>
              <a:rPr lang="en-US" err="1"/>
              <a:t>ETag</a:t>
            </a:r>
            <a:r>
              <a:rPr lang="en-US"/>
              <a:t> value for the resource. </a:t>
            </a:r>
          </a:p>
          <a:p>
            <a:pPr marL="0" indent="0">
              <a:buFont typeface="+mj-lt"/>
              <a:buNone/>
            </a:pPr>
            <a:endParaRPr lang="en-US"/>
          </a:p>
          <a:p>
            <a:pPr marL="0" indent="0">
              <a:buFont typeface="+mj-lt"/>
              <a:buNone/>
            </a:pPr>
            <a:r>
              <a:rPr lang="en-US"/>
              <a:t>In addition, </a:t>
            </a:r>
            <a:r>
              <a:rPr lang="en-US" err="1"/>
              <a:t>ETags</a:t>
            </a:r>
            <a:r>
              <a:rPr lang="en-US"/>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110</a:t>
            </a:fld>
            <a:endParaRPr lang="en-US"/>
          </a:p>
        </p:txBody>
      </p:sp>
    </p:spTree>
    <p:extLst>
      <p:ext uri="{BB962C8B-B14F-4D97-AF65-F5344CB8AC3E}">
        <p14:creationId xmlns:p14="http://schemas.microsoft.com/office/powerpoint/2010/main" val="411296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111</a:t>
            </a:fld>
            <a:endParaRPr lang="en-US"/>
          </a:p>
        </p:txBody>
      </p:sp>
    </p:spTree>
    <p:extLst>
      <p:ext uri="{BB962C8B-B14F-4D97-AF65-F5344CB8AC3E}">
        <p14:creationId xmlns:p14="http://schemas.microsoft.com/office/powerpoint/2010/main" val="1178774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fact that JSON is intrinsically mapped to the </a:t>
            </a:r>
            <a:r>
              <a:rPr lang="en-US" err="1"/>
              <a:t>Javascript</a:t>
            </a:r>
            <a:r>
              <a:rPr lang="en-US"/>
              <a:t> language type system and is also the basic unit of storage in Cosmos DB allows for a number of optimizations like lazy materialization of JSON documents in the buffer pool and making them available on-demand to the executing code. </a:t>
            </a:r>
          </a:p>
          <a:p>
            <a:endParaRPr lang="en-US"/>
          </a:p>
          <a:p>
            <a:r>
              <a:rPr lang="en-US"/>
              <a:t>Azure Cosmos DB precompiles stored procedures, triggers and user defined functions (UDFs) to avoid JavaScript compilation cost for each invocation. The overhead of building the byte code for the procedural logic is amortized to a minimal value.</a:t>
            </a:r>
          </a:p>
        </p:txBody>
      </p:sp>
      <p:sp>
        <p:nvSpPr>
          <p:cNvPr id="4" name="Slide Number Placeholder 3"/>
          <p:cNvSpPr>
            <a:spLocks noGrp="1"/>
          </p:cNvSpPr>
          <p:nvPr>
            <p:ph type="sldNum" sz="quarter" idx="10"/>
          </p:nvPr>
        </p:nvSpPr>
        <p:spPr/>
        <p:txBody>
          <a:bodyPr/>
          <a:lstStyle/>
          <a:p>
            <a:fld id="{4249A09B-4A39-974B-9594-129A7470D52A}" type="slidenum">
              <a:rPr lang="en-US" smtClean="0"/>
              <a:t>112</a:t>
            </a:fld>
            <a:endParaRPr lang="en-US"/>
          </a:p>
        </p:txBody>
      </p:sp>
    </p:spTree>
    <p:extLst>
      <p:ext uri="{BB962C8B-B14F-4D97-AF65-F5344CB8AC3E}">
        <p14:creationId xmlns:p14="http://schemas.microsoft.com/office/powerpoint/2010/main" val="35406292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stored procedure takes as input </a:t>
            </a:r>
            <a:r>
              <a:rPr lang="en-US" err="1"/>
              <a:t>documentToCreate</a:t>
            </a:r>
            <a:r>
              <a:rPr lang="en-US"/>
              <a:t>, the body of a document to be created in the current collection. All such operations are asynchronous and depend on JavaScript function callbacks. The callback function has two parameters, one for the error object in case the operation fails, and one for the created object. Inside the callback, users can either handle the exception or throw an error. In case a callback is not provided and there is an error, the Azure Cosmos DB runtime throws an error.</a:t>
            </a:r>
          </a:p>
          <a:p>
            <a:endParaRPr lang="en-US"/>
          </a:p>
          <a:p>
            <a:r>
              <a:rPr lang="en-US"/>
              <a:t>In the example above, the callback throws an error if the operation failed. Otherwise, it sets the id of the created document as the body of the response to the client. Here is how this stored procedure is executed with input parameters.</a:t>
            </a:r>
          </a:p>
        </p:txBody>
      </p:sp>
      <p:sp>
        <p:nvSpPr>
          <p:cNvPr id="4" name="Slide Number Placeholder 3"/>
          <p:cNvSpPr>
            <a:spLocks noGrp="1"/>
          </p:cNvSpPr>
          <p:nvPr>
            <p:ph type="sldNum" sz="quarter" idx="10"/>
          </p:nvPr>
        </p:nvSpPr>
        <p:spPr/>
        <p:txBody>
          <a:bodyPr/>
          <a:lstStyle/>
          <a:p>
            <a:fld id="{4249A09B-4A39-974B-9594-129A7470D52A}" type="slidenum">
              <a:rPr lang="en-US" smtClean="0"/>
              <a:t>113</a:t>
            </a:fld>
            <a:endParaRPr lang="en-US"/>
          </a:p>
        </p:txBody>
      </p:sp>
    </p:spTree>
    <p:extLst>
      <p:ext uri="{BB962C8B-B14F-4D97-AF65-F5344CB8AC3E}">
        <p14:creationId xmlns:p14="http://schemas.microsoft.com/office/powerpoint/2010/main" val="5782788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ACID</a:t>
            </a:r>
          </a:p>
          <a:p>
            <a:pPr marL="628650" lvl="1" indent="-171450">
              <a:buFont typeface="Arial" panose="020B0604020202020204" pitchFamily="34" charset="0"/>
              <a:buChar char="•"/>
            </a:pPr>
            <a:r>
              <a:rPr lang="en-US"/>
              <a:t>Atomicity guarantees that all the work done inside a transaction is treated as a single unit where either all of it is committed or none. </a:t>
            </a:r>
          </a:p>
          <a:p>
            <a:pPr marL="628650" lvl="1" indent="-171450">
              <a:buFont typeface="Arial" panose="020B0604020202020204" pitchFamily="34" charset="0"/>
              <a:buChar char="•"/>
            </a:pPr>
            <a:r>
              <a:rPr lang="en-US"/>
              <a:t>Consistency makes sure that the data is always in a good internal state across transactions. </a:t>
            </a:r>
          </a:p>
          <a:p>
            <a:pPr marL="628650" lvl="1" indent="-171450">
              <a:buFont typeface="Arial" panose="020B0604020202020204" pitchFamily="34" charset="0"/>
              <a:buChar char="•"/>
            </a:pPr>
            <a:r>
              <a:rPr lang="en-US"/>
              <a:t>Isolation guarantees that no two transactions interfere with each other – generally, most commercial systems provide multiple isolation levels that can be used based on the application needs. </a:t>
            </a:r>
          </a:p>
          <a:p>
            <a:pPr marL="628650" lvl="1" indent="-171450">
              <a:buFont typeface="Arial" panose="020B0604020202020204" pitchFamily="34" charset="0"/>
              <a:buChar char="•"/>
            </a:pPr>
            <a:r>
              <a:rPr lang="en-US"/>
              <a:t>Durability ensures that any change that’s committed in the database will always be present.</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a:t>Since </a:t>
            </a:r>
            <a:r>
              <a:rPr lang="en-US" sz="1200" b="0" i="0" kern="1200">
                <a:solidFill>
                  <a:schemeClr val="tx1"/>
                </a:solidFill>
                <a:effectLst/>
                <a:latin typeface="+mn-lt"/>
                <a:ea typeface="+mn-ea"/>
                <a:cs typeface="+mn-cs"/>
              </a:rPr>
              <a:t>requests made within stored procedures and triggers execute in the same scope of a database session, we guarantee ACID for all operations that are part of a single stored procedure/trigger. Consider the following stored procedure definition.</a:t>
            </a:r>
          </a:p>
        </p:txBody>
      </p:sp>
      <p:sp>
        <p:nvSpPr>
          <p:cNvPr id="4" name="Slide Number Placeholder 3"/>
          <p:cNvSpPr>
            <a:spLocks noGrp="1"/>
          </p:cNvSpPr>
          <p:nvPr>
            <p:ph type="sldNum" sz="quarter" idx="10"/>
          </p:nvPr>
        </p:nvSpPr>
        <p:spPr/>
        <p:txBody>
          <a:bodyPr/>
          <a:lstStyle/>
          <a:p>
            <a:fld id="{4249A09B-4A39-974B-9594-129A7470D52A}" type="slidenum">
              <a:rPr lang="en-US" smtClean="0"/>
              <a:t>114</a:t>
            </a:fld>
            <a:endParaRPr lang="en-US"/>
          </a:p>
        </p:txBody>
      </p:sp>
    </p:spTree>
    <p:extLst>
      <p:ext uri="{BB962C8B-B14F-4D97-AF65-F5344CB8AC3E}">
        <p14:creationId xmlns:p14="http://schemas.microsoft.com/office/powerpoint/2010/main" val="40683604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request timeout </a:t>
            </a:r>
            <a:r>
              <a:rPr lang="en-US" sz="1200" b="0" i="0" kern="1200">
                <a:solidFill>
                  <a:schemeClr val="tx1"/>
                </a:solidFill>
                <a:effectLst/>
                <a:latin typeface="+mn-lt"/>
                <a:ea typeface="+mn-ea"/>
                <a:cs typeface="+mn-cs"/>
              </a:rPr>
              <a:t>constraint also applies to JavaScript functions (stored procedures, triggers and user-defined functions).</a:t>
            </a: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latin typeface="+mn-lt"/>
              </a:rPr>
              <a:t>If the </a:t>
            </a:r>
            <a:r>
              <a:rPr lang="en-US" sz="1200" b="0" err="1">
                <a:solidFill>
                  <a:schemeClr val="tx1"/>
                </a:solidFill>
                <a:latin typeface="+mn-lt"/>
              </a:rPr>
              <a:t>boolean</a:t>
            </a:r>
            <a:r>
              <a:rPr lang="en-US" sz="1200" b="0">
                <a:solidFill>
                  <a:schemeClr val="tx1"/>
                </a:solidFill>
                <a:latin typeface="+mn-lt"/>
              </a:rPr>
              <a:t> value is false, it is an indication that the time limit is about to expire and that the procedure must wrap up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latin typeface="+mn-lt"/>
              </a:rPr>
              <a:t>Operations queued prior to the first unaccepted store operation are guaranteed to complete if the stored procedure completes in time and does not queue any more requests.</a:t>
            </a:r>
          </a:p>
        </p:txBody>
      </p:sp>
      <p:sp>
        <p:nvSpPr>
          <p:cNvPr id="4" name="Slide Number Placeholder 3"/>
          <p:cNvSpPr>
            <a:spLocks noGrp="1"/>
          </p:cNvSpPr>
          <p:nvPr>
            <p:ph type="sldNum" sz="quarter" idx="10"/>
          </p:nvPr>
        </p:nvSpPr>
        <p:spPr/>
        <p:txBody>
          <a:bodyPr/>
          <a:lstStyle/>
          <a:p>
            <a:fld id="{4249A09B-4A39-974B-9594-129A7470D52A}" type="slidenum">
              <a:rPr lang="en-US" smtClean="0"/>
              <a:t>115</a:t>
            </a:fld>
            <a:endParaRPr lang="en-US"/>
          </a:p>
        </p:txBody>
      </p:sp>
    </p:spTree>
    <p:extLst>
      <p:ext uri="{BB962C8B-B14F-4D97-AF65-F5344CB8AC3E}">
        <p14:creationId xmlns:p14="http://schemas.microsoft.com/office/powerpoint/2010/main" val="29045664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116</a:t>
            </a:fld>
            <a:endParaRPr lang="en-US"/>
          </a:p>
        </p:txBody>
      </p:sp>
    </p:spTree>
    <p:extLst>
      <p:ext uri="{BB962C8B-B14F-4D97-AF65-F5344CB8AC3E}">
        <p14:creationId xmlns:p14="http://schemas.microsoft.com/office/powerpoint/2010/main" val="37674492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http://es6-features.org/#PromiseUsage</a:t>
            </a:r>
          </a:p>
        </p:txBody>
      </p:sp>
      <p:sp>
        <p:nvSpPr>
          <p:cNvPr id="4" name="Slide Number Placeholder 3"/>
          <p:cNvSpPr>
            <a:spLocks noGrp="1"/>
          </p:cNvSpPr>
          <p:nvPr>
            <p:ph type="sldNum" sz="quarter" idx="10"/>
          </p:nvPr>
        </p:nvSpPr>
        <p:spPr/>
        <p:txBody>
          <a:bodyPr/>
          <a:lstStyle/>
          <a:p>
            <a:fld id="{4249A09B-4A39-974B-9594-129A7470D52A}" type="slidenum">
              <a:rPr lang="en-US" smtClean="0"/>
              <a:t>117</a:t>
            </a:fld>
            <a:endParaRPr lang="en-US"/>
          </a:p>
        </p:txBody>
      </p:sp>
    </p:spTree>
    <p:extLst>
      <p:ext uri="{BB962C8B-B14F-4D97-AF65-F5344CB8AC3E}">
        <p14:creationId xmlns:p14="http://schemas.microsoft.com/office/powerpoint/2010/main" val="5327961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118</a:t>
            </a:fld>
            <a:endParaRPr lang="en-US"/>
          </a:p>
        </p:txBody>
      </p:sp>
    </p:spTree>
    <p:extLst>
      <p:ext uri="{BB962C8B-B14F-4D97-AF65-F5344CB8AC3E}">
        <p14:creationId xmlns:p14="http://schemas.microsoft.com/office/powerpoint/2010/main" val="19435375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119</a:t>
            </a:fld>
            <a:endParaRPr lang="en-US"/>
          </a:p>
        </p:txBody>
      </p:sp>
    </p:spTree>
    <p:extLst>
      <p:ext uri="{BB962C8B-B14F-4D97-AF65-F5344CB8AC3E}">
        <p14:creationId xmlns:p14="http://schemas.microsoft.com/office/powerpoint/2010/main" val="366558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Andrew’s “variety” slide </a:t>
            </a:r>
          </a:p>
          <a:p>
            <a:endParaRPr lang="en-US"/>
          </a:p>
          <a:p>
            <a:pPr marL="0" indent="0">
              <a:lnSpc>
                <a:spcPct val="100000"/>
              </a:lnSpc>
              <a:buNone/>
            </a:pPr>
            <a:r>
              <a:rPr lang="en-US" sz="1200" spc="160">
                <a:latin typeface="Segoe UI Semilight" panose="020B0402040204020203" pitchFamily="34" charset="0"/>
                <a:cs typeface="Segoe UI Semilight" panose="020B0402040204020203"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No schemas or secondary indices ever needed</a:t>
            </a:r>
          </a:p>
          <a:p>
            <a:pPr marL="0" indent="0">
              <a:lnSpc>
                <a:spcPct val="100000"/>
              </a:lnSpc>
              <a:buNone/>
            </a:pPr>
            <a:r>
              <a:rPr lang="en-US" sz="1200" spc="160">
                <a:latin typeface="Segoe UI Semilight" panose="020B0402040204020203" pitchFamily="34" charset="0"/>
                <a:cs typeface="Segoe UI Semilight" panose="020B0402040204020203" pitchFamily="34" charset="0"/>
              </a:rPr>
              <a:t>Resource governed, write optimized database engine with latch free and log structured techniques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Online and in-situ index transformations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Customers can get Avro schemas from the database </a:t>
            </a:r>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12</a:t>
            </a:fld>
            <a:endParaRPr lang="en-US"/>
          </a:p>
        </p:txBody>
      </p:sp>
    </p:spTree>
    <p:extLst>
      <p:ext uri="{BB962C8B-B14F-4D97-AF65-F5344CB8AC3E}">
        <p14:creationId xmlns:p14="http://schemas.microsoft.com/office/powerpoint/2010/main" val="40462341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Transactions are deeply and natively integrated into Cosmos DB’s JavaScript programming model. </a:t>
            </a:r>
          </a:p>
          <a:p>
            <a:endParaRPr lang="en-US"/>
          </a:p>
          <a:p>
            <a:r>
              <a:rPr lang="en-US"/>
              <a:t>In effect, the “BEGIN TRANSACTION” and “COMMIT TRANSACTION” statements in relational databases are implicit in Cosmos DB.</a:t>
            </a:r>
          </a:p>
          <a:p>
            <a:endParaRPr lang="en-US"/>
          </a:p>
          <a:p>
            <a:r>
              <a:rPr lang="en-US"/>
              <a:t>Throwing an exception is effectively equivalent to a “ROLLBACK TRANSACTION” in Cosmos DB.</a:t>
            </a:r>
          </a:p>
        </p:txBody>
      </p:sp>
      <p:sp>
        <p:nvSpPr>
          <p:cNvPr id="4" name="Slide Number Placeholder 3"/>
          <p:cNvSpPr>
            <a:spLocks noGrp="1"/>
          </p:cNvSpPr>
          <p:nvPr>
            <p:ph type="sldNum" sz="quarter" idx="10"/>
          </p:nvPr>
        </p:nvSpPr>
        <p:spPr/>
        <p:txBody>
          <a:bodyPr/>
          <a:lstStyle/>
          <a:p>
            <a:fld id="{4249A09B-4A39-974B-9594-129A7470D52A}" type="slidenum">
              <a:rPr lang="en-US" smtClean="0"/>
              <a:t>120</a:t>
            </a:fld>
            <a:endParaRPr lang="en-US"/>
          </a:p>
        </p:txBody>
      </p:sp>
    </p:spTree>
    <p:extLst>
      <p:ext uri="{BB962C8B-B14F-4D97-AF65-F5344CB8AC3E}">
        <p14:creationId xmlns:p14="http://schemas.microsoft.com/office/powerpoint/2010/main" val="21515105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121</a:t>
            </a:fld>
            <a:endParaRPr lang="en-US"/>
          </a:p>
        </p:txBody>
      </p:sp>
    </p:spTree>
    <p:extLst>
      <p:ext uri="{BB962C8B-B14F-4D97-AF65-F5344CB8AC3E}">
        <p14:creationId xmlns:p14="http://schemas.microsoft.com/office/powerpoint/2010/main" val="12199007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122</a:t>
            </a:fld>
            <a:endParaRPr lang="en-US"/>
          </a:p>
        </p:txBody>
      </p:sp>
    </p:spTree>
    <p:extLst>
      <p:ext uri="{BB962C8B-B14F-4D97-AF65-F5344CB8AC3E}">
        <p14:creationId xmlns:p14="http://schemas.microsoft.com/office/powerpoint/2010/main" val="20292436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123</a:t>
            </a:fld>
            <a:endParaRPr lang="en-US"/>
          </a:p>
        </p:txBody>
      </p:sp>
    </p:spTree>
    <p:extLst>
      <p:ext uri="{BB962C8B-B14F-4D97-AF65-F5344CB8AC3E}">
        <p14:creationId xmlns:p14="http://schemas.microsoft.com/office/powerpoint/2010/main" val="6162822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124</a:t>
            </a:fld>
            <a:endParaRPr lang="en-US"/>
          </a:p>
        </p:txBody>
      </p:sp>
    </p:spTree>
    <p:extLst>
      <p:ext uri="{BB962C8B-B14F-4D97-AF65-F5344CB8AC3E}">
        <p14:creationId xmlns:p14="http://schemas.microsoft.com/office/powerpoint/2010/main" val="4097121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125</a:t>
            </a:fld>
            <a:endParaRPr lang="en-US"/>
          </a:p>
        </p:txBody>
      </p:sp>
    </p:spTree>
    <p:extLst>
      <p:ext uri="{BB962C8B-B14F-4D97-AF65-F5344CB8AC3E}">
        <p14:creationId xmlns:p14="http://schemas.microsoft.com/office/powerpoint/2010/main" val="19008783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UDFs can be run on secondary replicas of the Cosmos DB service.</a:t>
            </a:r>
          </a:p>
        </p:txBody>
      </p:sp>
      <p:sp>
        <p:nvSpPr>
          <p:cNvPr id="4" name="Slide Number Placeholder 3"/>
          <p:cNvSpPr>
            <a:spLocks noGrp="1"/>
          </p:cNvSpPr>
          <p:nvPr>
            <p:ph type="sldNum" sz="quarter" idx="10"/>
          </p:nvPr>
        </p:nvSpPr>
        <p:spPr/>
        <p:txBody>
          <a:bodyPr/>
          <a:lstStyle/>
          <a:p>
            <a:fld id="{4249A09B-4A39-974B-9594-129A7470D52A}" type="slidenum">
              <a:rPr lang="en-US" smtClean="0"/>
              <a:t>126</a:t>
            </a:fld>
            <a:endParaRPr lang="en-US"/>
          </a:p>
        </p:txBody>
      </p:sp>
    </p:spTree>
    <p:extLst>
      <p:ext uri="{BB962C8B-B14F-4D97-AF65-F5344CB8AC3E}">
        <p14:creationId xmlns:p14="http://schemas.microsoft.com/office/powerpoint/2010/main" val="20389710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127</a:t>
            </a:fld>
            <a:endParaRPr lang="en-US"/>
          </a:p>
        </p:txBody>
      </p:sp>
    </p:spTree>
    <p:extLst>
      <p:ext uri="{BB962C8B-B14F-4D97-AF65-F5344CB8AC3E}">
        <p14:creationId xmlns:p14="http://schemas.microsoft.com/office/powerpoint/2010/main" val="2000151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128</a:t>
            </a:fld>
            <a:endParaRPr lang="en-US"/>
          </a:p>
        </p:txBody>
      </p:sp>
    </p:spTree>
    <p:extLst>
      <p:ext uri="{BB962C8B-B14F-4D97-AF65-F5344CB8AC3E}">
        <p14:creationId xmlns:p14="http://schemas.microsoft.com/office/powerpoint/2010/main" val="34483574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129</a:t>
            </a:fld>
            <a:endParaRPr lang="en-US"/>
          </a:p>
        </p:txBody>
      </p:sp>
    </p:spTree>
    <p:extLst>
      <p:ext uri="{BB962C8B-B14F-4D97-AF65-F5344CB8AC3E}">
        <p14:creationId xmlns:p14="http://schemas.microsoft.com/office/powerpoint/2010/main" val="52803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err="1">
                <a:latin typeface="Segoe UI Semilight" panose="020B0402040204020203" pitchFamily="34" charset="0"/>
                <a:cs typeface="Segoe UI Semilight" panose="020B0402040204020203" pitchFamily="34" charset="0"/>
              </a:rPr>
              <a:t>FedRAMP</a:t>
            </a:r>
            <a:r>
              <a:rPr lang="en-US" sz="1200" spc="50">
                <a:latin typeface="Segoe UI Semilight" panose="020B0402040204020203" pitchFamily="34" charset="0"/>
                <a:cs typeface="Segoe UI Semilight" panose="020B0402040204020203" pitchFamily="34" charset="0"/>
              </a:rPr>
              <a:t>, IRS 1075, UK Official (IL2) (Q2 2017) </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HITRUST (H2 2017)</a:t>
            </a:r>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13</a:t>
            </a:fld>
            <a:endParaRPr lang="en-US"/>
          </a:p>
        </p:txBody>
      </p:sp>
    </p:spTree>
    <p:extLst>
      <p:ext uri="{BB962C8B-B14F-4D97-AF65-F5344CB8AC3E}">
        <p14:creationId xmlns:p14="http://schemas.microsoft.com/office/powerpoint/2010/main" val="8631495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Some common scenarios include:</a:t>
            </a:r>
          </a:p>
          <a:p>
            <a:endParaRPr lang="en-US" sz="1200"/>
          </a:p>
          <a:p>
            <a:r>
              <a:rPr lang="en-US" sz="1200"/>
              <a:t>Triggering a notification or a call to an API when a document is inserted or modified.</a:t>
            </a:r>
          </a:p>
          <a:p>
            <a:r>
              <a:rPr lang="en-US" sz="1200"/>
              <a:t>Stream processing for IoT or performing analytics.</a:t>
            </a:r>
          </a:p>
          <a:p>
            <a:r>
              <a:rPr lang="en-US" sz="1200"/>
              <a:t>Additional data movement by synchronizing with a cache, search engine, or data warehouse, or archiving data to cold storage.</a:t>
            </a:r>
          </a:p>
        </p:txBody>
      </p:sp>
      <p:sp>
        <p:nvSpPr>
          <p:cNvPr id="4" name="Slide Number Placeholder 3"/>
          <p:cNvSpPr>
            <a:spLocks noGrp="1"/>
          </p:cNvSpPr>
          <p:nvPr>
            <p:ph type="sldNum" sz="quarter" idx="10"/>
          </p:nvPr>
        </p:nvSpPr>
        <p:spPr/>
        <p:txBody>
          <a:bodyPr/>
          <a:lstStyle/>
          <a:p>
            <a:fld id="{4249A09B-4A39-974B-9594-129A7470D52A}" type="slidenum">
              <a:rPr lang="en-US" smtClean="0"/>
              <a:t>130</a:t>
            </a:fld>
            <a:endParaRPr lang="en-US"/>
          </a:p>
        </p:txBody>
      </p:sp>
    </p:spTree>
    <p:extLst>
      <p:ext uri="{BB962C8B-B14F-4D97-AF65-F5344CB8AC3E}">
        <p14:creationId xmlns:p14="http://schemas.microsoft.com/office/powerpoint/2010/main" val="15298494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131</a:t>
            </a:fld>
            <a:endParaRPr lang="en-US"/>
          </a:p>
        </p:txBody>
      </p:sp>
    </p:spTree>
    <p:extLst>
      <p:ext uri="{BB962C8B-B14F-4D97-AF65-F5344CB8AC3E}">
        <p14:creationId xmlns:p14="http://schemas.microsoft.com/office/powerpoint/2010/main" val="1366075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132</a:t>
            </a:fld>
            <a:endParaRPr lang="en-US"/>
          </a:p>
        </p:txBody>
      </p:sp>
    </p:spTree>
    <p:extLst>
      <p:ext uri="{BB962C8B-B14F-4D97-AF65-F5344CB8AC3E}">
        <p14:creationId xmlns:p14="http://schemas.microsoft.com/office/powerpoint/2010/main" val="28086975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133</a:t>
            </a:fld>
            <a:endParaRPr lang="en-US"/>
          </a:p>
        </p:txBody>
      </p:sp>
    </p:spTree>
    <p:extLst>
      <p:ext uri="{BB962C8B-B14F-4D97-AF65-F5344CB8AC3E}">
        <p14:creationId xmlns:p14="http://schemas.microsoft.com/office/powerpoint/2010/main" val="265666714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134</a:t>
            </a:fld>
            <a:endParaRPr lang="en-US"/>
          </a:p>
        </p:txBody>
      </p:sp>
    </p:spTree>
    <p:extLst>
      <p:ext uri="{BB962C8B-B14F-4D97-AF65-F5344CB8AC3E}">
        <p14:creationId xmlns:p14="http://schemas.microsoft.com/office/powerpoint/2010/main" val="40411290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135</a:t>
            </a:fld>
            <a:endParaRPr lang="en-US"/>
          </a:p>
        </p:txBody>
      </p:sp>
    </p:spTree>
    <p:extLst>
      <p:ext uri="{BB962C8B-B14F-4D97-AF65-F5344CB8AC3E}">
        <p14:creationId xmlns:p14="http://schemas.microsoft.com/office/powerpoint/2010/main" val="35974870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136</a:t>
            </a:fld>
            <a:endParaRPr lang="en-US"/>
          </a:p>
        </p:txBody>
      </p:sp>
    </p:spTree>
    <p:extLst>
      <p:ext uri="{BB962C8B-B14F-4D97-AF65-F5344CB8AC3E}">
        <p14:creationId xmlns:p14="http://schemas.microsoft.com/office/powerpoint/2010/main" val="14269484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137</a:t>
            </a:fld>
            <a:endParaRPr lang="en-US"/>
          </a:p>
        </p:txBody>
      </p:sp>
    </p:spTree>
    <p:extLst>
      <p:ext uri="{BB962C8B-B14F-4D97-AF65-F5344CB8AC3E}">
        <p14:creationId xmlns:p14="http://schemas.microsoft.com/office/powerpoint/2010/main" val="30123479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138</a:t>
            </a:fld>
            <a:endParaRPr lang="en-US"/>
          </a:p>
        </p:txBody>
      </p:sp>
    </p:spTree>
    <p:extLst>
      <p:ext uri="{BB962C8B-B14F-4D97-AF65-F5344CB8AC3E}">
        <p14:creationId xmlns:p14="http://schemas.microsoft.com/office/powerpoint/2010/main" val="24266125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139</a:t>
            </a:fld>
            <a:endParaRPr lang="en-US"/>
          </a:p>
        </p:txBody>
      </p:sp>
    </p:spTree>
    <p:extLst>
      <p:ext uri="{BB962C8B-B14F-4D97-AF65-F5344CB8AC3E}">
        <p14:creationId xmlns:p14="http://schemas.microsoft.com/office/powerpoint/2010/main" val="298623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140</a:t>
            </a:fld>
            <a:endParaRPr lang="en-US"/>
          </a:p>
        </p:txBody>
      </p:sp>
    </p:spTree>
    <p:extLst>
      <p:ext uri="{BB962C8B-B14F-4D97-AF65-F5344CB8AC3E}">
        <p14:creationId xmlns:p14="http://schemas.microsoft.com/office/powerpoint/2010/main" val="19963279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141</a:t>
            </a:fld>
            <a:endParaRPr lang="en-US"/>
          </a:p>
        </p:txBody>
      </p:sp>
    </p:spTree>
    <p:extLst>
      <p:ext uri="{BB962C8B-B14F-4D97-AF65-F5344CB8AC3E}">
        <p14:creationId xmlns:p14="http://schemas.microsoft.com/office/powerpoint/2010/main" val="9730579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142</a:t>
            </a:fld>
            <a:endParaRPr lang="en-US"/>
          </a:p>
        </p:txBody>
      </p:sp>
    </p:spTree>
    <p:extLst>
      <p:ext uri="{BB962C8B-B14F-4D97-AF65-F5344CB8AC3E}">
        <p14:creationId xmlns:p14="http://schemas.microsoft.com/office/powerpoint/2010/main" val="15777928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143</a:t>
            </a:fld>
            <a:endParaRPr lang="en-US"/>
          </a:p>
        </p:txBody>
      </p:sp>
    </p:spTree>
    <p:extLst>
      <p:ext uri="{BB962C8B-B14F-4D97-AF65-F5344CB8AC3E}">
        <p14:creationId xmlns:p14="http://schemas.microsoft.com/office/powerpoint/2010/main" val="38030263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144</a:t>
            </a:fld>
            <a:endParaRPr lang="en-US"/>
          </a:p>
        </p:txBody>
      </p:sp>
    </p:spTree>
    <p:extLst>
      <p:ext uri="{BB962C8B-B14F-4D97-AF65-F5344CB8AC3E}">
        <p14:creationId xmlns:p14="http://schemas.microsoft.com/office/powerpoint/2010/main" val="5597758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145</a:t>
            </a:fld>
            <a:endParaRPr lang="en-US"/>
          </a:p>
        </p:txBody>
      </p:sp>
    </p:spTree>
    <p:extLst>
      <p:ext uri="{BB962C8B-B14F-4D97-AF65-F5344CB8AC3E}">
        <p14:creationId xmlns:p14="http://schemas.microsoft.com/office/powerpoint/2010/main" val="17402191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146</a:t>
            </a:fld>
            <a:endParaRPr lang="en-US"/>
          </a:p>
        </p:txBody>
      </p:sp>
    </p:spTree>
    <p:extLst>
      <p:ext uri="{BB962C8B-B14F-4D97-AF65-F5344CB8AC3E}">
        <p14:creationId xmlns:p14="http://schemas.microsoft.com/office/powerpoint/2010/main" val="8332467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147</a:t>
            </a:fld>
            <a:endParaRPr lang="en-US"/>
          </a:p>
        </p:txBody>
      </p:sp>
    </p:spTree>
    <p:extLst>
      <p:ext uri="{BB962C8B-B14F-4D97-AF65-F5344CB8AC3E}">
        <p14:creationId xmlns:p14="http://schemas.microsoft.com/office/powerpoint/2010/main" val="36170683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148</a:t>
            </a:fld>
            <a:endParaRPr lang="en-US"/>
          </a:p>
        </p:txBody>
      </p:sp>
    </p:spTree>
    <p:extLst>
      <p:ext uri="{BB962C8B-B14F-4D97-AF65-F5344CB8AC3E}">
        <p14:creationId xmlns:p14="http://schemas.microsoft.com/office/powerpoint/2010/main" val="5985546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149</a:t>
            </a:fld>
            <a:endParaRPr lang="en-US"/>
          </a:p>
        </p:txBody>
      </p:sp>
    </p:spTree>
    <p:extLst>
      <p:ext uri="{BB962C8B-B14F-4D97-AF65-F5344CB8AC3E}">
        <p14:creationId xmlns:p14="http://schemas.microsoft.com/office/powerpoint/2010/main" val="2488872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15</a:t>
            </a:fld>
            <a:endParaRPr lang="en-US"/>
          </a:p>
        </p:txBody>
      </p:sp>
    </p:spTree>
    <p:extLst>
      <p:ext uri="{BB962C8B-B14F-4D97-AF65-F5344CB8AC3E}">
        <p14:creationId xmlns:p14="http://schemas.microsoft.com/office/powerpoint/2010/main" val="7110158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150</a:t>
            </a:fld>
            <a:endParaRPr lang="en-US"/>
          </a:p>
        </p:txBody>
      </p:sp>
    </p:spTree>
    <p:extLst>
      <p:ext uri="{BB962C8B-B14F-4D97-AF65-F5344CB8AC3E}">
        <p14:creationId xmlns:p14="http://schemas.microsoft.com/office/powerpoint/2010/main" val="28962116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 Andrew, need to include “</a:t>
            </a:r>
            <a:r>
              <a:rPr lang="en-US" sz="1200" b="0" i="0" kern="1200">
                <a:solidFill>
                  <a:schemeClr val="tx1"/>
                </a:solidFill>
                <a:effectLst/>
                <a:latin typeface="+mn-lt"/>
                <a:ea typeface="+mn-ea"/>
                <a:cs typeface="+mn-cs"/>
              </a:rPr>
              <a:t>intro the standard HTTP response code convention of 2xx is success, 4xx is client error, 5xx is server error.”</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151</a:t>
            </a:fld>
            <a:endParaRPr lang="en-US"/>
          </a:p>
        </p:txBody>
      </p:sp>
    </p:spTree>
    <p:extLst>
      <p:ext uri="{BB962C8B-B14F-4D97-AF65-F5344CB8AC3E}">
        <p14:creationId xmlns:p14="http://schemas.microsoft.com/office/powerpoint/2010/main" val="10958459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152</a:t>
            </a:fld>
            <a:endParaRPr lang="en-US"/>
          </a:p>
        </p:txBody>
      </p:sp>
    </p:spTree>
    <p:extLst>
      <p:ext uri="{BB962C8B-B14F-4D97-AF65-F5344CB8AC3E}">
        <p14:creationId xmlns:p14="http://schemas.microsoft.com/office/powerpoint/2010/main" val="696804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https://httpstatuses.com/429</a:t>
            </a:r>
          </a:p>
        </p:txBody>
      </p:sp>
      <p:sp>
        <p:nvSpPr>
          <p:cNvPr id="4" name="Slide Number Placeholder 3"/>
          <p:cNvSpPr>
            <a:spLocks noGrp="1"/>
          </p:cNvSpPr>
          <p:nvPr>
            <p:ph type="sldNum" sz="quarter" idx="10"/>
          </p:nvPr>
        </p:nvSpPr>
        <p:spPr/>
        <p:txBody>
          <a:bodyPr/>
          <a:lstStyle/>
          <a:p>
            <a:fld id="{4249A09B-4A39-974B-9594-129A7470D52A}" type="slidenum">
              <a:rPr lang="en-US" smtClean="0"/>
              <a:t>153</a:t>
            </a:fld>
            <a:endParaRPr lang="en-US"/>
          </a:p>
        </p:txBody>
      </p:sp>
    </p:spTree>
    <p:extLst>
      <p:ext uri="{BB962C8B-B14F-4D97-AF65-F5344CB8AC3E}">
        <p14:creationId xmlns:p14="http://schemas.microsoft.com/office/powerpoint/2010/main" val="42838846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154</a:t>
            </a:fld>
            <a:endParaRPr lang="en-US"/>
          </a:p>
        </p:txBody>
      </p:sp>
    </p:spTree>
    <p:extLst>
      <p:ext uri="{BB962C8B-B14F-4D97-AF65-F5344CB8AC3E}">
        <p14:creationId xmlns:p14="http://schemas.microsoft.com/office/powerpoint/2010/main" val="350330623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155</a:t>
            </a:fld>
            <a:endParaRPr lang="en-US"/>
          </a:p>
        </p:txBody>
      </p:sp>
    </p:spTree>
    <p:extLst>
      <p:ext uri="{BB962C8B-B14F-4D97-AF65-F5344CB8AC3E}">
        <p14:creationId xmlns:p14="http://schemas.microsoft.com/office/powerpoint/2010/main" val="30409960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156</a:t>
            </a:fld>
            <a:endParaRPr lang="en-US"/>
          </a:p>
        </p:txBody>
      </p:sp>
    </p:spTree>
    <p:extLst>
      <p:ext uri="{BB962C8B-B14F-4D97-AF65-F5344CB8AC3E}">
        <p14:creationId xmlns:p14="http://schemas.microsoft.com/office/powerpoint/2010/main" val="144900675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157</a:t>
            </a:fld>
            <a:endParaRPr lang="en-US"/>
          </a:p>
        </p:txBody>
      </p:sp>
    </p:spTree>
    <p:extLst>
      <p:ext uri="{BB962C8B-B14F-4D97-AF65-F5344CB8AC3E}">
        <p14:creationId xmlns:p14="http://schemas.microsoft.com/office/powerpoint/2010/main" val="176583311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158</a:t>
            </a:fld>
            <a:endParaRPr lang="en-US"/>
          </a:p>
        </p:txBody>
      </p:sp>
    </p:spTree>
    <p:extLst>
      <p:ext uri="{BB962C8B-B14F-4D97-AF65-F5344CB8AC3E}">
        <p14:creationId xmlns:p14="http://schemas.microsoft.com/office/powerpoint/2010/main" val="1462321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159</a:t>
            </a:fld>
            <a:endParaRPr lang="en-US"/>
          </a:p>
        </p:txBody>
      </p:sp>
    </p:spTree>
    <p:extLst>
      <p:ext uri="{BB962C8B-B14F-4D97-AF65-F5344CB8AC3E}">
        <p14:creationId xmlns:p14="http://schemas.microsoft.com/office/powerpoint/2010/main" val="3220883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a:t>
            </a:fld>
            <a:endParaRPr lang="en-US"/>
          </a:p>
        </p:txBody>
      </p:sp>
    </p:spTree>
    <p:extLst>
      <p:ext uri="{BB962C8B-B14F-4D97-AF65-F5344CB8AC3E}">
        <p14:creationId xmlns:p14="http://schemas.microsoft.com/office/powerpoint/2010/main" val="350087047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160</a:t>
            </a:fld>
            <a:endParaRPr lang="en-US"/>
          </a:p>
        </p:txBody>
      </p:sp>
    </p:spTree>
    <p:extLst>
      <p:ext uri="{BB962C8B-B14F-4D97-AF65-F5344CB8AC3E}">
        <p14:creationId xmlns:p14="http://schemas.microsoft.com/office/powerpoint/2010/main" val="25552033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161</a:t>
            </a:fld>
            <a:endParaRPr lang="en-US"/>
          </a:p>
        </p:txBody>
      </p:sp>
    </p:spTree>
    <p:extLst>
      <p:ext uri="{BB962C8B-B14F-4D97-AF65-F5344CB8AC3E}">
        <p14:creationId xmlns:p14="http://schemas.microsoft.com/office/powerpoint/2010/main" val="357877929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162</a:t>
            </a:fld>
            <a:endParaRPr lang="en-US"/>
          </a:p>
        </p:txBody>
      </p:sp>
    </p:spTree>
    <p:extLst>
      <p:ext uri="{BB962C8B-B14F-4D97-AF65-F5344CB8AC3E}">
        <p14:creationId xmlns:p14="http://schemas.microsoft.com/office/powerpoint/2010/main" val="5023834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163</a:t>
            </a:fld>
            <a:endParaRPr lang="en-US"/>
          </a:p>
        </p:txBody>
      </p:sp>
    </p:spTree>
    <p:extLst>
      <p:ext uri="{BB962C8B-B14F-4D97-AF65-F5344CB8AC3E}">
        <p14:creationId xmlns:p14="http://schemas.microsoft.com/office/powerpoint/2010/main" val="16074333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164</a:t>
            </a:fld>
            <a:endParaRPr lang="en-US"/>
          </a:p>
        </p:txBody>
      </p:sp>
    </p:spTree>
    <p:extLst>
      <p:ext uri="{BB962C8B-B14F-4D97-AF65-F5344CB8AC3E}">
        <p14:creationId xmlns:p14="http://schemas.microsoft.com/office/powerpoint/2010/main" val="21491847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165</a:t>
            </a:fld>
            <a:endParaRPr lang="en-US"/>
          </a:p>
        </p:txBody>
      </p:sp>
    </p:spTree>
    <p:extLst>
      <p:ext uri="{BB962C8B-B14F-4D97-AF65-F5344CB8AC3E}">
        <p14:creationId xmlns:p14="http://schemas.microsoft.com/office/powerpoint/2010/main" val="109401847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soon as the document has expired (</a:t>
            </a:r>
            <a:r>
              <a:rPr lang="en-US" err="1"/>
              <a:t>ttl</a:t>
            </a:r>
            <a:r>
              <a:rPr lang="en-US"/>
              <a:t> + _</a:t>
            </a:r>
            <a:r>
              <a:rPr lang="en-US" err="1"/>
              <a:t>ts</a:t>
            </a:r>
            <a:r>
              <a:rPr lang="en-US"/>
              <a:t> &lt;= current server time), the document is marked as "expired”. No operation will be allowed on these documents after this time and they will be excluded from the results of any queries performed. </a:t>
            </a:r>
          </a:p>
          <a:p>
            <a:endParaRPr lang="en-US"/>
          </a:p>
          <a:p>
            <a:r>
              <a:rPr lang="en-US"/>
              <a:t>The documents are physically deleted in the system, and are deleted in the background opportunistically at a later time.</a:t>
            </a:r>
          </a:p>
          <a:p>
            <a:endParaRPr lang="en-US"/>
          </a:p>
          <a:p>
            <a:r>
              <a:rPr lang="en-US"/>
              <a:t>This does not consume any Request Units (RUs) from the collection budget.</a:t>
            </a:r>
          </a:p>
        </p:txBody>
      </p:sp>
      <p:sp>
        <p:nvSpPr>
          <p:cNvPr id="4" name="Slide Number Placeholder 3"/>
          <p:cNvSpPr>
            <a:spLocks noGrp="1"/>
          </p:cNvSpPr>
          <p:nvPr>
            <p:ph type="sldNum" sz="quarter" idx="10"/>
          </p:nvPr>
        </p:nvSpPr>
        <p:spPr/>
        <p:txBody>
          <a:bodyPr/>
          <a:lstStyle/>
          <a:p>
            <a:fld id="{4249A09B-4A39-974B-9594-129A7470D52A}" type="slidenum">
              <a:rPr lang="en-US" smtClean="0"/>
              <a:t>166</a:t>
            </a:fld>
            <a:endParaRPr lang="en-US"/>
          </a:p>
        </p:txBody>
      </p:sp>
    </p:spTree>
    <p:extLst>
      <p:ext uri="{BB962C8B-B14F-4D97-AF65-F5344CB8AC3E}">
        <p14:creationId xmlns:p14="http://schemas.microsoft.com/office/powerpoint/2010/main" val="270449061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167</a:t>
            </a:fld>
            <a:endParaRPr lang="en-US"/>
          </a:p>
        </p:txBody>
      </p:sp>
    </p:spTree>
    <p:extLst>
      <p:ext uri="{BB962C8B-B14F-4D97-AF65-F5344CB8AC3E}">
        <p14:creationId xmlns:p14="http://schemas.microsoft.com/office/powerpoint/2010/main" val="89124317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96BA33-6360-40A1-9606-58E0047CF44A}" type="slidenum">
              <a:rPr lang="en-US" smtClean="0"/>
              <a:t>168</a:t>
            </a:fld>
            <a:endParaRPr lang="en-US"/>
          </a:p>
        </p:txBody>
      </p:sp>
    </p:spTree>
    <p:extLst>
      <p:ext uri="{BB962C8B-B14F-4D97-AF65-F5344CB8AC3E}">
        <p14:creationId xmlns:p14="http://schemas.microsoft.com/office/powerpoint/2010/main" val="575310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169</a:t>
            </a:fld>
            <a:endParaRPr lang="en-US"/>
          </a:p>
        </p:txBody>
      </p:sp>
    </p:spTree>
    <p:extLst>
      <p:ext uri="{BB962C8B-B14F-4D97-AF65-F5344CB8AC3E}">
        <p14:creationId xmlns:p14="http://schemas.microsoft.com/office/powerpoint/2010/main" val="3828812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Old copy: Gather insight and deliver personalized recommendations, updates, and content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Architecture</a:t>
            </a:r>
            <a:r>
              <a:rPr lang="en-US" baseline="0"/>
              <a:t> design </a:t>
            </a:r>
            <a:r>
              <a:rPr lang="mr-IN" baseline="0"/>
              <a:t>–</a:t>
            </a:r>
            <a:r>
              <a:rPr lang="en-US" baseline="0"/>
              <a:t> remove any ASOS-specific elements; remove header and sub-header</a:t>
            </a:r>
            <a:endParaRPr lang="en-US"/>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a:t>
            </a:fld>
            <a:endParaRPr lang="en-US"/>
          </a:p>
        </p:txBody>
      </p:sp>
    </p:spTree>
    <p:extLst>
      <p:ext uri="{BB962C8B-B14F-4D97-AF65-F5344CB8AC3E}">
        <p14:creationId xmlns:p14="http://schemas.microsoft.com/office/powerpoint/2010/main" val="27756382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170</a:t>
            </a:fld>
            <a:endParaRPr lang="en-US"/>
          </a:p>
        </p:txBody>
      </p:sp>
    </p:spTree>
    <p:extLst>
      <p:ext uri="{BB962C8B-B14F-4D97-AF65-F5344CB8AC3E}">
        <p14:creationId xmlns:p14="http://schemas.microsoft.com/office/powerpoint/2010/main" val="29332484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171</a:t>
            </a:fld>
            <a:endParaRPr lang="en-US"/>
          </a:p>
        </p:txBody>
      </p:sp>
    </p:spTree>
    <p:extLst>
      <p:ext uri="{BB962C8B-B14F-4D97-AF65-F5344CB8AC3E}">
        <p14:creationId xmlns:p14="http://schemas.microsoft.com/office/powerpoint/2010/main" val="41594297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172</a:t>
            </a:fld>
            <a:endParaRPr lang="en-US"/>
          </a:p>
        </p:txBody>
      </p:sp>
    </p:spTree>
    <p:extLst>
      <p:ext uri="{BB962C8B-B14F-4D97-AF65-F5344CB8AC3E}">
        <p14:creationId xmlns:p14="http://schemas.microsoft.com/office/powerpoint/2010/main" val="375326493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173</a:t>
            </a:fld>
            <a:endParaRPr lang="en-US"/>
          </a:p>
        </p:txBody>
      </p:sp>
    </p:spTree>
    <p:extLst>
      <p:ext uri="{BB962C8B-B14F-4D97-AF65-F5344CB8AC3E}">
        <p14:creationId xmlns:p14="http://schemas.microsoft.com/office/powerpoint/2010/main" val="56347502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174</a:t>
            </a:fld>
            <a:endParaRPr lang="en-US"/>
          </a:p>
        </p:txBody>
      </p:sp>
    </p:spTree>
    <p:extLst>
      <p:ext uri="{BB962C8B-B14F-4D97-AF65-F5344CB8AC3E}">
        <p14:creationId xmlns:p14="http://schemas.microsoft.com/office/powerpoint/2010/main" val="275356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175</a:t>
            </a:fld>
            <a:endParaRPr lang="en-US"/>
          </a:p>
        </p:txBody>
      </p:sp>
    </p:spTree>
    <p:extLst>
      <p:ext uri="{BB962C8B-B14F-4D97-AF65-F5344CB8AC3E}">
        <p14:creationId xmlns:p14="http://schemas.microsoft.com/office/powerpoint/2010/main" val="7763588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176</a:t>
            </a:fld>
            <a:endParaRPr lang="en-US"/>
          </a:p>
        </p:txBody>
      </p:sp>
    </p:spTree>
    <p:extLst>
      <p:ext uri="{BB962C8B-B14F-4D97-AF65-F5344CB8AC3E}">
        <p14:creationId xmlns:p14="http://schemas.microsoft.com/office/powerpoint/2010/main" val="154220650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177</a:t>
            </a:fld>
            <a:endParaRPr lang="en-US"/>
          </a:p>
        </p:txBody>
      </p:sp>
    </p:spTree>
    <p:extLst>
      <p:ext uri="{BB962C8B-B14F-4D97-AF65-F5344CB8AC3E}">
        <p14:creationId xmlns:p14="http://schemas.microsoft.com/office/powerpoint/2010/main" val="113016389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178</a:t>
            </a:fld>
            <a:endParaRPr lang="en-US"/>
          </a:p>
        </p:txBody>
      </p:sp>
    </p:spTree>
    <p:extLst>
      <p:ext uri="{BB962C8B-B14F-4D97-AF65-F5344CB8AC3E}">
        <p14:creationId xmlns:p14="http://schemas.microsoft.com/office/powerpoint/2010/main" val="16114159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179</a:t>
            </a:fld>
            <a:endParaRPr lang="en-US"/>
          </a:p>
        </p:txBody>
      </p:sp>
    </p:spTree>
    <p:extLst>
      <p:ext uri="{BB962C8B-B14F-4D97-AF65-F5344CB8AC3E}">
        <p14:creationId xmlns:p14="http://schemas.microsoft.com/office/powerpoint/2010/main" val="175909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a:t>
            </a:fld>
            <a:endParaRPr lang="en-US"/>
          </a:p>
        </p:txBody>
      </p:sp>
    </p:spTree>
    <p:extLst>
      <p:ext uri="{BB962C8B-B14F-4D97-AF65-F5344CB8AC3E}">
        <p14:creationId xmlns:p14="http://schemas.microsoft.com/office/powerpoint/2010/main" val="10260419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180</a:t>
            </a:fld>
            <a:endParaRPr lang="en-US"/>
          </a:p>
        </p:txBody>
      </p:sp>
    </p:spTree>
    <p:extLst>
      <p:ext uri="{BB962C8B-B14F-4D97-AF65-F5344CB8AC3E}">
        <p14:creationId xmlns:p14="http://schemas.microsoft.com/office/powerpoint/2010/main" val="75967595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a:effectLst/>
              </a:rPr>
              <a:t>Bounded Staleness - Consistent Prefix. Reads lag behind writes by k prefixes or t interval</a:t>
            </a:r>
          </a:p>
          <a:p>
            <a:r>
              <a:rPr lang="en-US">
                <a:effectLst/>
              </a:rPr>
              <a:t>Session - Consistent Prefix. Monotonic reads, monotonic writes, read-your-writes, write-follows-reads</a:t>
            </a:r>
          </a:p>
          <a:p>
            <a:r>
              <a:rPr lang="en-US">
                <a:effectLst/>
              </a:rPr>
              <a:t>Consistent Prefix - </a:t>
            </a:r>
            <a:r>
              <a:rPr lang="en-US" sz="1200" b="0" i="0" kern="1200">
                <a:solidFill>
                  <a:schemeClr val="tx1"/>
                </a:solidFill>
                <a:effectLst/>
                <a:latin typeface="+mn-lt"/>
                <a:ea typeface="+mn-ea"/>
                <a:cs typeface="+mn-cs"/>
              </a:rPr>
              <a:t>Updates returned are some prefix of all the updates, with no gaps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Left-to-right: lower latency, higher availability, better read scalability</a:t>
            </a:r>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181</a:t>
            </a:fld>
            <a:endParaRPr lang="en-US"/>
          </a:p>
        </p:txBody>
      </p:sp>
    </p:spTree>
    <p:extLst>
      <p:ext uri="{BB962C8B-B14F-4D97-AF65-F5344CB8AC3E}">
        <p14:creationId xmlns:p14="http://schemas.microsoft.com/office/powerpoint/2010/main" val="13214431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182</a:t>
            </a:fld>
            <a:endParaRPr lang="en-US"/>
          </a:p>
        </p:txBody>
      </p:sp>
    </p:spTree>
    <p:extLst>
      <p:ext uri="{BB962C8B-B14F-4D97-AF65-F5344CB8AC3E}">
        <p14:creationId xmlns:p14="http://schemas.microsoft.com/office/powerpoint/2010/main" val="93974825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a:effectLst/>
              </a:rPr>
              <a:t>Bounded Staleness - Consistent Prefix. Reads lag behind writes by k prefixes or t interval</a:t>
            </a:r>
          </a:p>
          <a:p>
            <a:r>
              <a:rPr lang="en-US">
                <a:effectLst/>
              </a:rPr>
              <a:t>Session - Consistent Prefix. Monotonic reads, monotonic writes, read-your-writes, write-follows-reads</a:t>
            </a:r>
          </a:p>
          <a:p>
            <a:r>
              <a:rPr lang="en-US">
                <a:effectLst/>
              </a:rPr>
              <a:t>Consistent Prefix - </a:t>
            </a:r>
            <a:r>
              <a:rPr lang="en-US" sz="1200" b="0" i="0" kern="1200">
                <a:solidFill>
                  <a:schemeClr val="tx1"/>
                </a:solidFill>
                <a:effectLst/>
                <a:latin typeface="+mn-lt"/>
                <a:ea typeface="+mn-ea"/>
                <a:cs typeface="+mn-cs"/>
              </a:rPr>
              <a:t>Updates returned are some prefix of all the updates, with no gaps</a:t>
            </a:r>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183</a:t>
            </a:fld>
            <a:endParaRPr lang="en-US"/>
          </a:p>
        </p:txBody>
      </p:sp>
    </p:spTree>
    <p:extLst>
      <p:ext uri="{BB962C8B-B14F-4D97-AF65-F5344CB8AC3E}">
        <p14:creationId xmlns:p14="http://schemas.microsoft.com/office/powerpoint/2010/main" val="164645137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write is either synchronously committed durably by both the primary and the quorum of </a:t>
            </a:r>
            <a:r>
              <a:rPr lang="en-US" err="1"/>
              <a:t>secondaries</a:t>
            </a:r>
            <a:r>
              <a:rPr lang="en-US"/>
              <a:t>, or it is aborted. A read is always acknowledged by the majority read quorum, a client can never see an uncommitted or partial write and is always guaranteed to read the latest acknowledged write.</a:t>
            </a:r>
          </a:p>
          <a:p>
            <a:endParaRPr lang="en-US"/>
          </a:p>
          <a:p>
            <a:r>
              <a:rPr lang="en-US"/>
              <a:t>Azure Cosmos DB accounts that are configured to use strong consistency cannot associate more than one Azure region with their Azure Cosmos DB account.</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184</a:t>
            </a:fld>
            <a:endParaRPr lang="en-US"/>
          </a:p>
        </p:txBody>
      </p:sp>
    </p:spTree>
    <p:extLst>
      <p:ext uri="{BB962C8B-B14F-4D97-AF65-F5344CB8AC3E}">
        <p14:creationId xmlns:p14="http://schemas.microsoft.com/office/powerpoint/2010/main" val="21475108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Cosmos DB accounts that are configured with eventual consistency can associate any number of Azure regions with their Azure Cosmos DB account.</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185</a:t>
            </a:fld>
            <a:endParaRPr lang="en-US"/>
          </a:p>
        </p:txBody>
      </p:sp>
    </p:spTree>
    <p:extLst>
      <p:ext uri="{BB962C8B-B14F-4D97-AF65-F5344CB8AC3E}">
        <p14:creationId xmlns:p14="http://schemas.microsoft.com/office/powerpoint/2010/main" val="34257422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a:effectLst/>
              </a:rPr>
              <a:t>Bounded Staleness - Consistent Prefix. Reads lag behind writes by k prefixes or t interval</a:t>
            </a:r>
          </a:p>
          <a:p>
            <a:r>
              <a:rPr lang="en-US">
                <a:effectLst/>
              </a:rPr>
              <a:t>Session - Consistent Prefix. Monotonic reads, monotonic writes, read-your-writes, write-follows-reads</a:t>
            </a:r>
          </a:p>
          <a:p>
            <a:r>
              <a:rPr lang="en-US">
                <a:effectLst/>
              </a:rPr>
              <a:t>Consistent Prefix - </a:t>
            </a:r>
            <a:r>
              <a:rPr lang="en-US" sz="1200" b="0" i="0" kern="1200">
                <a:solidFill>
                  <a:schemeClr val="tx1"/>
                </a:solidFill>
                <a:effectLst/>
                <a:latin typeface="+mn-lt"/>
                <a:ea typeface="+mn-ea"/>
                <a:cs typeface="+mn-cs"/>
              </a:rPr>
              <a:t>Updates returned are some prefix of all the updates, with no gaps</a:t>
            </a:r>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186</a:t>
            </a:fld>
            <a:endParaRPr lang="en-US"/>
          </a:p>
        </p:txBody>
      </p:sp>
    </p:spTree>
    <p:extLst>
      <p:ext uri="{BB962C8B-B14F-4D97-AF65-F5344CB8AC3E}">
        <p14:creationId xmlns:p14="http://schemas.microsoft.com/office/powerpoint/2010/main" val="134970076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choosing bounded staleness, the "staleness" can be configured in two ways: number of versions K of the item by which the reads lag behind the writes, and the time interval t</a:t>
            </a:r>
          </a:p>
          <a:p>
            <a:endParaRPr lang="en-US"/>
          </a:p>
          <a:p>
            <a:r>
              <a:rPr lang="en-US"/>
              <a:t>For globally distributed applications, we recommend you use bounded staleness for scenarios where you would like to have strong consistency but also want 99.99% availability and low latency.</a:t>
            </a:r>
          </a:p>
          <a:p>
            <a:endParaRPr lang="en-US"/>
          </a:p>
          <a:p>
            <a:r>
              <a:rPr lang="en-US"/>
              <a:t>Azure Cosmos DB accounts that are configured with bounded staleness consistency can associate any number of Azure regions with their Azure Cosmos DB account.</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187</a:t>
            </a:fld>
            <a:endParaRPr lang="en-US"/>
          </a:p>
        </p:txBody>
      </p:sp>
    </p:spTree>
    <p:extLst>
      <p:ext uri="{BB962C8B-B14F-4D97-AF65-F5344CB8AC3E}">
        <p14:creationId xmlns:p14="http://schemas.microsoft.com/office/powerpoint/2010/main" val="25937755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Azure Cosmos DB accounts that are configured with session consistency can associate any number of Azure regions with their Azure Cosmos DB account.</a:t>
            </a:r>
          </a:p>
        </p:txBody>
      </p:sp>
      <p:sp>
        <p:nvSpPr>
          <p:cNvPr id="4" name="Slide Number Placeholder 3"/>
          <p:cNvSpPr>
            <a:spLocks noGrp="1"/>
          </p:cNvSpPr>
          <p:nvPr>
            <p:ph type="sldNum" sz="quarter" idx="10"/>
          </p:nvPr>
        </p:nvSpPr>
        <p:spPr/>
        <p:txBody>
          <a:bodyPr/>
          <a:lstStyle/>
          <a:p>
            <a:fld id="{4249A09B-4A39-974B-9594-129A7470D52A}" type="slidenum">
              <a:rPr lang="en-US" smtClean="0"/>
              <a:t>188</a:t>
            </a:fld>
            <a:endParaRPr lang="en-US"/>
          </a:p>
        </p:txBody>
      </p:sp>
    </p:spTree>
    <p:extLst>
      <p:ext uri="{BB962C8B-B14F-4D97-AF65-F5344CB8AC3E}">
        <p14:creationId xmlns:p14="http://schemas.microsoft.com/office/powerpoint/2010/main" val="382649265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Cosmos DB accounts that are configured with consistent prefix consistency can associate any number of Azure regions with their Azure Cosmos DB account.</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189</a:t>
            </a:fld>
            <a:endParaRPr lang="en-US"/>
          </a:p>
        </p:txBody>
      </p:sp>
    </p:spTree>
    <p:extLst>
      <p:ext uri="{BB962C8B-B14F-4D97-AF65-F5344CB8AC3E}">
        <p14:creationId xmlns:p14="http://schemas.microsoft.com/office/powerpoint/2010/main" val="3751232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7442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190</a:t>
            </a:fld>
            <a:endParaRPr lang="en-US"/>
          </a:p>
        </p:txBody>
      </p:sp>
    </p:spTree>
    <p:extLst>
      <p:ext uri="{BB962C8B-B14F-4D97-AF65-F5344CB8AC3E}">
        <p14:creationId xmlns:p14="http://schemas.microsoft.com/office/powerpoint/2010/main" val="18564355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191</a:t>
            </a:fld>
            <a:endParaRPr lang="en-US"/>
          </a:p>
        </p:txBody>
      </p:sp>
    </p:spTree>
    <p:extLst>
      <p:ext uri="{BB962C8B-B14F-4D97-AF65-F5344CB8AC3E}">
        <p14:creationId xmlns:p14="http://schemas.microsoft.com/office/powerpoint/2010/main" val="412411109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192</a:t>
            </a:fld>
            <a:endParaRPr lang="en-US"/>
          </a:p>
        </p:txBody>
      </p:sp>
    </p:spTree>
    <p:extLst>
      <p:ext uri="{BB962C8B-B14F-4D97-AF65-F5344CB8AC3E}">
        <p14:creationId xmlns:p14="http://schemas.microsoft.com/office/powerpoint/2010/main" val="35479391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193</a:t>
            </a:fld>
            <a:endParaRPr lang="en-US"/>
          </a:p>
        </p:txBody>
      </p:sp>
    </p:spTree>
    <p:extLst>
      <p:ext uri="{BB962C8B-B14F-4D97-AF65-F5344CB8AC3E}">
        <p14:creationId xmlns:p14="http://schemas.microsoft.com/office/powerpoint/2010/main" val="21968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a:t>
            </a:fld>
            <a:endParaRPr lang="en-US"/>
          </a:p>
        </p:txBody>
      </p:sp>
    </p:spTree>
    <p:extLst>
      <p:ext uri="{BB962C8B-B14F-4D97-AF65-F5344CB8AC3E}">
        <p14:creationId xmlns:p14="http://schemas.microsoft.com/office/powerpoint/2010/main" val="3997621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a:t>
            </a:fld>
            <a:endParaRPr lang="en-US"/>
          </a:p>
        </p:txBody>
      </p:sp>
    </p:spTree>
    <p:extLst>
      <p:ext uri="{BB962C8B-B14F-4D97-AF65-F5344CB8AC3E}">
        <p14:creationId xmlns:p14="http://schemas.microsoft.com/office/powerpoint/2010/main" val="3914057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a:t>
            </a:fld>
            <a:endParaRPr lang="en-US"/>
          </a:p>
        </p:txBody>
      </p:sp>
    </p:spTree>
    <p:extLst>
      <p:ext uri="{BB962C8B-B14F-4D97-AF65-F5344CB8AC3E}">
        <p14:creationId xmlns:p14="http://schemas.microsoft.com/office/powerpoint/2010/main" val="1051740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244519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23</a:t>
            </a:fld>
            <a:endParaRPr lang="en-US"/>
          </a:p>
        </p:txBody>
      </p:sp>
    </p:spTree>
    <p:extLst>
      <p:ext uri="{BB962C8B-B14F-4D97-AF65-F5344CB8AC3E}">
        <p14:creationId xmlns:p14="http://schemas.microsoft.com/office/powerpoint/2010/main" val="747393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24</a:t>
            </a:fld>
            <a:endParaRPr lang="en-US"/>
          </a:p>
        </p:txBody>
      </p:sp>
    </p:spTree>
    <p:extLst>
      <p:ext uri="{BB962C8B-B14F-4D97-AF65-F5344CB8AC3E}">
        <p14:creationId xmlns:p14="http://schemas.microsoft.com/office/powerpoint/2010/main" val="3835719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25</a:t>
            </a:fld>
            <a:endParaRPr lang="en-US"/>
          </a:p>
        </p:txBody>
      </p:sp>
    </p:spTree>
    <p:extLst>
      <p:ext uri="{BB962C8B-B14F-4D97-AF65-F5344CB8AC3E}">
        <p14:creationId xmlns:p14="http://schemas.microsoft.com/office/powerpoint/2010/main" val="2424586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26</a:t>
            </a:fld>
            <a:endParaRPr lang="en-US"/>
          </a:p>
        </p:txBody>
      </p:sp>
    </p:spTree>
    <p:extLst>
      <p:ext uri="{BB962C8B-B14F-4D97-AF65-F5344CB8AC3E}">
        <p14:creationId xmlns:p14="http://schemas.microsoft.com/office/powerpoint/2010/main" val="36263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27</a:t>
            </a:fld>
            <a:endParaRPr lang="en-US"/>
          </a:p>
        </p:txBody>
      </p:sp>
    </p:spTree>
    <p:extLst>
      <p:ext uri="{BB962C8B-B14F-4D97-AF65-F5344CB8AC3E}">
        <p14:creationId xmlns:p14="http://schemas.microsoft.com/office/powerpoint/2010/main" val="694315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28</a:t>
            </a:fld>
            <a:endParaRPr lang="en-US"/>
          </a:p>
        </p:txBody>
      </p:sp>
    </p:spTree>
    <p:extLst>
      <p:ext uri="{BB962C8B-B14F-4D97-AF65-F5344CB8AC3E}">
        <p14:creationId xmlns:p14="http://schemas.microsoft.com/office/powerpoint/2010/main" val="785396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29</a:t>
            </a:fld>
            <a:endParaRPr lang="en-US"/>
          </a:p>
        </p:txBody>
      </p:sp>
    </p:spTree>
    <p:extLst>
      <p:ext uri="{BB962C8B-B14F-4D97-AF65-F5344CB8AC3E}">
        <p14:creationId xmlns:p14="http://schemas.microsoft.com/office/powerpoint/2010/main" val="195260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3</a:t>
            </a:fld>
            <a:endParaRPr lang="en-US"/>
          </a:p>
        </p:txBody>
      </p:sp>
    </p:spTree>
    <p:extLst>
      <p:ext uri="{BB962C8B-B14F-4D97-AF65-F5344CB8AC3E}">
        <p14:creationId xmlns:p14="http://schemas.microsoft.com/office/powerpoint/2010/main" val="4027604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30</a:t>
            </a:fld>
            <a:endParaRPr lang="en-US"/>
          </a:p>
        </p:txBody>
      </p:sp>
    </p:spTree>
    <p:extLst>
      <p:ext uri="{BB962C8B-B14F-4D97-AF65-F5344CB8AC3E}">
        <p14:creationId xmlns:p14="http://schemas.microsoft.com/office/powerpoint/2010/main" val="2547151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dirty="0"/>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31</a:t>
            </a:fld>
            <a:endParaRPr lang="en-US"/>
          </a:p>
        </p:txBody>
      </p:sp>
    </p:spTree>
    <p:extLst>
      <p:ext uri="{BB962C8B-B14F-4D97-AF65-F5344CB8AC3E}">
        <p14:creationId xmlns:p14="http://schemas.microsoft.com/office/powerpoint/2010/main" val="3019300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30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33</a:t>
            </a:fld>
            <a:endParaRPr lang="en-US"/>
          </a:p>
        </p:txBody>
      </p:sp>
    </p:spTree>
    <p:extLst>
      <p:ext uri="{BB962C8B-B14F-4D97-AF65-F5344CB8AC3E}">
        <p14:creationId xmlns:p14="http://schemas.microsoft.com/office/powerpoint/2010/main" val="3644667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34</a:t>
            </a:fld>
            <a:endParaRPr lang="en-US"/>
          </a:p>
        </p:txBody>
      </p:sp>
    </p:spTree>
    <p:extLst>
      <p:ext uri="{BB962C8B-B14F-4D97-AF65-F5344CB8AC3E}">
        <p14:creationId xmlns:p14="http://schemas.microsoft.com/office/powerpoint/2010/main" val="1008361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35</a:t>
            </a:fld>
            <a:endParaRPr lang="en-US"/>
          </a:p>
        </p:txBody>
      </p:sp>
    </p:spTree>
    <p:extLst>
      <p:ext uri="{BB962C8B-B14F-4D97-AF65-F5344CB8AC3E}">
        <p14:creationId xmlns:p14="http://schemas.microsoft.com/office/powerpoint/2010/main" val="986979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36</a:t>
            </a:fld>
            <a:endParaRPr lang="en-US"/>
          </a:p>
        </p:txBody>
      </p:sp>
    </p:spTree>
    <p:extLst>
      <p:ext uri="{BB962C8B-B14F-4D97-AF65-F5344CB8AC3E}">
        <p14:creationId xmlns:p14="http://schemas.microsoft.com/office/powerpoint/2010/main" val="175194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37</a:t>
            </a:fld>
            <a:endParaRPr lang="en-US"/>
          </a:p>
        </p:txBody>
      </p:sp>
    </p:spTree>
    <p:extLst>
      <p:ext uri="{BB962C8B-B14F-4D97-AF65-F5344CB8AC3E}">
        <p14:creationId xmlns:p14="http://schemas.microsoft.com/office/powerpoint/2010/main" val="3492899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38</a:t>
            </a:fld>
            <a:endParaRPr lang="en-US"/>
          </a:p>
        </p:txBody>
      </p:sp>
    </p:spTree>
    <p:extLst>
      <p:ext uri="{BB962C8B-B14F-4D97-AF65-F5344CB8AC3E}">
        <p14:creationId xmlns:p14="http://schemas.microsoft.com/office/powerpoint/2010/main" val="426040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39</a:t>
            </a:fld>
            <a:endParaRPr lang="en-US"/>
          </a:p>
        </p:txBody>
      </p:sp>
    </p:spTree>
    <p:extLst>
      <p:ext uri="{BB962C8B-B14F-4D97-AF65-F5344CB8AC3E}">
        <p14:creationId xmlns:p14="http://schemas.microsoft.com/office/powerpoint/2010/main" val="377476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40</a:t>
            </a:fld>
            <a:endParaRPr lang="en-US"/>
          </a:p>
        </p:txBody>
      </p:sp>
    </p:spTree>
    <p:extLst>
      <p:ext uri="{BB962C8B-B14F-4D97-AF65-F5344CB8AC3E}">
        <p14:creationId xmlns:p14="http://schemas.microsoft.com/office/powerpoint/2010/main" val="2752199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of flight</a:t>
            </a:r>
          </a:p>
          <a:p>
            <a:pPr marL="171450" indent="-171450">
              <a:buFont typeface="Arial" panose="020B0604020202020204" pitchFamily="34" charset="0"/>
              <a:buChar char="•"/>
            </a:pPr>
            <a:r>
              <a:rPr lang="en-US" dirty="0"/>
              <a:t>Use the example of a user searching for a flight. The user typically enters a date and the search is focused on that specific date</a:t>
            </a:r>
          </a:p>
          <a:p>
            <a:pPr marL="628650" lvl="1" indent="-171450">
              <a:buFont typeface="Arial" panose="020B0604020202020204" pitchFamily="34" charset="0"/>
              <a:buChar char="•"/>
            </a:pPr>
            <a:r>
              <a:rPr lang="en-US" dirty="0"/>
              <a:t>Search requests will target a predictable partition</a:t>
            </a:r>
          </a:p>
          <a:p>
            <a:pPr marL="628650" lvl="1" indent="-171450">
              <a:buFont typeface="Arial" panose="020B0604020202020204" pitchFamily="34" charset="0"/>
              <a:buChar char="•"/>
            </a:pPr>
            <a:r>
              <a:rPr lang="en-US" dirty="0"/>
              <a:t>Searching for a different date requires a new query</a:t>
            </a:r>
          </a:p>
          <a:p>
            <a:pPr marL="171450" lvl="0" indent="-171450">
              <a:buFont typeface="Arial" panose="020B0604020202020204" pitchFamily="34" charset="0"/>
              <a:buChar char="•"/>
            </a:pPr>
            <a:r>
              <a:rPr lang="en-US" dirty="0"/>
              <a:t>Searching across multiple dates (functionality not available with every airline) will create cross-partition queries</a:t>
            </a:r>
          </a:p>
        </p:txBody>
      </p:sp>
      <p:sp>
        <p:nvSpPr>
          <p:cNvPr id="4" name="Slide Number Placeholder 3"/>
          <p:cNvSpPr>
            <a:spLocks noGrp="1"/>
          </p:cNvSpPr>
          <p:nvPr>
            <p:ph type="sldNum" sz="quarter" idx="10"/>
          </p:nvPr>
        </p:nvSpPr>
        <p:spPr/>
        <p:txBody>
          <a:bodyPr/>
          <a:lstStyle/>
          <a:p>
            <a:fld id="{4249A09B-4A39-974B-9594-129A7470D52A}" type="slidenum">
              <a:rPr lang="en-US" smtClean="0"/>
              <a:t>41</a:t>
            </a:fld>
            <a:endParaRPr lang="en-US"/>
          </a:p>
        </p:txBody>
      </p:sp>
    </p:spTree>
    <p:extLst>
      <p:ext uri="{BB962C8B-B14F-4D97-AF65-F5344CB8AC3E}">
        <p14:creationId xmlns:p14="http://schemas.microsoft.com/office/powerpoint/2010/main" val="2577797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Aircraft Type</a:t>
            </a:r>
          </a:p>
          <a:p>
            <a:pPr marL="171450" indent="-171450">
              <a:buFont typeface="Arial" panose="020B0604020202020204" pitchFamily="34" charset="0"/>
              <a:buChar char="•"/>
            </a:pPr>
            <a:r>
              <a:rPr lang="en-US"/>
              <a:t>Imbalance of aircraft types when comparing smaller vs. bigger routes</a:t>
            </a:r>
          </a:p>
        </p:txBody>
      </p:sp>
      <p:sp>
        <p:nvSpPr>
          <p:cNvPr id="4" name="Slide Number Placeholder 3"/>
          <p:cNvSpPr>
            <a:spLocks noGrp="1"/>
          </p:cNvSpPr>
          <p:nvPr>
            <p:ph type="sldNum" sz="quarter" idx="10"/>
          </p:nvPr>
        </p:nvSpPr>
        <p:spPr/>
        <p:txBody>
          <a:bodyPr/>
          <a:lstStyle/>
          <a:p>
            <a:fld id="{4249A09B-4A39-974B-9594-129A7470D52A}" type="slidenum">
              <a:rPr lang="en-US" smtClean="0"/>
              <a:t>42</a:t>
            </a:fld>
            <a:endParaRPr lang="en-US"/>
          </a:p>
        </p:txBody>
      </p:sp>
    </p:spTree>
    <p:extLst>
      <p:ext uri="{BB962C8B-B14F-4D97-AF65-F5344CB8AC3E}">
        <p14:creationId xmlns:p14="http://schemas.microsoft.com/office/powerpoint/2010/main" val="801993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43</a:t>
            </a:fld>
            <a:endParaRPr lang="en-US"/>
          </a:p>
        </p:txBody>
      </p:sp>
    </p:spTree>
    <p:extLst>
      <p:ext uri="{BB962C8B-B14F-4D97-AF65-F5344CB8AC3E}">
        <p14:creationId xmlns:p14="http://schemas.microsoft.com/office/powerpoint/2010/main" val="542503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44</a:t>
            </a:fld>
            <a:endParaRPr lang="en-US"/>
          </a:p>
        </p:txBody>
      </p:sp>
    </p:spTree>
    <p:extLst>
      <p:ext uri="{BB962C8B-B14F-4D97-AF65-F5344CB8AC3E}">
        <p14:creationId xmlns:p14="http://schemas.microsoft.com/office/powerpoint/2010/main" val="3952318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Cross-Partition query != Blind Fan Out</a:t>
            </a:r>
          </a:p>
          <a:p>
            <a:endParaRPr lang="en-US" sz="1200" kern="1200">
              <a:solidFill>
                <a:schemeClr val="tx1"/>
              </a:solidFill>
              <a:effectLst/>
              <a:latin typeface="+mn-lt"/>
              <a:ea typeface="+mn-ea"/>
              <a:cs typeface="+mn-cs"/>
            </a:endParaRPr>
          </a:p>
          <a:p>
            <a:r>
              <a:rPr lang="en-US" kern="1200">
                <a:effectLst/>
                <a:latin typeface="+mn-lt"/>
                <a:ea typeface="+mn-ea"/>
                <a:cs typeface="+mn-cs"/>
              </a:rPr>
              <a:t>A query that has SELECT * FROM c WHERE </a:t>
            </a:r>
            <a:r>
              <a:rPr lang="en-US" kern="1200" err="1">
                <a:effectLst/>
                <a:latin typeface="+mn-lt"/>
                <a:ea typeface="+mn-ea"/>
                <a:cs typeface="+mn-cs"/>
              </a:rPr>
              <a:t>partitionKey</a:t>
            </a:r>
            <a:r>
              <a:rPr lang="en-US" kern="1200">
                <a:effectLst/>
                <a:latin typeface="+mn-lt"/>
                <a:ea typeface="+mn-ea"/>
                <a:cs typeface="+mn-cs"/>
              </a:rPr>
              <a:t> IN (A, B, C) can be run across the minimum number of partitions; where as a query that omits the partition key must blindly fan out. </a:t>
            </a:r>
            <a:r>
              <a:rPr lang="en-US"/>
              <a:t> </a:t>
            </a:r>
            <a:endParaRPr lang="en-US" kern="1200">
              <a:latin typeface="+mn-lt"/>
              <a:cs typeface="Calibri"/>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Cross-partition queries aren’t inherently a bad thing. The reason why you’ll want to minimize fan-out is we don’t want to add the wasted effort for checking partitions that don’t have any relevant data</a:t>
            </a:r>
            <a:endParaRPr lang="en-US"/>
          </a:p>
        </p:txBody>
      </p:sp>
      <p:sp>
        <p:nvSpPr>
          <p:cNvPr id="4" name="Slide Number Placeholder 3"/>
          <p:cNvSpPr>
            <a:spLocks noGrp="1"/>
          </p:cNvSpPr>
          <p:nvPr>
            <p:ph type="sldNum" sz="quarter" idx="10"/>
          </p:nvPr>
        </p:nvSpPr>
        <p:spPr/>
        <p:txBody>
          <a:bodyPr/>
          <a:lstStyle/>
          <a:p>
            <a:fld id="{0B944045-718D-4950-B0BA-CCBA78BD276D}" type="slidenum">
              <a:rPr lang="en-US" smtClean="0"/>
              <a:t>45</a:t>
            </a:fld>
            <a:endParaRPr lang="en-US"/>
          </a:p>
        </p:txBody>
      </p:sp>
    </p:spTree>
    <p:extLst>
      <p:ext uri="{BB962C8B-B14F-4D97-AF65-F5344CB8AC3E}">
        <p14:creationId xmlns:p14="http://schemas.microsoft.com/office/powerpoint/2010/main" val="73694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interaction data will likely be used to make future business decisions</a:t>
            </a:r>
          </a:p>
          <a:p>
            <a:pPr marL="171450" indent="-171450">
              <a:buFont typeface="Arial" panose="020B0604020202020204" pitchFamily="34" charset="0"/>
              <a:buChar char="•"/>
            </a:pPr>
            <a:r>
              <a:rPr lang="en-US"/>
              <a:t>Which features should we add?</a:t>
            </a:r>
          </a:p>
          <a:p>
            <a:pPr marL="171450" indent="-171450">
              <a:buFont typeface="Arial" panose="020B0604020202020204" pitchFamily="34" charset="0"/>
              <a:buChar char="•"/>
            </a:pPr>
            <a:r>
              <a:rPr lang="en-US"/>
              <a:t>Who’s content should we include?</a:t>
            </a:r>
          </a:p>
          <a:p>
            <a:pPr marL="171450" indent="-171450">
              <a:buFont typeface="Arial" panose="020B0604020202020204" pitchFamily="34" charset="0"/>
              <a:buChar char="•"/>
            </a:pPr>
            <a:r>
              <a:rPr lang="en-US"/>
              <a:t>Are there any widespread issues or bugs?</a:t>
            </a:r>
          </a:p>
        </p:txBody>
      </p:sp>
      <p:sp>
        <p:nvSpPr>
          <p:cNvPr id="4" name="Slide Number Placeholder 3"/>
          <p:cNvSpPr>
            <a:spLocks noGrp="1"/>
          </p:cNvSpPr>
          <p:nvPr>
            <p:ph type="sldNum" sz="quarter" idx="10"/>
          </p:nvPr>
        </p:nvSpPr>
        <p:spPr/>
        <p:txBody>
          <a:bodyPr/>
          <a:lstStyle/>
          <a:p>
            <a:fld id="{4249A09B-4A39-974B-9594-129A7470D52A}" type="slidenum">
              <a:rPr lang="en-US" smtClean="0"/>
              <a:t>46</a:t>
            </a:fld>
            <a:endParaRPr lang="en-US"/>
          </a:p>
        </p:txBody>
      </p:sp>
    </p:spTree>
    <p:extLst>
      <p:ext uri="{BB962C8B-B14F-4D97-AF65-F5344CB8AC3E}">
        <p14:creationId xmlns:p14="http://schemas.microsoft.com/office/powerpoint/2010/main" val="2388979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Example of partition key scenario</a:t>
            </a:r>
          </a:p>
        </p:txBody>
      </p:sp>
      <p:sp>
        <p:nvSpPr>
          <p:cNvPr id="4" name="Slide Number Placeholder 3"/>
          <p:cNvSpPr>
            <a:spLocks noGrp="1"/>
          </p:cNvSpPr>
          <p:nvPr>
            <p:ph type="sldNum" sz="quarter" idx="10"/>
          </p:nvPr>
        </p:nvSpPr>
        <p:spPr/>
        <p:txBody>
          <a:bodyPr/>
          <a:lstStyle/>
          <a:p>
            <a:fld id="{4249A09B-4A39-974B-9594-129A7470D52A}" type="slidenum">
              <a:rPr lang="en-US" smtClean="0"/>
              <a:t>47</a:t>
            </a:fld>
            <a:endParaRPr lang="en-US"/>
          </a:p>
        </p:txBody>
      </p:sp>
    </p:spTree>
    <p:extLst>
      <p:ext uri="{BB962C8B-B14F-4D97-AF65-F5344CB8AC3E}">
        <p14:creationId xmlns:p14="http://schemas.microsoft.com/office/powerpoint/2010/main" val="186956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rPr>
              <a:t>Example of partition key scenario</a:t>
            </a:r>
            <a:endParaRPr lang="en-US"/>
          </a:p>
          <a:p>
            <a:endParaRPr lang="en-US">
              <a:solidFill>
                <a:srgbClr val="FFFFFF"/>
              </a:solidFill>
            </a:endParaRPr>
          </a:p>
          <a:p>
            <a:r>
              <a:rPr lang="en-US"/>
              <a:t>Max Storage for a Single Partition Key</a:t>
            </a:r>
          </a:p>
          <a:p>
            <a:pPr marL="171450" indent="-171450">
              <a:buFont typeface="Arial" panose="020B0604020202020204" pitchFamily="34" charset="0"/>
              <a:buChar char="•"/>
            </a:pPr>
            <a:r>
              <a:rPr lang="en-US"/>
              <a:t>10 GB, 10,000 RU/s</a:t>
            </a:r>
          </a:p>
          <a:p>
            <a:pPr marL="171450" indent="-171450">
              <a:buFont typeface="Arial" panose="020B0604020202020204" pitchFamily="34" charset="0"/>
              <a:buChar char="•"/>
            </a:pPr>
            <a:r>
              <a:rPr lang="en-US"/>
              <a:t>If you have a single-partition container, your container’s max size is 10 GB</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A higher cardinality of partition key allows the system to grow and evenly distribute volume</a:t>
            </a:r>
          </a:p>
          <a:p>
            <a:pPr marL="0" indent="0">
              <a:buFont typeface="Arial" panose="020B0604020202020204" pitchFamily="34" charset="0"/>
              <a:buNone/>
            </a:pPr>
            <a:endParaRPr lang="en-US"/>
          </a:p>
          <a:p>
            <a:pPr marL="0" indent="0">
              <a:buFont typeface="Arial" panose="020B0604020202020204" pitchFamily="34" charset="0"/>
              <a:buNone/>
            </a:pPr>
            <a:r>
              <a:rPr lang="en-US" sz="1200" kern="1200">
                <a:solidFill>
                  <a:schemeClr val="tx1"/>
                </a:solidFill>
                <a:effectLst/>
                <a:latin typeface="+mn-lt"/>
                <a:ea typeface="+mn-ea"/>
                <a:cs typeface="+mn-cs"/>
              </a:rPr>
              <a:t>There is zero value in artificially limiting the number of partition keys. Partition key values are already logical partitions that get co-located on a smaller number of physical partitions. There is no good reason to artificially limit the cardinality of the number of logical partition keys </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48</a:t>
            </a:fld>
            <a:endParaRPr lang="en-US"/>
          </a:p>
        </p:txBody>
      </p:sp>
    </p:spTree>
    <p:extLst>
      <p:ext uri="{BB962C8B-B14F-4D97-AF65-F5344CB8AC3E}">
        <p14:creationId xmlns:p14="http://schemas.microsoft.com/office/powerpoint/2010/main" val="2923956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49</a:t>
            </a:fld>
            <a:endParaRPr lang="en-US"/>
          </a:p>
        </p:txBody>
      </p:sp>
    </p:spTree>
    <p:extLst>
      <p:ext uri="{BB962C8B-B14F-4D97-AF65-F5344CB8AC3E}">
        <p14:creationId xmlns:p14="http://schemas.microsoft.com/office/powerpoint/2010/main" val="312459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a:t>
            </a:fld>
            <a:endParaRPr lang="en-US"/>
          </a:p>
        </p:txBody>
      </p:sp>
    </p:spTree>
    <p:extLst>
      <p:ext uri="{BB962C8B-B14F-4D97-AF65-F5344CB8AC3E}">
        <p14:creationId xmlns:p14="http://schemas.microsoft.com/office/powerpoint/2010/main" val="3191466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could of slides have example strategies that take advantage of the 403 status code</a:t>
            </a:r>
          </a:p>
        </p:txBody>
      </p:sp>
      <p:sp>
        <p:nvSpPr>
          <p:cNvPr id="4" name="Slide Number Placeholder 3"/>
          <p:cNvSpPr>
            <a:spLocks noGrp="1"/>
          </p:cNvSpPr>
          <p:nvPr>
            <p:ph type="sldNum" sz="quarter" idx="10"/>
          </p:nvPr>
        </p:nvSpPr>
        <p:spPr/>
        <p:txBody>
          <a:bodyPr/>
          <a:lstStyle/>
          <a:p>
            <a:fld id="{4249A09B-4A39-974B-9594-129A7470D52A}" type="slidenum">
              <a:rPr lang="en-US" smtClean="0"/>
              <a:t>50</a:t>
            </a:fld>
            <a:endParaRPr lang="en-US"/>
          </a:p>
        </p:txBody>
      </p:sp>
    </p:spTree>
    <p:extLst>
      <p:ext uri="{BB962C8B-B14F-4D97-AF65-F5344CB8AC3E}">
        <p14:creationId xmlns:p14="http://schemas.microsoft.com/office/powerpoint/2010/main" val="29583336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endlessly increment partition key suffixes to work around any technical limitations for a specific partition (throughput and storage)</a:t>
            </a:r>
          </a:p>
        </p:txBody>
      </p:sp>
      <p:sp>
        <p:nvSpPr>
          <p:cNvPr id="4" name="Slide Number Placeholder 3"/>
          <p:cNvSpPr>
            <a:spLocks noGrp="1"/>
          </p:cNvSpPr>
          <p:nvPr>
            <p:ph type="sldNum" sz="quarter" idx="10"/>
          </p:nvPr>
        </p:nvSpPr>
        <p:spPr/>
        <p:txBody>
          <a:bodyPr/>
          <a:lstStyle/>
          <a:p>
            <a:fld id="{4249A09B-4A39-974B-9594-129A7470D52A}" type="slidenum">
              <a:rPr lang="en-US" smtClean="0"/>
              <a:t>51</a:t>
            </a:fld>
            <a:endParaRPr lang="en-US"/>
          </a:p>
        </p:txBody>
      </p:sp>
    </p:spTree>
    <p:extLst>
      <p:ext uri="{BB962C8B-B14F-4D97-AF65-F5344CB8AC3E}">
        <p14:creationId xmlns:p14="http://schemas.microsoft.com/office/powerpoint/2010/main" val="2263090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solidFill>
                  <a:srgbClr val="505050"/>
                </a:solidFill>
                <a:latin typeface="Segoe UI Semilight"/>
              </a:rPr>
              <a:t>Using this example, you have effectively created a fixed-size collection of items that replaces the oldest items (determined by sorted unique key).</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52</a:t>
            </a:fld>
            <a:endParaRPr lang="en-US"/>
          </a:p>
        </p:txBody>
      </p:sp>
    </p:spTree>
    <p:extLst>
      <p:ext uri="{BB962C8B-B14F-4D97-AF65-F5344CB8AC3E}">
        <p14:creationId xmlns:p14="http://schemas.microsoft.com/office/powerpoint/2010/main" val="3581026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53</a:t>
            </a:fld>
            <a:endParaRPr lang="en-US"/>
          </a:p>
        </p:txBody>
      </p:sp>
    </p:spTree>
    <p:extLst>
      <p:ext uri="{BB962C8B-B14F-4D97-AF65-F5344CB8AC3E}">
        <p14:creationId xmlns:p14="http://schemas.microsoft.com/office/powerpoint/2010/main" val="171852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54</a:t>
            </a:fld>
            <a:endParaRPr lang="en-US"/>
          </a:p>
        </p:txBody>
      </p:sp>
    </p:spTree>
    <p:extLst>
      <p:ext uri="{BB962C8B-B14F-4D97-AF65-F5344CB8AC3E}">
        <p14:creationId xmlns:p14="http://schemas.microsoft.com/office/powerpoint/2010/main" val="3366518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55</a:t>
            </a:fld>
            <a:endParaRPr lang="en-US"/>
          </a:p>
        </p:txBody>
      </p:sp>
    </p:spTree>
    <p:extLst>
      <p:ext uri="{BB962C8B-B14F-4D97-AF65-F5344CB8AC3E}">
        <p14:creationId xmlns:p14="http://schemas.microsoft.com/office/powerpoint/2010/main" val="503037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56</a:t>
            </a:fld>
            <a:endParaRPr lang="en-US"/>
          </a:p>
        </p:txBody>
      </p:sp>
    </p:spTree>
    <p:extLst>
      <p:ext uri="{BB962C8B-B14F-4D97-AF65-F5344CB8AC3E}">
        <p14:creationId xmlns:p14="http://schemas.microsoft.com/office/powerpoint/2010/main" val="3095144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57</a:t>
            </a:fld>
            <a:endParaRPr lang="en-US"/>
          </a:p>
        </p:txBody>
      </p:sp>
    </p:spTree>
    <p:extLst>
      <p:ext uri="{BB962C8B-B14F-4D97-AF65-F5344CB8AC3E}">
        <p14:creationId xmlns:p14="http://schemas.microsoft.com/office/powerpoint/2010/main" val="32139399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58</a:t>
            </a:fld>
            <a:endParaRPr lang="en-US"/>
          </a:p>
        </p:txBody>
      </p:sp>
    </p:spTree>
    <p:extLst>
      <p:ext uri="{BB962C8B-B14F-4D97-AF65-F5344CB8AC3E}">
        <p14:creationId xmlns:p14="http://schemas.microsoft.com/office/powerpoint/2010/main" val="16109030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59</a:t>
            </a:fld>
            <a:endParaRPr lang="en-US"/>
          </a:p>
        </p:txBody>
      </p:sp>
    </p:spTree>
    <p:extLst>
      <p:ext uri="{BB962C8B-B14F-4D97-AF65-F5344CB8AC3E}">
        <p14:creationId xmlns:p14="http://schemas.microsoft.com/office/powerpoint/2010/main" val="158258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fld id="{5996BA33-6360-40A1-9606-58E0047CF44A}" type="slidenum">
              <a:rPr lang="en-US" smtClean="0"/>
              <a:t>6</a:t>
            </a:fld>
            <a:endParaRPr lang="en-US"/>
          </a:p>
        </p:txBody>
      </p:sp>
    </p:spTree>
    <p:extLst>
      <p:ext uri="{BB962C8B-B14F-4D97-AF65-F5344CB8AC3E}">
        <p14:creationId xmlns:p14="http://schemas.microsoft.com/office/powerpoint/2010/main" val="4269727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60</a:t>
            </a:fld>
            <a:endParaRPr lang="en-US"/>
          </a:p>
        </p:txBody>
      </p:sp>
    </p:spTree>
    <p:extLst>
      <p:ext uri="{BB962C8B-B14F-4D97-AF65-F5344CB8AC3E}">
        <p14:creationId xmlns:p14="http://schemas.microsoft.com/office/powerpoint/2010/main" val="954701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61</a:t>
            </a:fld>
            <a:endParaRPr lang="en-US"/>
          </a:p>
        </p:txBody>
      </p:sp>
    </p:spTree>
    <p:extLst>
      <p:ext uri="{BB962C8B-B14F-4D97-AF65-F5344CB8AC3E}">
        <p14:creationId xmlns:p14="http://schemas.microsoft.com/office/powerpoint/2010/main" val="18800601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62</a:t>
            </a:fld>
            <a:endParaRPr lang="en-US"/>
          </a:p>
        </p:txBody>
      </p:sp>
    </p:spTree>
    <p:extLst>
      <p:ext uri="{BB962C8B-B14F-4D97-AF65-F5344CB8AC3E}">
        <p14:creationId xmlns:p14="http://schemas.microsoft.com/office/powerpoint/2010/main" val="5024286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63</a:t>
            </a:fld>
            <a:endParaRPr lang="en-US"/>
          </a:p>
        </p:txBody>
      </p:sp>
    </p:spTree>
    <p:extLst>
      <p:ext uri="{BB962C8B-B14F-4D97-AF65-F5344CB8AC3E}">
        <p14:creationId xmlns:p14="http://schemas.microsoft.com/office/powerpoint/2010/main" val="1621407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64</a:t>
            </a:fld>
            <a:endParaRPr lang="en-US"/>
          </a:p>
        </p:txBody>
      </p:sp>
    </p:spTree>
    <p:extLst>
      <p:ext uri="{BB962C8B-B14F-4D97-AF65-F5344CB8AC3E}">
        <p14:creationId xmlns:p14="http://schemas.microsoft.com/office/powerpoint/2010/main" val="1496168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65</a:t>
            </a:fld>
            <a:endParaRPr lang="en-US"/>
          </a:p>
        </p:txBody>
      </p:sp>
    </p:spTree>
    <p:extLst>
      <p:ext uri="{BB962C8B-B14F-4D97-AF65-F5344CB8AC3E}">
        <p14:creationId xmlns:p14="http://schemas.microsoft.com/office/powerpoint/2010/main" val="3375114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Complexity: avoid using complex queries (such as MongoDB aggregation pipeline) whenever simpler queries are possible (such as find/SELECT with filter condition). Simpler queries scale much better.</a:t>
            </a:r>
          </a:p>
        </p:txBody>
      </p:sp>
      <p:sp>
        <p:nvSpPr>
          <p:cNvPr id="4" name="Slide Number Placeholder 3"/>
          <p:cNvSpPr>
            <a:spLocks noGrp="1"/>
          </p:cNvSpPr>
          <p:nvPr>
            <p:ph type="sldNum" sz="quarter" idx="10"/>
          </p:nvPr>
        </p:nvSpPr>
        <p:spPr/>
        <p:txBody>
          <a:bodyPr/>
          <a:lstStyle/>
          <a:p>
            <a:fld id="{4249A09B-4A39-974B-9594-129A7470D52A}" type="slidenum">
              <a:rPr lang="en-US" smtClean="0"/>
              <a:t>66</a:t>
            </a:fld>
            <a:endParaRPr lang="en-US"/>
          </a:p>
        </p:txBody>
      </p:sp>
    </p:spTree>
    <p:extLst>
      <p:ext uri="{BB962C8B-B14F-4D97-AF65-F5344CB8AC3E}">
        <p14:creationId xmlns:p14="http://schemas.microsoft.com/office/powerpoint/2010/main" val="26382528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67</a:t>
            </a:fld>
            <a:endParaRPr lang="en-US"/>
          </a:p>
        </p:txBody>
      </p:sp>
    </p:spTree>
    <p:extLst>
      <p:ext uri="{BB962C8B-B14F-4D97-AF65-F5344CB8AC3E}">
        <p14:creationId xmlns:p14="http://schemas.microsoft.com/office/powerpoint/2010/main" val="308059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The client device’s code using an SDK to issue a request</a:t>
            </a:r>
          </a:p>
          <a:p>
            <a:pPr marL="228600" indent="-228600">
              <a:buFont typeface="+mj-lt"/>
              <a:buAutoNum type="arabicPeriod"/>
            </a:pPr>
            <a:r>
              <a:rPr lang="en-US"/>
              <a:t>The SDK issues the first request for query results to the Azure Cosmos DB service</a:t>
            </a:r>
          </a:p>
          <a:p>
            <a:pPr marL="228600" indent="-228600">
              <a:buFont typeface="+mj-lt"/>
              <a:buAutoNum type="arabicPeriod"/>
            </a:pPr>
            <a:r>
              <a:rPr lang="en-US"/>
              <a:t>The Azure Cosmos DB service returns the first set of results to be processed by the client (serialization, </a:t>
            </a:r>
            <a:r>
              <a:rPr lang="en-US" err="1"/>
              <a:t>etc</a:t>
            </a:r>
            <a:r>
              <a:rPr lang="en-US"/>
              <a:t>)</a:t>
            </a:r>
          </a:p>
          <a:p>
            <a:pPr marL="228600" indent="-228600">
              <a:buFont typeface="+mj-lt"/>
              <a:buAutoNum type="arabicPeriod"/>
            </a:pPr>
            <a:r>
              <a:rPr lang="en-US"/>
              <a:t>While the client is processing the first set of results, a concurrent request is sent to pre-fetch additional results</a:t>
            </a:r>
          </a:p>
          <a:p>
            <a:pPr marL="228600" indent="-228600">
              <a:buFont typeface="+mj-lt"/>
              <a:buAutoNum type="arabicPeriod"/>
            </a:pPr>
            <a:r>
              <a:rPr lang="en-US"/>
              <a:t>The items returned as a response of the current request are then stored in a client-side buffer</a:t>
            </a:r>
          </a:p>
          <a:p>
            <a:pPr marL="228600" indent="-228600">
              <a:buFont typeface="+mj-lt"/>
              <a:buAutoNum type="arabicPeriod"/>
            </a:pPr>
            <a:r>
              <a:rPr lang="en-US"/>
              <a:t>Buffered items are processed by the client SDK</a:t>
            </a:r>
          </a:p>
        </p:txBody>
      </p:sp>
      <p:sp>
        <p:nvSpPr>
          <p:cNvPr id="4" name="Slide Number Placeholder 3"/>
          <p:cNvSpPr>
            <a:spLocks noGrp="1"/>
          </p:cNvSpPr>
          <p:nvPr>
            <p:ph type="sldNum" sz="quarter" idx="10"/>
          </p:nvPr>
        </p:nvSpPr>
        <p:spPr/>
        <p:txBody>
          <a:bodyPr/>
          <a:lstStyle/>
          <a:p>
            <a:fld id="{4249A09B-4A39-974B-9594-129A7470D52A}" type="slidenum">
              <a:rPr lang="en-US" smtClean="0"/>
              <a:t>68</a:t>
            </a:fld>
            <a:endParaRPr lang="en-US"/>
          </a:p>
        </p:txBody>
      </p:sp>
    </p:spTree>
    <p:extLst>
      <p:ext uri="{BB962C8B-B14F-4D97-AF65-F5344CB8AC3E}">
        <p14:creationId xmlns:p14="http://schemas.microsoft.com/office/powerpoint/2010/main" val="1576232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69</a:t>
            </a:fld>
            <a:endParaRPr lang="en-US"/>
          </a:p>
        </p:txBody>
      </p:sp>
    </p:spTree>
    <p:extLst>
      <p:ext uri="{BB962C8B-B14F-4D97-AF65-F5344CB8AC3E}">
        <p14:creationId xmlns:p14="http://schemas.microsoft.com/office/powerpoint/2010/main" val="192399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fld id="{5996BA33-6360-40A1-9606-58E0047CF44A}" type="slidenum">
              <a:rPr lang="en-US" smtClean="0"/>
              <a:t>7</a:t>
            </a:fld>
            <a:endParaRPr lang="en-US"/>
          </a:p>
        </p:txBody>
      </p:sp>
    </p:spTree>
    <p:extLst>
      <p:ext uri="{BB962C8B-B14F-4D97-AF65-F5344CB8AC3E}">
        <p14:creationId xmlns:p14="http://schemas.microsoft.com/office/powerpoint/2010/main" val="21988188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70</a:t>
            </a:fld>
            <a:endParaRPr lang="en-US"/>
          </a:p>
        </p:txBody>
      </p:sp>
    </p:spTree>
    <p:extLst>
      <p:ext uri="{BB962C8B-B14F-4D97-AF65-F5344CB8AC3E}">
        <p14:creationId xmlns:p14="http://schemas.microsoft.com/office/powerpoint/2010/main" val="4171097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71</a:t>
            </a:fld>
            <a:endParaRPr lang="en-US"/>
          </a:p>
        </p:txBody>
      </p:sp>
    </p:spTree>
    <p:extLst>
      <p:ext uri="{BB962C8B-B14F-4D97-AF65-F5344CB8AC3E}">
        <p14:creationId xmlns:p14="http://schemas.microsoft.com/office/powerpoint/2010/main" val="1235770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72</a:t>
            </a:fld>
            <a:endParaRPr lang="en-US"/>
          </a:p>
        </p:txBody>
      </p:sp>
    </p:spTree>
    <p:extLst>
      <p:ext uri="{BB962C8B-B14F-4D97-AF65-F5344CB8AC3E}">
        <p14:creationId xmlns:p14="http://schemas.microsoft.com/office/powerpoint/2010/main" val="7517040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fld id="{4249A09B-4A39-974B-9594-129A7470D52A}" type="slidenum">
              <a:rPr lang="en-US" smtClean="0"/>
              <a:t>73</a:t>
            </a:fld>
            <a:endParaRPr lang="en-US"/>
          </a:p>
        </p:txBody>
      </p:sp>
    </p:spTree>
    <p:extLst>
      <p:ext uri="{BB962C8B-B14F-4D97-AF65-F5344CB8AC3E}">
        <p14:creationId xmlns:p14="http://schemas.microsoft.com/office/powerpoint/2010/main" val="2932740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74</a:t>
            </a:fld>
            <a:endParaRPr lang="en-US"/>
          </a:p>
        </p:txBody>
      </p:sp>
    </p:spTree>
    <p:extLst>
      <p:ext uri="{BB962C8B-B14F-4D97-AF65-F5344CB8AC3E}">
        <p14:creationId xmlns:p14="http://schemas.microsoft.com/office/powerpoint/2010/main" val="3352613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t>
            </a:r>
            <a:r>
              <a:rPr lang="en-US" sz="1200" kern="1200">
                <a:solidFill>
                  <a:schemeClr val="tx1"/>
                </a:solidFill>
                <a:effectLst/>
                <a:latin typeface="+mn-lt"/>
                <a:ea typeface="+mn-ea"/>
                <a:cs typeface="+mn-cs"/>
              </a:rPr>
              <a:t>Cosmos DB uses ML to produce a stable logical charge for vast majority of operations (CRUD and query). This gives a high degree of predictability for capacity planning (if creating document X costs 5 RU’s today, we can rely on the fact that it will cost 5 RU’s tomorrow). This isolates RU charge from variability in physical resource utilization due to other noisy processes like garbage collection</a:t>
            </a:r>
            <a:endParaRPr lang="en-US"/>
          </a:p>
        </p:txBody>
      </p:sp>
      <p:sp>
        <p:nvSpPr>
          <p:cNvPr id="4" name="Slide Number Placeholder 3"/>
          <p:cNvSpPr>
            <a:spLocks noGrp="1"/>
          </p:cNvSpPr>
          <p:nvPr>
            <p:ph type="sldNum" sz="quarter" idx="10"/>
          </p:nvPr>
        </p:nvSpPr>
        <p:spPr/>
        <p:txBody>
          <a:bodyPr/>
          <a:lstStyle/>
          <a:p>
            <a:fld id="{0B944045-718D-4950-B0BA-CCBA78BD276D}" type="slidenum">
              <a:rPr lang="en-US" smtClean="0"/>
              <a:t>75</a:t>
            </a:fld>
            <a:endParaRPr lang="en-US"/>
          </a:p>
        </p:txBody>
      </p:sp>
    </p:spTree>
    <p:extLst>
      <p:ext uri="{BB962C8B-B14F-4D97-AF65-F5344CB8AC3E}">
        <p14:creationId xmlns:p14="http://schemas.microsoft.com/office/powerpoint/2010/main" val="5749395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76</a:t>
            </a:fld>
            <a:endParaRPr lang="en-US"/>
          </a:p>
        </p:txBody>
      </p:sp>
    </p:spTree>
    <p:extLst>
      <p:ext uri="{BB962C8B-B14F-4D97-AF65-F5344CB8AC3E}">
        <p14:creationId xmlns:p14="http://schemas.microsoft.com/office/powerpoint/2010/main" val="590919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77</a:t>
            </a:fld>
            <a:endParaRPr lang="en-US"/>
          </a:p>
        </p:txBody>
      </p:sp>
    </p:spTree>
    <p:extLst>
      <p:ext uri="{BB962C8B-B14F-4D97-AF65-F5344CB8AC3E}">
        <p14:creationId xmlns:p14="http://schemas.microsoft.com/office/powerpoint/2010/main" val="2544565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78</a:t>
            </a:fld>
            <a:endParaRPr lang="en-US"/>
          </a:p>
        </p:txBody>
      </p:sp>
    </p:spTree>
    <p:extLst>
      <p:ext uri="{BB962C8B-B14F-4D97-AF65-F5344CB8AC3E}">
        <p14:creationId xmlns:p14="http://schemas.microsoft.com/office/powerpoint/2010/main" val="15206350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79</a:t>
            </a:fld>
            <a:endParaRPr lang="en-US"/>
          </a:p>
        </p:txBody>
      </p:sp>
    </p:spTree>
    <p:extLst>
      <p:ext uri="{BB962C8B-B14F-4D97-AF65-F5344CB8AC3E}">
        <p14:creationId xmlns:p14="http://schemas.microsoft.com/office/powerpoint/2010/main" val="18521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8</a:t>
            </a:fld>
            <a:endParaRPr lang="en-US"/>
          </a:p>
        </p:txBody>
      </p:sp>
    </p:spTree>
    <p:extLst>
      <p:ext uri="{BB962C8B-B14F-4D97-AF65-F5344CB8AC3E}">
        <p14:creationId xmlns:p14="http://schemas.microsoft.com/office/powerpoint/2010/main" val="5326908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80</a:t>
            </a:fld>
            <a:endParaRPr lang="en-US"/>
          </a:p>
        </p:txBody>
      </p:sp>
    </p:spTree>
    <p:extLst>
      <p:ext uri="{BB962C8B-B14F-4D97-AF65-F5344CB8AC3E}">
        <p14:creationId xmlns:p14="http://schemas.microsoft.com/office/powerpoint/2010/main" val="27784858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mj-lt"/>
              <a:buAutoNum type="arabicPeriod"/>
            </a:pPr>
            <a:r>
              <a:rPr lang="en-US" sz="1600">
                <a:latin typeface="+mn-lt"/>
              </a:rPr>
              <a:t>Check if your operations are getting throttled. </a:t>
            </a:r>
          </a:p>
          <a:p>
            <a:pPr marL="915591" lvl="1" indent="-342900">
              <a:lnSpc>
                <a:spcPct val="200000"/>
              </a:lnSpc>
            </a:pPr>
            <a:r>
              <a:rPr lang="en-US" sz="1600"/>
              <a:t>Look at the "Requests exceeding capacity" chart on the throughput tab.</a:t>
            </a:r>
          </a:p>
          <a:p>
            <a:pPr marL="342900" indent="-342900">
              <a:lnSpc>
                <a:spcPct val="200000"/>
              </a:lnSpc>
              <a:buFont typeface="+mj-lt"/>
              <a:buAutoNum type="arabicPeriod"/>
            </a:pPr>
            <a:r>
              <a:rPr lang="en-US" sz="1600">
                <a:latin typeface="+mn-lt"/>
              </a:rPr>
              <a:t>Check if consumed throughput exceeds the provisioned throughput on any of the physical partitions </a:t>
            </a:r>
          </a:p>
          <a:p>
            <a:pPr marL="915591" lvl="1" indent="-342900">
              <a:lnSpc>
                <a:spcPct val="200000"/>
              </a:lnSpc>
              <a:buFont typeface="+mj-lt"/>
              <a:buAutoNum type="arabicPeriod"/>
            </a:pPr>
            <a:r>
              <a:rPr lang="en-US" sz="1600"/>
              <a:t>Look at the "Max RU/second consumed per partition" metric.</a:t>
            </a:r>
          </a:p>
          <a:p>
            <a:pPr marL="342900" indent="-342900">
              <a:lnSpc>
                <a:spcPct val="200000"/>
              </a:lnSpc>
              <a:buFont typeface="+mj-lt"/>
              <a:buAutoNum type="arabicPeriod"/>
            </a:pPr>
            <a:r>
              <a:rPr lang="en-US" sz="1600">
                <a:latin typeface="+mn-lt"/>
              </a:rPr>
              <a:t>Select the time where the maximum consumed throughput per partitions exceeded provisioned on the chart </a:t>
            </a:r>
          </a:p>
          <a:p>
            <a:pPr marL="915591" lvl="1" indent="-342900">
              <a:lnSpc>
                <a:spcPct val="200000"/>
              </a:lnSpc>
              <a:buFont typeface="+mj-lt"/>
              <a:buAutoNum type="arabicPeriod"/>
            </a:pPr>
            <a:r>
              <a:rPr lang="en-US" sz="1600"/>
              <a:t>Look at the "Max consumed throughput by each partition" chart</a:t>
            </a:r>
          </a:p>
        </p:txBody>
      </p:sp>
      <p:sp>
        <p:nvSpPr>
          <p:cNvPr id="4" name="Slide Number Placeholder 3"/>
          <p:cNvSpPr>
            <a:spLocks noGrp="1"/>
          </p:cNvSpPr>
          <p:nvPr>
            <p:ph type="sldNum" sz="quarter" idx="10"/>
          </p:nvPr>
        </p:nvSpPr>
        <p:spPr/>
        <p:txBody>
          <a:bodyPr/>
          <a:lstStyle/>
          <a:p>
            <a:fld id="{4249A09B-4A39-974B-9594-129A7470D52A}" type="slidenum">
              <a:rPr lang="en-US" smtClean="0"/>
              <a:t>81</a:t>
            </a:fld>
            <a:endParaRPr lang="en-US"/>
          </a:p>
        </p:txBody>
      </p:sp>
    </p:spTree>
    <p:extLst>
      <p:ext uri="{BB962C8B-B14F-4D97-AF65-F5344CB8AC3E}">
        <p14:creationId xmlns:p14="http://schemas.microsoft.com/office/powerpoint/2010/main" val="3787488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505050"/>
                </a:solidFill>
                <a:latin typeface="+mn-lt"/>
              </a:rPr>
              <a:t>Regardless of the size or number of partitions in your collection, you can submit a simple SQL query and Azure Cosmos DB handles the routing of the query among data partitions, runs it in parallel against the local indexes within each matched partition, and merges intermediate results to return the final aggregate values.</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82</a:t>
            </a:fld>
            <a:endParaRPr lang="en-US"/>
          </a:p>
        </p:txBody>
      </p:sp>
    </p:spTree>
    <p:extLst>
      <p:ext uri="{BB962C8B-B14F-4D97-AF65-F5344CB8AC3E}">
        <p14:creationId xmlns:p14="http://schemas.microsoft.com/office/powerpoint/2010/main" val="1005894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GeoJSON</a:t>
            </a:r>
            <a:r>
              <a:rPr lang="en-US" sz="1200" b="0" i="0" kern="1200">
                <a:solidFill>
                  <a:schemeClr val="tx1"/>
                </a:solidFill>
                <a:effectLst/>
                <a:latin typeface="+mn-lt"/>
                <a:ea typeface="+mn-ea"/>
                <a:cs typeface="+mn-cs"/>
              </a:rPr>
              <a:t> data structures are always valid JSON objects, so they can be stored and queried using Azure Cosmos DB without any specialized tools or libraries. The Azure Cosmos DB SDKs provide helper classes and methods that make it easy to work with spatial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Both the ST_DISTANCE and ST_WITHIN functions can be used with Polygons and </a:t>
            </a:r>
            <a:r>
              <a:rPr lang="en-US" sz="1200" b="0" i="0" kern="1200" err="1">
                <a:solidFill>
                  <a:schemeClr val="tx1"/>
                </a:solidFill>
                <a:effectLst/>
                <a:latin typeface="+mn-lt"/>
                <a:ea typeface="+mn-ea"/>
                <a:cs typeface="+mn-cs"/>
              </a:rPr>
              <a:t>LineStrings</a:t>
            </a:r>
            <a:r>
              <a:rPr lang="en-US" sz="1200" b="0" i="0" kern="1200">
                <a:solidFill>
                  <a:schemeClr val="tx1"/>
                </a:solidFill>
                <a:effectLst/>
                <a:latin typeface="+mn-lt"/>
                <a:ea typeface="+mn-ea"/>
                <a:cs typeface="+mn-cs"/>
              </a:rPr>
              <a:t> in addition to Points.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 you include spatial indexing in your indexing policy, then "distance queries" will be served efficiently through the index. For more details on spatial indexing, see the section below. If you don't have a spatial index for the specified paths, you can still perform spatial queries by specifying </a:t>
            </a:r>
            <a:r>
              <a:rPr lang="en-US"/>
              <a:t>x-</a:t>
            </a:r>
            <a:r>
              <a:rPr lang="en-US" err="1"/>
              <a:t>ms</a:t>
            </a:r>
            <a:r>
              <a:rPr lang="en-US"/>
              <a:t>-</a:t>
            </a:r>
            <a:r>
              <a:rPr lang="en-US" err="1"/>
              <a:t>documentdb</a:t>
            </a:r>
            <a:r>
              <a:rPr lang="en-US"/>
              <a:t>-query-enable-scan</a:t>
            </a:r>
            <a:r>
              <a:rPr lang="en-US" sz="1200" b="0" i="0" kern="1200">
                <a:solidFill>
                  <a:schemeClr val="tx1"/>
                </a:solidFill>
                <a:effectLst/>
                <a:latin typeface="+mn-lt"/>
                <a:ea typeface="+mn-ea"/>
                <a:cs typeface="+mn-cs"/>
              </a:rPr>
              <a:t> request header (or </a:t>
            </a:r>
            <a:r>
              <a:rPr lang="en-US" sz="1200" b="0" i="0" kern="1200" err="1">
                <a:solidFill>
                  <a:schemeClr val="tx1"/>
                </a:solidFill>
                <a:effectLst/>
                <a:latin typeface="+mn-lt"/>
                <a:ea typeface="+mn-ea"/>
                <a:cs typeface="+mn-cs"/>
              </a:rPr>
              <a:t>FeedOptions.EnableScanInQuery</a:t>
            </a:r>
            <a:r>
              <a:rPr lang="en-US" sz="1200" b="0" i="0" kern="1200">
                <a:solidFill>
                  <a:schemeClr val="tx1"/>
                </a:solidFill>
                <a:effectLst/>
                <a:latin typeface="+mn-lt"/>
                <a:ea typeface="+mn-ea"/>
                <a:cs typeface="+mn-cs"/>
              </a:rPr>
              <a:t> using the SDK) with the value set to "true".</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83</a:t>
            </a:fld>
            <a:endParaRPr lang="en-US"/>
          </a:p>
        </p:txBody>
      </p:sp>
    </p:spTree>
    <p:extLst>
      <p:ext uri="{BB962C8B-B14F-4D97-AF65-F5344CB8AC3E}">
        <p14:creationId xmlns:p14="http://schemas.microsoft.com/office/powerpoint/2010/main" val="3322484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84</a:t>
            </a:fld>
            <a:endParaRPr lang="en-US"/>
          </a:p>
        </p:txBody>
      </p:sp>
    </p:spTree>
    <p:extLst>
      <p:ext uri="{BB962C8B-B14F-4D97-AF65-F5344CB8AC3E}">
        <p14:creationId xmlns:p14="http://schemas.microsoft.com/office/powerpoint/2010/main" val="4113930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7F7F7F"/>
                </a:solidFill>
                <a:latin typeface="+mn-lt"/>
              </a:rPr>
              <a:t>Again if you include spatial indexing in your indexing policy, then "within" queries will be served efficiently through the index.</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85</a:t>
            </a:fld>
            <a:endParaRPr lang="en-US"/>
          </a:p>
        </p:txBody>
      </p:sp>
    </p:spTree>
    <p:extLst>
      <p:ext uri="{BB962C8B-B14F-4D97-AF65-F5344CB8AC3E}">
        <p14:creationId xmlns:p14="http://schemas.microsoft.com/office/powerpoint/2010/main" val="1344855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a:solidFill>
                  <a:schemeClr val="bg1"/>
                </a:solidFill>
                <a:latin typeface="Segoe UI Light" panose="020B0502040204020203" pitchFamily="34" charset="0"/>
                <a:cs typeface="Segoe UI Light" panose="020B0502040204020203" pitchFamily="34" charset="0"/>
              </a:rPr>
              <a:t>At </a:t>
            </a:r>
            <a:r>
              <a:rPr lang="en-US" sz="1200" u="sng">
                <a:solidFill>
                  <a:schemeClr val="bg1"/>
                </a:solidFill>
                <a:latin typeface="Segoe UI Light" panose="020B0502040204020203" pitchFamily="34" charset="0"/>
                <a:cs typeface="Segoe UI Light" panose="020B0502040204020203" pitchFamily="34" charset="0"/>
              </a:rPr>
              <a:t>global scale</a:t>
            </a:r>
            <a:r>
              <a:rPr lang="en-US" sz="1200">
                <a:solidFill>
                  <a:schemeClr val="bg1"/>
                </a:solidFill>
                <a:latin typeface="Segoe UI Light" panose="020B0502040204020203" pitchFamily="34" charset="0"/>
                <a:cs typeface="Segoe UI Light" panose="020B0502040204020203" pitchFamily="34" charset="0"/>
              </a:rPr>
              <a:t>, </a:t>
            </a:r>
            <a:r>
              <a:rPr lang="en-US" sz="120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1200">
              <a:solidFill>
                <a:schemeClr val="bg1"/>
              </a:solidFill>
              <a:latin typeface="Segoe UI Light" panose="020B0502040204020203" pitchFamily="34" charset="0"/>
              <a:cs typeface="Segoe UI Light" panose="020B0502040204020203" pitchFamily="34" charset="0"/>
            </a:endParaRPr>
          </a:p>
          <a:p>
            <a:pPr lvl="0"/>
            <a:r>
              <a:rPr lang="en-US" sz="120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1200">
              <a:solidFill>
                <a:schemeClr val="bg1"/>
              </a:solidFill>
              <a:latin typeface="Segoe UI Light" panose="020B0502040204020203" pitchFamily="34" charset="0"/>
              <a:cs typeface="Segoe UI Light" panose="020B0502040204020203" pitchFamily="34" charset="0"/>
            </a:endParaRPr>
          </a:p>
          <a:p>
            <a:pPr lvl="0"/>
            <a:r>
              <a:rPr lang="en-US" sz="105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1200">
              <a:solidFill>
                <a:schemeClr val="bg1"/>
              </a:solidFill>
              <a:latin typeface="Segoe UI Light" panose="020B0502040204020203" pitchFamily="34" charset="0"/>
              <a:cs typeface="Segoe UI Light" panose="020B0502040204020203" pitchFamily="34" charset="0"/>
            </a:endParaRPr>
          </a:p>
          <a:p>
            <a:pPr lvl="0"/>
            <a:r>
              <a:rPr lang="en-US" sz="120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1200">
              <a:solidFill>
                <a:schemeClr val="bg1"/>
              </a:solidFill>
              <a:latin typeface="Segoe UI Light" panose="020B0502040204020203" pitchFamily="34" charset="0"/>
              <a:cs typeface="Segoe UI Light" panose="020B0502040204020203" pitchFamily="34" charset="0"/>
            </a:endParaRPr>
          </a:p>
          <a:p>
            <a:pPr lvl="0"/>
            <a:r>
              <a:rPr lang="en-US" sz="1200">
                <a:solidFill>
                  <a:schemeClr val="bg1"/>
                </a:solidFill>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fld id="{49F67C77-7EFA-4CAA-A410-E92D82C8E6E1}" type="slidenum">
              <a:rPr lang="en-US" smtClean="0"/>
              <a:pPr/>
              <a:t>86</a:t>
            </a:fld>
            <a:endParaRPr lang="en-US"/>
          </a:p>
        </p:txBody>
      </p:sp>
    </p:spTree>
    <p:extLst>
      <p:ext uri="{BB962C8B-B14F-4D97-AF65-F5344CB8AC3E}">
        <p14:creationId xmlns:p14="http://schemas.microsoft.com/office/powerpoint/2010/main" val="29115820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87</a:t>
            </a:fld>
            <a:endParaRPr lang="en-US"/>
          </a:p>
        </p:txBody>
      </p:sp>
    </p:spTree>
    <p:extLst>
      <p:ext uri="{BB962C8B-B14F-4D97-AF65-F5344CB8AC3E}">
        <p14:creationId xmlns:p14="http://schemas.microsoft.com/office/powerpoint/2010/main" val="13648069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88</a:t>
            </a:fld>
            <a:endParaRPr lang="en-US"/>
          </a:p>
        </p:txBody>
      </p:sp>
    </p:spTree>
    <p:extLst>
      <p:ext uri="{BB962C8B-B14F-4D97-AF65-F5344CB8AC3E}">
        <p14:creationId xmlns:p14="http://schemas.microsoft.com/office/powerpoint/2010/main" val="26881256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solidFill>
                  <a:schemeClr val="tx1"/>
                </a:solidFill>
                <a:latin typeface="Consolas" panose="020B0609020204030204" pitchFamily="49" charset="0"/>
              </a:rPr>
              <a:t>{</a:t>
            </a:r>
          </a:p>
          <a:p>
            <a:r>
              <a:rPr lang="en-US" sz="1200" b="0">
                <a:solidFill>
                  <a:schemeClr val="tx1"/>
                </a:solidFill>
                <a:latin typeface="Consolas" panose="020B0609020204030204" pitchFamily="49" charset="0"/>
              </a:rPr>
              <a:t>    "locations":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"country": "Germany", </a:t>
            </a:r>
          </a:p>
          <a:p>
            <a:r>
              <a:rPr lang="en-US" sz="1200" b="0">
                <a:solidFill>
                  <a:schemeClr val="tx1"/>
                </a:solidFill>
                <a:latin typeface="Consolas" panose="020B0609020204030204" pitchFamily="49" charset="0"/>
              </a:rPr>
              <a:t>            "city": "Berlin"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"country": "France", </a:t>
            </a:r>
          </a:p>
          <a:p>
            <a:r>
              <a:rPr lang="en-US" sz="1200" b="0">
                <a:solidFill>
                  <a:schemeClr val="tx1"/>
                </a:solidFill>
                <a:latin typeface="Consolas" panose="020B0609020204030204" pitchFamily="49" charset="0"/>
              </a:rPr>
              <a:t>            "city": "Paris"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"headquarter": "Belgium",</a:t>
            </a:r>
          </a:p>
          <a:p>
            <a:r>
              <a:rPr lang="en-US" sz="1200" b="0">
                <a:solidFill>
                  <a:schemeClr val="tx1"/>
                </a:solidFill>
                <a:latin typeface="Consolas" panose="020B0609020204030204" pitchFamily="49" charset="0"/>
              </a:rPr>
              <a:t>    "exports": [ </a:t>
            </a:r>
          </a:p>
          <a:p>
            <a:r>
              <a:rPr lang="en-US" sz="1200" b="0">
                <a:solidFill>
                  <a:schemeClr val="tx1"/>
                </a:solidFill>
                <a:latin typeface="Consolas" panose="020B0609020204030204" pitchFamily="49" charset="0"/>
              </a:rPr>
              <a:t>        { "city": "Moscow" },</a:t>
            </a:r>
          </a:p>
          <a:p>
            <a:r>
              <a:rPr lang="en-US" sz="1200" b="0">
                <a:solidFill>
                  <a:schemeClr val="tx1"/>
                </a:solidFill>
                <a:latin typeface="Consolas" panose="020B0609020204030204" pitchFamily="49" charset="0"/>
              </a:rPr>
              <a:t>        { "city": "Athens"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a:t>
            </a:r>
          </a:p>
          <a:p>
            <a:endParaRPr lang="en-US"/>
          </a:p>
          <a:p>
            <a:endParaRPr lang="en-US"/>
          </a:p>
          <a:p>
            <a:r>
              <a:rPr lang="en-US" sz="1200" b="0">
                <a:solidFill>
                  <a:schemeClr val="tx1"/>
                </a:solidFill>
                <a:latin typeface="Consolas" panose="020B0609020204030204" pitchFamily="49" charset="0"/>
              </a:rPr>
              <a:t>{</a:t>
            </a:r>
          </a:p>
          <a:p>
            <a:r>
              <a:rPr lang="en-US" sz="1200" b="0">
                <a:solidFill>
                  <a:schemeClr val="tx1"/>
                </a:solidFill>
                <a:latin typeface="Consolas" panose="020B0609020204030204" pitchFamily="49" charset="0"/>
              </a:rPr>
              <a:t>    "locations":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"country": "Germany", </a:t>
            </a:r>
          </a:p>
          <a:p>
            <a:r>
              <a:rPr lang="en-US" sz="1200" b="0">
                <a:solidFill>
                  <a:schemeClr val="tx1"/>
                </a:solidFill>
                <a:latin typeface="Consolas" panose="020B0609020204030204" pitchFamily="49" charset="0"/>
              </a:rPr>
              <a:t>            "city": "Bonn", </a:t>
            </a:r>
          </a:p>
          <a:p>
            <a:r>
              <a:rPr lang="en-US" sz="1200" b="0">
                <a:solidFill>
                  <a:schemeClr val="tx1"/>
                </a:solidFill>
                <a:latin typeface="Consolas" panose="020B0609020204030204" pitchFamily="49" charset="0"/>
              </a:rPr>
              <a:t>            "revenue": 200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"headquarter": "Italy",</a:t>
            </a:r>
          </a:p>
          <a:p>
            <a:r>
              <a:rPr lang="en-US" sz="1200" b="0">
                <a:solidFill>
                  <a:schemeClr val="tx1"/>
                </a:solidFill>
                <a:latin typeface="Consolas" panose="020B0609020204030204" pitchFamily="49" charset="0"/>
              </a:rPr>
              <a:t>    "exports": [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"city": "Berlin", </a:t>
            </a:r>
          </a:p>
          <a:p>
            <a:r>
              <a:rPr lang="en-US" sz="1200" b="0">
                <a:solidFill>
                  <a:schemeClr val="tx1"/>
                </a:solidFill>
                <a:latin typeface="Consolas" panose="020B0609020204030204" pitchFamily="49" charset="0"/>
              </a:rPr>
              <a:t>            "dealers": [ </a:t>
            </a:r>
          </a:p>
          <a:p>
            <a:r>
              <a:rPr lang="en-US" sz="1200" b="0">
                <a:solidFill>
                  <a:schemeClr val="tx1"/>
                </a:solidFill>
                <a:latin typeface="Consolas" panose="020B0609020204030204" pitchFamily="49" charset="0"/>
              </a:rPr>
              <a:t>                { "name": "Hans" }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 "city": "Athens"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89</a:t>
            </a:fld>
            <a:endParaRPr lang="en-US"/>
          </a:p>
        </p:txBody>
      </p:sp>
    </p:spTree>
    <p:extLst>
      <p:ext uri="{BB962C8B-B14F-4D97-AF65-F5344CB8AC3E}">
        <p14:creationId xmlns:p14="http://schemas.microsoft.com/office/powerpoint/2010/main" val="378745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a:effectLst/>
              </a:rPr>
              <a:t>Bounded Staleness - Consistent Prefix. Reads lag behind writes by k prefixes or t interval</a:t>
            </a:r>
          </a:p>
          <a:p>
            <a:r>
              <a:rPr lang="en-US">
                <a:effectLst/>
              </a:rPr>
              <a:t>Session - Consistent Prefix. Monotonic reads, monotonic writes, read-your-writes, write-follows-reads</a:t>
            </a:r>
          </a:p>
          <a:p>
            <a:r>
              <a:rPr lang="en-US">
                <a:effectLst/>
              </a:rPr>
              <a:t>Consistent Prefix - </a:t>
            </a:r>
            <a:r>
              <a:rPr lang="en-US" sz="1200" b="0" i="0" kern="1200">
                <a:solidFill>
                  <a:schemeClr val="tx1"/>
                </a:solidFill>
                <a:effectLst/>
                <a:latin typeface="+mn-lt"/>
                <a:ea typeface="+mn-ea"/>
                <a:cs typeface="+mn-cs"/>
              </a:rPr>
              <a:t>Updates returned are some prefix of all the updates, with no gaps</a:t>
            </a:r>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9</a:t>
            </a:fld>
            <a:endParaRPr lang="en-US"/>
          </a:p>
        </p:txBody>
      </p:sp>
    </p:spTree>
    <p:extLst>
      <p:ext uri="{BB962C8B-B14F-4D97-AF65-F5344CB8AC3E}">
        <p14:creationId xmlns:p14="http://schemas.microsoft.com/office/powerpoint/2010/main" val="936444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90</a:t>
            </a:fld>
            <a:endParaRPr lang="en-US"/>
          </a:p>
        </p:txBody>
      </p:sp>
    </p:spTree>
    <p:extLst>
      <p:ext uri="{BB962C8B-B14F-4D97-AF65-F5344CB8AC3E}">
        <p14:creationId xmlns:p14="http://schemas.microsoft.com/office/powerpoint/2010/main" val="36490682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three indexing modes: Consistent, Lazy,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fld id="{4249A09B-4A39-974B-9594-129A7470D52A}" type="slidenum">
              <a:rPr lang="en-US" smtClean="0"/>
              <a:t>91</a:t>
            </a:fld>
            <a:endParaRPr lang="en-US"/>
          </a:p>
        </p:txBody>
      </p:sp>
    </p:spTree>
    <p:extLst>
      <p:ext uri="{BB962C8B-B14F-4D97-AF65-F5344CB8AC3E}">
        <p14:creationId xmlns:p14="http://schemas.microsoft.com/office/powerpoint/2010/main" val="350939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fld id="{4249A09B-4A39-974B-9594-129A7470D52A}" type="slidenum">
              <a:rPr lang="en-US" smtClean="0"/>
              <a:t>92</a:t>
            </a:fld>
            <a:endParaRPr lang="en-US"/>
          </a:p>
        </p:txBody>
      </p:sp>
    </p:spTree>
    <p:extLst>
      <p:ext uri="{BB962C8B-B14F-4D97-AF65-F5344CB8AC3E}">
        <p14:creationId xmlns:p14="http://schemas.microsoft.com/office/powerpoint/2010/main" val="23473747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fld id="{4249A09B-4A39-974B-9594-129A7470D52A}" type="slidenum">
              <a:rPr lang="en-US" smtClean="0"/>
              <a:t>93</a:t>
            </a:fld>
            <a:endParaRPr lang="en-US"/>
          </a:p>
        </p:txBody>
      </p:sp>
    </p:spTree>
    <p:extLst>
      <p:ext uri="{BB962C8B-B14F-4D97-AF65-F5344CB8AC3E}">
        <p14:creationId xmlns:p14="http://schemas.microsoft.com/office/powerpoint/2010/main" val="251069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94</a:t>
            </a:fld>
            <a:endParaRPr lang="en-US"/>
          </a:p>
        </p:txBody>
      </p:sp>
    </p:spTree>
    <p:extLst>
      <p:ext uri="{BB962C8B-B14F-4D97-AF65-F5344CB8AC3E}">
        <p14:creationId xmlns:p14="http://schemas.microsoft.com/office/powerpoint/2010/main" val="20497707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95</a:t>
            </a:fld>
            <a:endParaRPr lang="en-US"/>
          </a:p>
        </p:txBody>
      </p:sp>
    </p:spTree>
    <p:extLst>
      <p:ext uri="{BB962C8B-B14F-4D97-AF65-F5344CB8AC3E}">
        <p14:creationId xmlns:p14="http://schemas.microsoft.com/office/powerpoint/2010/main" val="28428569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96</a:t>
            </a:fld>
            <a:endParaRPr lang="en-US"/>
          </a:p>
        </p:txBody>
      </p:sp>
    </p:spTree>
    <p:extLst>
      <p:ext uri="{BB962C8B-B14F-4D97-AF65-F5344CB8AC3E}">
        <p14:creationId xmlns:p14="http://schemas.microsoft.com/office/powerpoint/2010/main" val="31791533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97</a:t>
            </a:fld>
            <a:endParaRPr lang="en-US"/>
          </a:p>
        </p:txBody>
      </p:sp>
    </p:spTree>
    <p:extLst>
      <p:ext uri="{BB962C8B-B14F-4D97-AF65-F5344CB8AC3E}">
        <p14:creationId xmlns:p14="http://schemas.microsoft.com/office/powerpoint/2010/main" val="21164905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98</a:t>
            </a:fld>
            <a:endParaRPr lang="en-US"/>
          </a:p>
        </p:txBody>
      </p:sp>
    </p:spTree>
    <p:extLst>
      <p:ext uri="{BB962C8B-B14F-4D97-AF65-F5344CB8AC3E}">
        <p14:creationId xmlns:p14="http://schemas.microsoft.com/office/powerpoint/2010/main" val="5194576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99</a:t>
            </a:fld>
            <a:endParaRPr lang="en-US"/>
          </a:p>
        </p:txBody>
      </p:sp>
    </p:spTree>
    <p:extLst>
      <p:ext uri="{BB962C8B-B14F-4D97-AF65-F5344CB8AC3E}">
        <p14:creationId xmlns:p14="http://schemas.microsoft.com/office/powerpoint/2010/main" val="2125154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760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971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634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2658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6069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243153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035007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9025977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648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8414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0743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13370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393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6205570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2915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8470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85248047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73453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22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9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34805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95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2176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6471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22371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6398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3379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322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3158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26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1320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06335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254573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651332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150426260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5864041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780816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921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2569404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43532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43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35308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266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282255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590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984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9316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502968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77564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7230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16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509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876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9743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796788"/>
      </p:ext>
    </p:extLst>
  </p:cSld>
  <p:clrMap bg1="lt1" tx1="dk1" bg2="lt2" tx2="dk2" accent1="accent1" accent2="accent2" accent3="accent3" accent4="accent4" accent5="accent5" accent6="accent6" hlink="hlink" folHlink="folHlink"/>
  <p:sldLayoutIdLst>
    <p:sldLayoutId id="2147483690" r:id="rId1"/>
    <p:sldLayoutId id="214748369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7" r:id="rId12"/>
    <p:sldLayoutId id="2147483696" r:id="rId13"/>
    <p:sldLayoutId id="2147483692" r:id="rId14"/>
    <p:sldLayoutId id="2147483694" r:id="rId15"/>
    <p:sldLayoutId id="2147483676" r:id="rId16"/>
    <p:sldLayoutId id="2147483662" r:id="rId17"/>
    <p:sldLayoutId id="2147483691" r:id="rId18"/>
    <p:sldLayoutId id="2147483693" r:id="rId19"/>
    <p:sldLayoutId id="2147483677" r:id="rId20"/>
    <p:sldLayoutId id="2147483678" r:id="rId21"/>
    <p:sldLayoutId id="2147483679" r:id="rId22"/>
    <p:sldLayoutId id="2147483680" r:id="rId23"/>
    <p:sldLayoutId id="2147483682" r:id="rId24"/>
    <p:sldLayoutId id="2147483684" r:id="rId25"/>
    <p:sldLayoutId id="2147483685" r:id="rId26"/>
    <p:sldLayoutId id="2147483686" r:id="rId27"/>
    <p:sldLayoutId id="2147483687" r:id="rId28"/>
    <p:sldLayoutId id="2147483688" r:id="rId29"/>
    <p:sldLayoutId id="2147483689"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6642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4.xml"/><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0.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0.xml"/><Relationship Id="rId1" Type="http://schemas.openxmlformats.org/officeDocument/2006/relationships/slideLayout" Target="../slideLayouts/slideLayout6.xml"/><Relationship Id="rId4" Type="http://schemas.openxmlformats.org/officeDocument/2006/relationships/hyperlink" Target="https://www.nuget.org/packages/Microsoft.Azure.DocumentDB.ChangeFeedProcessor"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13.png"/><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0.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1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2.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3.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7.xml"/></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1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a:latin typeface="Segoe UI Semilight" charset="0"/>
                <a:ea typeface="Segoe UI Semilight" charset="0"/>
              </a:rPr>
              <a:t>Azure Cosmos DB</a:t>
            </a:r>
            <a:br>
              <a:rPr lang="en-US" sz="5000" spc="0">
                <a:latin typeface="Segoe UI Semilight" charset="0"/>
                <a:ea typeface="Segoe UI Semilight" charset="0"/>
              </a:rPr>
            </a:br>
            <a:r>
              <a:rPr lang="en-US" sz="2000" spc="0">
                <a:latin typeface="Segoe UI Semilight" charset="0"/>
                <a:ea typeface="Segoe UI Semilight" charset="0"/>
              </a:rPr>
              <a:t>Technical Deep Dive</a:t>
            </a:r>
            <a:endParaRPr lang="en-US" sz="3600" spc="0">
              <a:latin typeface="Segoe UI Semilight"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a:latin typeface="Segoe UI Semibold" charset="0"/>
                <a:ea typeface="Segoe UI Semibold" charset="0"/>
                <a:cs typeface="Segoe UI Semibold" charset="0"/>
              </a:rPr>
              <a:t>&lt;Speaker&gt;</a:t>
            </a:r>
          </a:p>
          <a:p>
            <a:r>
              <a:rPr lang="en-US" sz="2000" b="1">
                <a:latin typeface="Segoe UI Semibold" charset="0"/>
                <a:ea typeface="Segoe UI Semibold" charset="0"/>
                <a:cs typeface="Segoe UI Semibold" charset="0"/>
              </a:rPr>
              <a:t>&lt;date&gt;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350"/>
                                        <p:tgtEl>
                                          <p:spTgt spid="9">
                                            <p:txEl>
                                              <p:pRg st="1" end="1"/>
                                            </p:txEl>
                                          </p:spTgt>
                                        </p:tgtEl>
                                      </p:cBhvr>
                                    </p:animEffect>
                                    <p:anim calcmode="lin" valueType="num">
                                      <p:cBhvr>
                                        <p:cTn id="18"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a:t>Multiple data models and </a:t>
            </a:r>
            <a:r>
              <a:rPr lang="en-US" err="1"/>
              <a:t>api</a:t>
            </a:r>
            <a:r>
              <a:rPr lang="en-US" cap="none" err="1"/>
              <a:t>s</a:t>
            </a:r>
            <a:endParaRPr lang="en-US"/>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a:t>USE THE MODEL THAT FITS YOUR REQUIREMENTS, AND THE APIS,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48687" y="5086424"/>
            <a:ext cx="1101486" cy="431956"/>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Key-value</a:t>
            </a:r>
          </a:p>
        </p:txBody>
      </p:sp>
      <p:grpSp>
        <p:nvGrpSpPr>
          <p:cNvPr id="3" name="Group 2">
            <a:extLst>
              <a:ext uri="{FF2B5EF4-FFF2-40B4-BE49-F238E27FC236}">
                <a16:creationId xmlns:a16="http://schemas.microsoft.com/office/drawing/2014/main" id="{BAB779FC-0867-4634-9A5F-83880F6B97B5}"/>
              </a:ext>
            </a:extLst>
          </p:cNvPr>
          <p:cNvGrpSpPr/>
          <p:nvPr/>
        </p:nvGrpSpPr>
        <p:grpSpPr>
          <a:xfrm>
            <a:off x="1693203" y="5131744"/>
            <a:ext cx="1294027" cy="440630"/>
            <a:chOff x="536986" y="5459215"/>
            <a:chExt cx="1294027" cy="440630"/>
          </a:xfrm>
        </p:grpSpPr>
        <p:sp>
          <p:nvSpPr>
            <p:cNvPr id="141" name="TextBox 140"/>
            <p:cNvSpPr txBox="1"/>
            <p:nvPr/>
          </p:nvSpPr>
          <p:spPr>
            <a:xfrm>
              <a:off x="1027844" y="5541031"/>
              <a:ext cx="803169" cy="276999"/>
            </a:xfrm>
            <a:prstGeom prst="rect">
              <a:avLst/>
            </a:prstGeom>
            <a:noFill/>
          </p:spPr>
          <p:txBody>
            <a:bodyPr wrap="square" rtlCol="0" anchor="ctr">
              <a:spAutoFit/>
            </a:bodyPr>
            <a:lstStyle/>
            <a:p>
              <a:r>
                <a:rPr lang="en-US" sz="1200">
                  <a:solidFill>
                    <a:schemeClr val="tx2"/>
                  </a:solidFill>
                </a:rPr>
                <a:t>Table API</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536986" y="5459215"/>
              <a:ext cx="494130" cy="440630"/>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grpSp>
      <p:sp>
        <p:nvSpPr>
          <p:cNvPr id="172" name="TextBox 171">
            <a:extLst>
              <a:ext uri="{FF2B5EF4-FFF2-40B4-BE49-F238E27FC236}">
                <a16:creationId xmlns:a16="http://schemas.microsoft.com/office/drawing/2014/main" id="{166E4E6D-81DD-4AAB-9651-B66FA8B88360}"/>
              </a:ext>
            </a:extLst>
          </p:cNvPr>
          <p:cNvSpPr txBox="1"/>
          <p:nvPr/>
        </p:nvSpPr>
        <p:spPr>
          <a:xfrm>
            <a:off x="5872388" y="4823967"/>
            <a:ext cx="803169" cy="307777"/>
          </a:xfrm>
          <a:prstGeom prst="rect">
            <a:avLst/>
          </a:prstGeom>
          <a:noFill/>
        </p:spPr>
        <p:txBody>
          <a:bodyPr wrap="square" rtlCol="0" anchor="ctr">
            <a:spAutoFit/>
          </a:bodyPr>
          <a:lstStyle/>
          <a:p>
            <a:pPr algn="ctr"/>
            <a:r>
              <a:rPr lang="en-US" sz="1400" b="1">
                <a:solidFill>
                  <a:schemeClr val="tx2"/>
                </a:solidFill>
                <a:latin typeface="Segoe UI Semilight" panose="020B0402040204020203" pitchFamily="34" charset="0"/>
                <a:cs typeface="Segoe UI Semilight" panose="020B0402040204020203" pitchFamily="34" charset="0"/>
              </a:rPr>
              <a:t>SQL</a:t>
            </a:r>
          </a:p>
        </p:txBody>
      </p:sp>
      <p:pic>
        <p:nvPicPr>
          <p:cNvPr id="173" name="Picture 172"/>
          <p:cNvPicPr>
            <a:picLocks noChangeAspect="1"/>
          </p:cNvPicPr>
          <p:nvPr/>
        </p:nvPicPr>
        <p:blipFill>
          <a:blip r:embed="rId4"/>
          <a:stretch>
            <a:fillRect/>
          </a:stretch>
        </p:blipFill>
        <p:spPr>
          <a:xfrm>
            <a:off x="3822899" y="4857371"/>
            <a:ext cx="631133" cy="418575"/>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7506584" y="4985756"/>
            <a:ext cx="1141366" cy="276999"/>
          </a:xfrm>
          <a:prstGeom prst="rect">
            <a:avLst/>
          </a:prstGeom>
          <a:noFill/>
        </p:spPr>
        <p:txBody>
          <a:bodyPr wrap="square" rtlCol="0" anchor="ctr">
            <a:spAutoFit/>
          </a:bodyPr>
          <a:lstStyle/>
          <a:p>
            <a:pPr algn="ctr"/>
            <a:r>
              <a:rPr lang="en-US" sz="1200">
                <a:solidFill>
                  <a:schemeClr val="tx2"/>
                </a:solidFill>
              </a:rPr>
              <a:t>MongoDB</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2354491"/>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Cosmos DB offers a multitude of APIs to access and query data including, SQL, various popular OSS APIs, and native support for NoSQL workloads.</a:t>
            </a:r>
          </a:p>
          <a:p>
            <a:pPr>
              <a:spcBef>
                <a:spcPts val="1400"/>
              </a:spcBef>
              <a:buClr>
                <a:srgbClr val="0177D7"/>
              </a:buClr>
            </a:pPr>
            <a:r>
              <a:rPr lang="en-US" sz="1600">
                <a:latin typeface="Segoe UI Semilight" charset="0"/>
                <a:ea typeface="Segoe UI Semilight" charset="0"/>
                <a:cs typeface="Segoe UI Semilight" charset="0"/>
              </a:rPr>
              <a:t>Use key-value, tabular, graph, and document data</a:t>
            </a:r>
          </a:p>
          <a:p>
            <a:pPr>
              <a:spcBef>
                <a:spcPts val="1400"/>
              </a:spcBef>
              <a:buClr>
                <a:srgbClr val="0177D7"/>
              </a:buClr>
            </a:pPr>
            <a:r>
              <a:rPr lang="en-US" sz="1600">
                <a:latin typeface="Segoe UI Semilight" charset="0"/>
                <a:ea typeface="Segoe UI Semilight" charset="0"/>
                <a:cs typeface="Segoe UI Semilight" charset="0"/>
              </a:rPr>
              <a:t>Data is automatically indexed, with no schema or secondary indexes required</a:t>
            </a:r>
          </a:p>
          <a:p>
            <a:pPr>
              <a:spcBef>
                <a:spcPts val="1400"/>
              </a:spcBef>
              <a:buClr>
                <a:srgbClr val="0177D7"/>
              </a:buClr>
            </a:pPr>
            <a:r>
              <a:rPr lang="en-US" sz="1600">
                <a:latin typeface="Segoe UI Semilight" charset="0"/>
                <a:ea typeface="Segoe UI Semilight" charset="0"/>
                <a:cs typeface="Segoe UI Semilight" charset="0"/>
              </a:rPr>
              <a:t>Blazing fast queries with no lag</a:t>
            </a:r>
          </a:p>
        </p:txBody>
      </p:sp>
    </p:spTree>
    <p:extLst>
      <p:ext uri="{BB962C8B-B14F-4D97-AF65-F5344CB8AC3E}">
        <p14:creationId xmlns:p14="http://schemas.microsoft.com/office/powerpoint/2010/main" val="1249872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nodeType="withEffect">
                                  <p:stCondLst>
                                    <p:cond delay="20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par>
                                <p:cTn id="26" presetID="10" presetClass="entr" presetSubtype="0" fill="hold" nodeType="withEffect">
                                  <p:stCondLst>
                                    <p:cond delay="200"/>
                                  </p:stCondLst>
                                  <p:childTnLst>
                                    <p:set>
                                      <p:cBhvr>
                                        <p:cTn id="27" dur="1" fill="hold">
                                          <p:stCondLst>
                                            <p:cond delay="0"/>
                                          </p:stCondLst>
                                        </p:cTn>
                                        <p:tgtEl>
                                          <p:spTgt spid="148"/>
                                        </p:tgtEl>
                                        <p:attrNameLst>
                                          <p:attrName>style.visibility</p:attrName>
                                        </p:attrNameLst>
                                      </p:cBhvr>
                                      <p:to>
                                        <p:strVal val="visible"/>
                                      </p:to>
                                    </p:set>
                                    <p:animEffect transition="in" filter="fade">
                                      <p:cBhvr>
                                        <p:cTn id="28" dur="500"/>
                                        <p:tgtEl>
                                          <p:spTgt spid="14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500"/>
                                        <p:tgtEl>
                                          <p:spTgt spid="15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72"/>
                                        </p:tgtEl>
                                        <p:attrNameLst>
                                          <p:attrName>style.visibility</p:attrName>
                                        </p:attrNameLst>
                                      </p:cBhvr>
                                      <p:to>
                                        <p:strVal val="visible"/>
                                      </p:to>
                                    </p:set>
                                    <p:animEffect transition="in" filter="fade">
                                      <p:cBhvr>
                                        <p:cTn id="34" dur="500"/>
                                        <p:tgtEl>
                                          <p:spTgt spid="172"/>
                                        </p:tgtEl>
                                      </p:cBhvr>
                                    </p:animEffect>
                                  </p:childTnLst>
                                </p:cTn>
                              </p:par>
                              <p:par>
                                <p:cTn id="35" presetID="10" presetClass="entr" presetSubtype="0" fill="hold" nodeType="withEffect">
                                  <p:stCondLst>
                                    <p:cond delay="20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4"/>
                                        </p:tgtEl>
                                        <p:attrNameLst>
                                          <p:attrName>style.visibility</p:attrName>
                                        </p:attrNameLst>
                                      </p:cBhvr>
                                      <p:to>
                                        <p:strVal val="visible"/>
                                      </p:to>
                                    </p:set>
                                    <p:animEffect transition="in" filter="fade">
                                      <p:cBhvr>
                                        <p:cTn id="40" dur="500"/>
                                        <p:tgtEl>
                                          <p:spTgt spid="17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75"/>
                                        </p:tgtEl>
                                        <p:attrNameLst>
                                          <p:attrName>style.visibility</p:attrName>
                                        </p:attrNameLst>
                                      </p:cBhvr>
                                      <p:to>
                                        <p:strVal val="visible"/>
                                      </p:to>
                                    </p:set>
                                    <p:animEffect transition="in" filter="fade">
                                      <p:cBhvr>
                                        <p:cTn id="4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2" grpId="0"/>
      <p:bldP spid="174" grpId="0"/>
      <p:bldP spid="17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5015683" cy="2693045"/>
          </a:xfrm>
        </p:spPr>
        <p:txBody>
          <a:bodyPr anchor="ctr"/>
          <a:lstStyle/>
          <a:p>
            <a:pPr>
              <a:spcBef>
                <a:spcPts val="300"/>
              </a:spcBef>
              <a:spcAft>
                <a:spcPts val="300"/>
              </a:spcAft>
            </a:pPr>
            <a:r>
              <a:rPr lang="en-US" sz="1600"/>
              <a:t>SELECT </a:t>
            </a:r>
          </a:p>
          <a:p>
            <a:pPr>
              <a:spcBef>
                <a:spcPts val="300"/>
              </a:spcBef>
              <a:spcAft>
                <a:spcPts val="300"/>
              </a:spcAft>
            </a:pPr>
            <a:r>
              <a:rPr lang="en-US" sz="1600"/>
              <a:t>    </a:t>
            </a:r>
            <a:r>
              <a:rPr lang="en-US" sz="1600" err="1"/>
              <a:t>tickets.assignedFlight.number</a:t>
            </a:r>
            <a:r>
              <a:rPr lang="en-US" sz="1600"/>
              <a:t>,</a:t>
            </a:r>
          </a:p>
          <a:p>
            <a:pPr>
              <a:spcBef>
                <a:spcPts val="300"/>
              </a:spcBef>
              <a:spcAft>
                <a:spcPts val="300"/>
              </a:spcAft>
            </a:pPr>
            <a:r>
              <a:rPr lang="en-US" sz="1600"/>
              <a:t>    </a:t>
            </a:r>
            <a:r>
              <a:rPr lang="en-US" sz="1600" err="1"/>
              <a:t>tickets.seat</a:t>
            </a:r>
            <a:r>
              <a:rPr lang="en-US" sz="1600"/>
              <a:t>,</a:t>
            </a:r>
          </a:p>
          <a:p>
            <a:pPr>
              <a:spcBef>
                <a:spcPts val="300"/>
              </a:spcBef>
              <a:spcAft>
                <a:spcPts val="300"/>
              </a:spcAft>
            </a:pPr>
            <a:r>
              <a:rPr lang="en-US" sz="1600"/>
              <a:t>    </a:t>
            </a:r>
            <a:r>
              <a:rPr lang="en-US" sz="1600" err="1"/>
              <a:t>ticket.requests</a:t>
            </a:r>
            <a:endParaRPr lang="en-US" sz="1600"/>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WHERE</a:t>
            </a:r>
          </a:p>
          <a:p>
            <a:pPr>
              <a:spcBef>
                <a:spcPts val="300"/>
              </a:spcBef>
              <a:spcAft>
                <a:spcPts val="300"/>
              </a:spcAft>
            </a:pPr>
            <a:r>
              <a:rPr lang="en-US" sz="1600"/>
              <a:t>    </a:t>
            </a:r>
            <a:r>
              <a:rPr lang="en-US" sz="1600" err="1"/>
              <a:t>ticket.requests</a:t>
            </a:r>
            <a:r>
              <a:rPr lang="en-US" sz="1600"/>
              <a:t>[1] == "</a:t>
            </a:r>
            <a:r>
              <a:rPr lang="en-US" sz="1600" err="1"/>
              <a:t>aisle_seat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213369"/>
            <a:ext cx="9246719"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We can filter on a particular array index position without JOIN: </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296540"/>
            <a:ext cx="5486400" cy="3016210"/>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a:t>[</a:t>
            </a:r>
          </a:p>
          <a:p>
            <a:pPr>
              <a:spcBef>
                <a:spcPts val="300"/>
              </a:spcBef>
              <a:spcAft>
                <a:spcPts val="300"/>
              </a:spcAft>
            </a:pPr>
            <a:r>
              <a:rPr lang="en-US" sz="1600"/>
              <a:t>    {</a:t>
            </a:r>
          </a:p>
          <a:p>
            <a:pPr>
              <a:spcBef>
                <a:spcPts val="300"/>
              </a:spcBef>
              <a:spcAft>
                <a:spcPts val="300"/>
              </a:spcAft>
            </a:pPr>
            <a:r>
              <a:rPr lang="en-US" sz="1600"/>
              <a:t>        "number":"F125","seat":"12A",</a:t>
            </a:r>
          </a:p>
          <a:p>
            <a:pPr>
              <a:spcBef>
                <a:spcPts val="300"/>
              </a:spcBef>
              <a:spcAft>
                <a:spcPts val="300"/>
              </a:spcAft>
            </a:pPr>
            <a:r>
              <a:rPr lang="en-US" sz="1600"/>
              <a:t>        "requests": [</a:t>
            </a:r>
          </a:p>
          <a:p>
            <a:pPr>
              <a:spcBef>
                <a:spcPts val="300"/>
              </a:spcBef>
              <a:spcAft>
                <a:spcPts val="300"/>
              </a:spcAft>
            </a:pPr>
            <a:r>
              <a:rPr lang="en-US" sz="1600"/>
              <a:t>            "</a:t>
            </a:r>
            <a:r>
              <a:rPr lang="en-US" sz="1600" err="1"/>
              <a:t>kosher_meal</a:t>
            </a:r>
            <a:r>
              <a:rPr lang="en-US" sz="1600"/>
              <a:t>",</a:t>
            </a:r>
          </a:p>
          <a:p>
            <a:pPr>
              <a:spcBef>
                <a:spcPts val="300"/>
              </a:spcBef>
              <a:spcAft>
                <a:spcPts val="300"/>
              </a:spcAft>
            </a:pPr>
            <a:r>
              <a:rPr lang="en-US" sz="1600"/>
              <a:t>            "</a:t>
            </a:r>
            <a:r>
              <a:rPr lang="en-US" sz="1600" err="1"/>
              <a:t>aisle_seat</a:t>
            </a:r>
            <a:r>
              <a:rPr lang="en-US" sz="1600"/>
              <a:t>"</a:t>
            </a:r>
          </a:p>
          <a:p>
            <a:pPr>
              <a:spcBef>
                <a:spcPts val="300"/>
              </a:spcBef>
              <a:spcAft>
                <a:spcPts val="300"/>
              </a:spcAft>
            </a:pPr>
            <a:r>
              <a:rPr lang="en-US" sz="1600"/>
              <a:t>        ]</a:t>
            </a:r>
          </a:p>
          <a:p>
            <a:pPr>
              <a:spcBef>
                <a:spcPts val="300"/>
              </a:spcBef>
              <a:spcAft>
                <a:spcPts val="300"/>
              </a:spcAft>
            </a:pPr>
            <a:r>
              <a:rPr lang="en-US" sz="1600"/>
              <a:t>    }</a:t>
            </a:r>
          </a:p>
          <a:p>
            <a:pPr>
              <a:spcBef>
                <a:spcPts val="300"/>
              </a:spcBef>
              <a:spcAft>
                <a:spcPts val="300"/>
              </a:spcAft>
            </a:pPr>
            <a:r>
              <a:rPr lang="en-US" sz="1600"/>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a:solidFill>
                  <a:schemeClr val="tx2"/>
                </a:solidFill>
                <a:latin typeface="Segoe UI Semilight" panose="020B0402040204020203" pitchFamily="34" charset="0"/>
                <a:cs typeface="Segoe UI Semilight" panose="020B0402040204020203" pitchFamily="34" charset="0"/>
              </a:rPr>
              <a:t>SQL</a:t>
            </a:r>
          </a:p>
        </p:txBody>
      </p:sp>
    </p:spTree>
    <p:extLst>
      <p:ext uri="{BB962C8B-B14F-4D97-AF65-F5344CB8AC3E}">
        <p14:creationId xmlns:p14="http://schemas.microsoft.com/office/powerpoint/2010/main" val="58417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4386581" cy="2693045"/>
          </a:xfrm>
        </p:spPr>
        <p:txBody>
          <a:bodyPr anchor="ctr"/>
          <a:lstStyle/>
          <a:p>
            <a:pPr>
              <a:spcBef>
                <a:spcPts val="300"/>
              </a:spcBef>
              <a:spcAft>
                <a:spcPts val="300"/>
              </a:spcAft>
            </a:pPr>
            <a:r>
              <a:rPr lang="en-US" sz="1600"/>
              <a:t>SELECT </a:t>
            </a:r>
          </a:p>
          <a:p>
            <a:pPr>
              <a:spcBef>
                <a:spcPts val="300"/>
              </a:spcBef>
              <a:spcAft>
                <a:spcPts val="300"/>
              </a:spcAft>
            </a:pPr>
            <a:r>
              <a:rPr lang="en-US" sz="1600"/>
              <a:t>    </a:t>
            </a:r>
            <a:r>
              <a:rPr lang="en-US" sz="1600" err="1"/>
              <a:t>tickets.assignedFlight.number</a:t>
            </a:r>
            <a:r>
              <a:rPr lang="en-US" sz="1600"/>
              <a:t>,</a:t>
            </a:r>
          </a:p>
          <a:p>
            <a:pPr>
              <a:spcBef>
                <a:spcPts val="300"/>
              </a:spcBef>
              <a:spcAft>
                <a:spcPts val="300"/>
              </a:spcAft>
            </a:pPr>
            <a:r>
              <a:rPr lang="en-US" sz="1600"/>
              <a:t>    </a:t>
            </a:r>
            <a:r>
              <a:rPr lang="en-US" sz="1600" err="1"/>
              <a:t>tickets.seat</a:t>
            </a:r>
            <a:r>
              <a:rPr lang="en-US" sz="1600"/>
              <a:t>,</a:t>
            </a:r>
          </a:p>
          <a:p>
            <a:pPr>
              <a:spcBef>
                <a:spcPts val="300"/>
              </a:spcBef>
              <a:spcAft>
                <a:spcPts val="300"/>
              </a:spcAft>
            </a:pPr>
            <a:r>
              <a:rPr lang="en-US" sz="1600"/>
              <a:t>    requests</a:t>
            </a:r>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JOIN </a:t>
            </a:r>
          </a:p>
          <a:p>
            <a:pPr>
              <a:spcBef>
                <a:spcPts val="300"/>
              </a:spcBef>
              <a:spcAft>
                <a:spcPts val="300"/>
              </a:spcAft>
            </a:pPr>
            <a:r>
              <a:rPr lang="en-US" sz="1600"/>
              <a:t>    requests IN </a:t>
            </a:r>
            <a:r>
              <a:rPr lang="en-US" sz="1600" err="1"/>
              <a:t>tickets.requests</a:t>
            </a:r>
            <a:endParaRPr lang="en-US" sz="1600"/>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11284746"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JOIN allows us to merge embedded documents or arrays across multiple documents and returned a flattened result set:</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41" y="1641684"/>
            <a:ext cx="5486400" cy="4816703"/>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200"/>
              <a:t>[</a:t>
            </a:r>
          </a:p>
          <a:p>
            <a:pPr>
              <a:spcBef>
                <a:spcPts val="300"/>
              </a:spcBef>
              <a:spcAft>
                <a:spcPts val="300"/>
              </a:spcAft>
            </a:pPr>
            <a:r>
              <a:rPr lang="en-US" sz="1200"/>
              <a:t>    {</a:t>
            </a:r>
          </a:p>
          <a:p>
            <a:pPr>
              <a:spcBef>
                <a:spcPts val="300"/>
              </a:spcBef>
              <a:spcAft>
                <a:spcPts val="300"/>
              </a:spcAft>
            </a:pPr>
            <a:r>
              <a:rPr lang="en-US" sz="1200"/>
              <a:t>        "number":"F125","seat":"12A", </a:t>
            </a:r>
          </a:p>
          <a:p>
            <a:pPr>
              <a:spcBef>
                <a:spcPts val="300"/>
              </a:spcBef>
              <a:spcAft>
                <a:spcPts val="300"/>
              </a:spcAft>
            </a:pPr>
            <a:r>
              <a:rPr lang="en-US" sz="1200"/>
              <a:t>        "requests":"</a:t>
            </a:r>
            <a:r>
              <a:rPr lang="en-US" sz="1200" err="1"/>
              <a:t>kosher_meal</a:t>
            </a:r>
            <a:r>
              <a:rPr lang="en-US" sz="1200"/>
              <a:t>" </a:t>
            </a:r>
          </a:p>
          <a:p>
            <a:pPr>
              <a:spcBef>
                <a:spcPts val="300"/>
              </a:spcBef>
              <a:spcAft>
                <a:spcPts val="300"/>
              </a:spcAft>
            </a:pPr>
            <a:r>
              <a:rPr lang="en-US" sz="1200"/>
              <a:t>    },</a:t>
            </a:r>
          </a:p>
          <a:p>
            <a:pPr>
              <a:spcBef>
                <a:spcPts val="300"/>
              </a:spcBef>
              <a:spcAft>
                <a:spcPts val="300"/>
              </a:spcAft>
            </a:pPr>
            <a:r>
              <a:rPr lang="en-US" sz="1200"/>
              <a:t>    {</a:t>
            </a:r>
          </a:p>
          <a:p>
            <a:pPr>
              <a:spcBef>
                <a:spcPts val="300"/>
              </a:spcBef>
              <a:spcAft>
                <a:spcPts val="300"/>
              </a:spcAft>
            </a:pPr>
            <a:r>
              <a:rPr lang="en-US" sz="1200"/>
              <a:t>        "number":"F125","seat":"12A", </a:t>
            </a:r>
          </a:p>
          <a:p>
            <a:pPr>
              <a:spcBef>
                <a:spcPts val="300"/>
              </a:spcBef>
              <a:spcAft>
                <a:spcPts val="300"/>
              </a:spcAft>
            </a:pPr>
            <a:r>
              <a:rPr lang="en-US" sz="1200"/>
              <a:t>        "requests":"</a:t>
            </a:r>
            <a:r>
              <a:rPr lang="en-US" sz="1200" err="1"/>
              <a:t>aisle_seat</a:t>
            </a:r>
            <a:r>
              <a:rPr lang="en-US" sz="1200"/>
              <a:t>" </a:t>
            </a:r>
          </a:p>
          <a:p>
            <a:pPr>
              <a:spcBef>
                <a:spcPts val="300"/>
              </a:spcBef>
              <a:spcAft>
                <a:spcPts val="300"/>
              </a:spcAft>
            </a:pPr>
            <a:r>
              <a:rPr lang="en-US" sz="1200"/>
              <a:t>    },</a:t>
            </a:r>
          </a:p>
          <a:p>
            <a:pPr>
              <a:spcBef>
                <a:spcPts val="300"/>
              </a:spcBef>
              <a:spcAft>
                <a:spcPts val="300"/>
              </a:spcAft>
            </a:pPr>
            <a:r>
              <a:rPr lang="en-US" sz="1200"/>
              <a:t>    {</a:t>
            </a:r>
          </a:p>
          <a:p>
            <a:pPr>
              <a:spcBef>
                <a:spcPts val="300"/>
              </a:spcBef>
              <a:spcAft>
                <a:spcPts val="300"/>
              </a:spcAft>
            </a:pPr>
            <a:r>
              <a:rPr lang="en-US" sz="1200"/>
              <a:t>        "number":"F752","seat":"14C",</a:t>
            </a:r>
          </a:p>
          <a:p>
            <a:pPr>
              <a:spcBef>
                <a:spcPts val="300"/>
              </a:spcBef>
              <a:spcAft>
                <a:spcPts val="300"/>
              </a:spcAft>
            </a:pPr>
            <a:r>
              <a:rPr lang="en-US" sz="1200"/>
              <a:t>        "requests":"</a:t>
            </a:r>
            <a:r>
              <a:rPr lang="en-US" sz="1200" err="1"/>
              <a:t>early_boarding</a:t>
            </a:r>
            <a:r>
              <a:rPr lang="en-US" sz="1200"/>
              <a:t>" </a:t>
            </a:r>
          </a:p>
          <a:p>
            <a:pPr>
              <a:spcBef>
                <a:spcPts val="300"/>
              </a:spcBef>
              <a:spcAft>
                <a:spcPts val="300"/>
              </a:spcAft>
            </a:pPr>
            <a:r>
              <a:rPr lang="en-US" sz="1200"/>
              <a:t>    },</a:t>
            </a:r>
          </a:p>
          <a:p>
            <a:pPr>
              <a:spcBef>
                <a:spcPts val="300"/>
              </a:spcBef>
              <a:spcAft>
                <a:spcPts val="300"/>
              </a:spcAft>
            </a:pPr>
            <a:r>
              <a:rPr lang="en-US" sz="1200"/>
              <a:t>    {</a:t>
            </a:r>
          </a:p>
          <a:p>
            <a:pPr>
              <a:spcBef>
                <a:spcPts val="300"/>
              </a:spcBef>
              <a:spcAft>
                <a:spcPts val="300"/>
              </a:spcAft>
            </a:pPr>
            <a:r>
              <a:rPr lang="en-US" sz="1200"/>
              <a:t>        "number":"F752","seat":"14C",</a:t>
            </a:r>
          </a:p>
          <a:p>
            <a:pPr>
              <a:spcBef>
                <a:spcPts val="300"/>
              </a:spcBef>
              <a:spcAft>
                <a:spcPts val="300"/>
              </a:spcAft>
            </a:pPr>
            <a:r>
              <a:rPr lang="en-US" sz="1200"/>
              <a:t>        "requests":"</a:t>
            </a:r>
            <a:r>
              <a:rPr lang="en-US" sz="1200" err="1"/>
              <a:t>window_seat</a:t>
            </a:r>
            <a:r>
              <a:rPr lang="en-US" sz="1200"/>
              <a:t>" </a:t>
            </a:r>
          </a:p>
          <a:p>
            <a:pPr>
              <a:spcBef>
                <a:spcPts val="300"/>
              </a:spcBef>
              <a:spcAft>
                <a:spcPts val="300"/>
              </a:spcAft>
            </a:pPr>
            <a:r>
              <a:rPr lang="en-US" sz="1200"/>
              <a:t>    }</a:t>
            </a:r>
          </a:p>
          <a:p>
            <a:pPr>
              <a:spcBef>
                <a:spcPts val="300"/>
              </a:spcBef>
              <a:spcAft>
                <a:spcPts val="300"/>
              </a:spcAft>
            </a:pPr>
            <a:r>
              <a:rPr lang="en-US" sz="1200"/>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B08323E-780F-4345-9188-9A952497BCE5}"/>
              </a:ext>
            </a:extLst>
          </p:cNvPr>
          <p:cNvSpPr txBox="1"/>
          <p:nvPr/>
        </p:nvSpPr>
        <p:spPr>
          <a:xfrm>
            <a:off x="11073373" y="6199157"/>
            <a:ext cx="803169" cy="369332"/>
          </a:xfrm>
          <a:prstGeom prst="rect">
            <a:avLst/>
          </a:prstGeom>
          <a:noFill/>
        </p:spPr>
        <p:txBody>
          <a:bodyPr wrap="square" rtlCol="0" anchor="ctr">
            <a:spAutoFit/>
          </a:bodyPr>
          <a:lstStyle/>
          <a:p>
            <a:pPr algn="ctr"/>
            <a:r>
              <a:rPr lang="en-US">
                <a:solidFill>
                  <a:schemeClr val="tx2"/>
                </a:solidFill>
                <a:latin typeface="Segoe UI Semilight" panose="020B0402040204020203" pitchFamily="34" charset="0"/>
                <a:cs typeface="Segoe UI Semilight" panose="020B0402040204020203" pitchFamily="34" charset="0"/>
              </a:rPr>
              <a:t>SQL</a:t>
            </a:r>
          </a:p>
        </p:txBody>
      </p:sp>
    </p:spTree>
    <p:extLst>
      <p:ext uri="{BB962C8B-B14F-4D97-AF65-F5344CB8AC3E}">
        <p14:creationId xmlns:p14="http://schemas.microsoft.com/office/powerpoint/2010/main" val="267809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296538"/>
            <a:ext cx="4386581" cy="3016210"/>
          </a:xfrm>
        </p:spPr>
        <p:txBody>
          <a:bodyPr anchor="ctr"/>
          <a:lstStyle/>
          <a:p>
            <a:pPr>
              <a:spcBef>
                <a:spcPts val="300"/>
              </a:spcBef>
              <a:spcAft>
                <a:spcPts val="300"/>
              </a:spcAft>
            </a:pPr>
            <a:r>
              <a:rPr lang="en-US" sz="1600"/>
              <a:t>SELECT </a:t>
            </a:r>
          </a:p>
          <a:p>
            <a:pPr>
              <a:spcBef>
                <a:spcPts val="300"/>
              </a:spcBef>
              <a:spcAft>
                <a:spcPts val="300"/>
              </a:spcAft>
            </a:pPr>
            <a:r>
              <a:rPr lang="en-US" sz="1600"/>
              <a:t>    tickets.id, requests</a:t>
            </a:r>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JOIN </a:t>
            </a:r>
          </a:p>
          <a:p>
            <a:pPr>
              <a:spcBef>
                <a:spcPts val="300"/>
              </a:spcBef>
              <a:spcAft>
                <a:spcPts val="300"/>
              </a:spcAft>
            </a:pPr>
            <a:r>
              <a:rPr lang="en-US" sz="1600"/>
              <a:t>    requests IN </a:t>
            </a:r>
            <a:r>
              <a:rPr lang="en-US" sz="1600" err="1"/>
              <a:t>tickets.requests</a:t>
            </a:r>
            <a:endParaRPr lang="en-US" sz="1600"/>
          </a:p>
          <a:p>
            <a:pPr>
              <a:spcBef>
                <a:spcPts val="300"/>
              </a:spcBef>
              <a:spcAft>
                <a:spcPts val="300"/>
              </a:spcAft>
            </a:pPr>
            <a:r>
              <a:rPr lang="en-US" sz="1600"/>
              <a:t>WHERE</a:t>
            </a:r>
          </a:p>
          <a:p>
            <a:pPr>
              <a:spcBef>
                <a:spcPts val="300"/>
              </a:spcBef>
              <a:spcAft>
                <a:spcPts val="300"/>
              </a:spcAft>
            </a:pPr>
            <a:r>
              <a:rPr lang="en-US" sz="1600"/>
              <a:t>    requests </a:t>
            </a:r>
          </a:p>
          <a:p>
            <a:pPr>
              <a:spcBef>
                <a:spcPts val="300"/>
              </a:spcBef>
              <a:spcAft>
                <a:spcPts val="300"/>
              </a:spcAft>
            </a:pPr>
            <a:r>
              <a:rPr lang="en-US" sz="1600"/>
              <a:t>    IN ("</a:t>
            </a:r>
            <a:r>
              <a:rPr lang="en-US" sz="1600" err="1"/>
              <a:t>aisle_seat</a:t>
            </a:r>
            <a:r>
              <a:rPr lang="en-US" sz="1600"/>
              <a:t>", "</a:t>
            </a:r>
            <a:r>
              <a:rPr lang="en-US" sz="1600" err="1"/>
              <a:t>window_seat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Along with JOIN, we can also filter the cross products without knowing the array index position: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4956"/>
            <a:ext cx="5486400" cy="3339376"/>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a:t>[</a:t>
            </a:r>
          </a:p>
          <a:p>
            <a:pPr>
              <a:spcBef>
                <a:spcPts val="300"/>
              </a:spcBef>
              <a:spcAft>
                <a:spcPts val="300"/>
              </a:spcAft>
            </a:pPr>
            <a:r>
              <a:rPr lang="en-US" sz="1600"/>
              <a:t>    {</a:t>
            </a:r>
          </a:p>
          <a:p>
            <a:pPr>
              <a:spcBef>
                <a:spcPts val="300"/>
              </a:spcBef>
              <a:spcAft>
                <a:spcPts val="300"/>
              </a:spcAft>
            </a:pPr>
            <a:r>
              <a:rPr lang="en-US" sz="1600"/>
              <a:t>        "number":"F125","seat":"12A“,</a:t>
            </a:r>
          </a:p>
          <a:p>
            <a:pPr>
              <a:spcBef>
                <a:spcPts val="300"/>
              </a:spcBef>
              <a:spcAft>
                <a:spcPts val="300"/>
              </a:spcAft>
            </a:pPr>
            <a:r>
              <a:rPr lang="en-US" sz="1600"/>
              <a:t>        "requests": "</a:t>
            </a:r>
            <a:r>
              <a:rPr lang="en-US" sz="1600" err="1"/>
              <a:t>aisle_seat</a:t>
            </a:r>
            <a:r>
              <a:rPr lang="en-US" sz="1600"/>
              <a:t>"</a:t>
            </a:r>
          </a:p>
          <a:p>
            <a:pPr>
              <a:spcBef>
                <a:spcPts val="300"/>
              </a:spcBef>
              <a:spcAft>
                <a:spcPts val="300"/>
              </a:spcAft>
            </a:pPr>
            <a:r>
              <a:rPr lang="en-US" sz="1600"/>
              <a:t>    },</a:t>
            </a:r>
          </a:p>
          <a:p>
            <a:pPr>
              <a:spcBef>
                <a:spcPts val="300"/>
              </a:spcBef>
              <a:spcAft>
                <a:spcPts val="300"/>
              </a:spcAft>
            </a:pPr>
            <a:r>
              <a:rPr lang="en-US" sz="1600"/>
              <a:t>    {</a:t>
            </a:r>
          </a:p>
          <a:p>
            <a:pPr>
              <a:spcBef>
                <a:spcPts val="300"/>
              </a:spcBef>
              <a:spcAft>
                <a:spcPts val="300"/>
              </a:spcAft>
            </a:pPr>
            <a:r>
              <a:rPr lang="en-US" sz="1600"/>
              <a:t>        "number":"F752","seat":"14C",</a:t>
            </a:r>
          </a:p>
          <a:p>
            <a:pPr>
              <a:spcBef>
                <a:spcPts val="300"/>
              </a:spcBef>
              <a:spcAft>
                <a:spcPts val="300"/>
              </a:spcAft>
            </a:pPr>
            <a:r>
              <a:rPr lang="en-US" sz="1600"/>
              <a:t>        "requests": "</a:t>
            </a:r>
            <a:r>
              <a:rPr lang="en-US" sz="1600" err="1"/>
              <a:t>window_seat</a:t>
            </a:r>
            <a:r>
              <a:rPr lang="en-US" sz="1600"/>
              <a:t>"</a:t>
            </a:r>
          </a:p>
          <a:p>
            <a:pPr>
              <a:spcBef>
                <a:spcPts val="300"/>
              </a:spcBef>
              <a:spcAft>
                <a:spcPts val="300"/>
              </a:spcAft>
            </a:pPr>
            <a:r>
              <a:rPr lang="en-US" sz="1600"/>
              <a:t>    }</a:t>
            </a:r>
          </a:p>
          <a:p>
            <a:pPr>
              <a:spcBef>
                <a:spcPts val="300"/>
              </a:spcBef>
              <a:spcAft>
                <a:spcPts val="300"/>
              </a:spcAft>
            </a:pPr>
            <a:r>
              <a:rPr lang="en-US" sz="1600"/>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a:solidFill>
                  <a:schemeClr val="tx2"/>
                </a:solidFill>
                <a:latin typeface="Segoe UI Semilight" panose="020B0402040204020203" pitchFamily="34" charset="0"/>
                <a:cs typeface="Segoe UI Semilight" panose="020B0402040204020203" pitchFamily="34" charset="0"/>
              </a:rPr>
              <a:t>SQL</a:t>
            </a:r>
          </a:p>
        </p:txBody>
      </p:sp>
    </p:spTree>
    <p:extLst>
      <p:ext uri="{BB962C8B-B14F-4D97-AF65-F5344CB8AC3E}">
        <p14:creationId xmlns:p14="http://schemas.microsoft.com/office/powerpoint/2010/main" val="3301640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Paginated Query </a:t>
            </a:r>
            <a:r>
              <a:rPr lang="en-US" err="1"/>
              <a:t>REsults</a:t>
            </a:r>
            <a:endParaRPr lang="en-US"/>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37713" y="1815549"/>
            <a:ext cx="10476021" cy="4770537"/>
          </a:xfrm>
        </p:spPr>
        <p:txBody>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options);</a:t>
            </a:r>
          </a:p>
          <a:p>
            <a:pPr>
              <a:spcBef>
                <a:spcPts val="600"/>
              </a:spcBef>
              <a:spcAft>
                <a:spcPts val="600"/>
              </a:spcAft>
            </a:pPr>
            <a:r>
              <a:rPr lang="en-US" sz="1800" err="1"/>
              <a:t>var</a:t>
            </a:r>
            <a:r>
              <a:rPr lang="en-US" sz="1800"/>
              <a:t> </a:t>
            </a:r>
            <a:r>
              <a:rPr lang="en-US" sz="1800" err="1"/>
              <a:t>docQuery</a:t>
            </a:r>
            <a:r>
              <a:rPr lang="en-US" sz="1800"/>
              <a:t> = </a:t>
            </a:r>
            <a:r>
              <a:rPr lang="en-US" sz="1800" err="1"/>
              <a:t>query.AsDocumentQuery</a:t>
            </a: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while (</a:t>
            </a:r>
            <a:r>
              <a:rPr lang="en-US" sz="1800" err="1"/>
              <a:t>docQuery.HasMoreResults</a:t>
            </a:r>
            <a:r>
              <a:rPr lang="en-US" sz="1800"/>
              <a:t>)</a:t>
            </a:r>
          </a:p>
          <a:p>
            <a:pPr>
              <a:spcBef>
                <a:spcPts val="600"/>
              </a:spcBef>
              <a:spcAft>
                <a:spcPts val="600"/>
              </a:spcAft>
            </a:pPr>
            <a:r>
              <a:rPr lang="en-US" sz="1800"/>
              <a:t>{</a:t>
            </a:r>
          </a:p>
          <a:p>
            <a:pPr>
              <a:spcBef>
                <a:spcPts val="600"/>
              </a:spcBef>
              <a:spcAft>
                <a:spcPts val="600"/>
              </a:spcAft>
            </a:pPr>
            <a:r>
              <a:rPr lang="en-US" sz="1800"/>
              <a:t>    foreach (</a:t>
            </a:r>
            <a:r>
              <a:rPr lang="en-US" sz="1800" err="1"/>
              <a:t>ExampleEntity</a:t>
            </a:r>
            <a:r>
              <a:rPr lang="en-US" sz="1800"/>
              <a:t> item in await </a:t>
            </a:r>
            <a:r>
              <a:rPr lang="en-US" sz="1800" err="1"/>
              <a:t>query.ExecuteNextAsync</a:t>
            </a:r>
            <a:r>
              <a:rPr lang="en-US" sz="1800"/>
              <a:t>())</a:t>
            </a:r>
          </a:p>
          <a:p>
            <a:pPr>
              <a:spcBef>
                <a:spcPts val="600"/>
              </a:spcBef>
              <a:spcAft>
                <a:spcPts val="600"/>
              </a:spcAft>
            </a:pPr>
            <a:r>
              <a:rPr lang="en-US" sz="1800"/>
              <a:t>    {</a:t>
            </a:r>
          </a:p>
          <a:p>
            <a:pPr>
              <a:spcBef>
                <a:spcPts val="600"/>
              </a:spcBef>
              <a:spcAft>
                <a:spcPts val="600"/>
              </a:spcAft>
            </a:pPr>
            <a:r>
              <a:rPr lang="en-US" sz="1800"/>
              <a:t>        results</a:t>
            </a:r>
            <a:r>
              <a:rPr lang="en-US" sz="1800" err="1"/>
              <a:t>.Add</a:t>
            </a:r>
            <a:r>
              <a:rPr lang="en-US" sz="1800"/>
              <a:t>(item);</a:t>
            </a:r>
          </a:p>
          <a:p>
            <a:pPr>
              <a:spcBef>
                <a:spcPts val="600"/>
              </a:spcBef>
              <a:spcAft>
                <a:spcPts val="600"/>
              </a:spcAft>
            </a:pPr>
            <a:r>
              <a:rPr lang="en-US" sz="1800"/>
              <a:t>    }</a:t>
            </a:r>
          </a:p>
          <a:p>
            <a:pPr>
              <a:spcBef>
                <a:spcPts val="600"/>
              </a:spcBef>
              <a:spcAft>
                <a:spcPts val="600"/>
              </a:spcAft>
            </a:pPr>
            <a:r>
              <a:rPr lang="en-US" sz="1800"/>
              <a:t>}</a:t>
            </a:r>
            <a:endParaRPr lang="en-US"/>
          </a:p>
        </p:txBody>
      </p:sp>
      <p:grpSp>
        <p:nvGrpSpPr>
          <p:cNvPr id="7" name="Group 6">
            <a:extLst>
              <a:ext uri="{FF2B5EF4-FFF2-40B4-BE49-F238E27FC236}">
                <a16:creationId xmlns:a16="http://schemas.microsoft.com/office/drawing/2014/main" id="{AAC1F55C-EF12-40E9-B623-DBB9BC188183}"/>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09D89F8B-2A93-4649-8005-7B934776E15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E2F8526-809A-4D64-BC57-FDCE77FF1415}"/>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5EE4EBB5-867C-4D06-9BF6-0BF0792CC4F7}"/>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Straightforward approach to paginate the results:</a:t>
            </a:r>
          </a:p>
        </p:txBody>
      </p:sp>
    </p:spTree>
    <p:extLst>
      <p:ext uri="{BB962C8B-B14F-4D97-AF65-F5344CB8AC3E}">
        <p14:creationId xmlns:p14="http://schemas.microsoft.com/office/powerpoint/2010/main" val="69803364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Paginated Query </a:t>
            </a:r>
            <a:r>
              <a:rPr lang="en-US" err="1"/>
              <a:t>REsults</a:t>
            </a:r>
            <a:endParaRPr lang="en-US"/>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00855" y="1815550"/>
            <a:ext cx="10484124" cy="2587780"/>
          </a:xfrm>
        </p:spPr>
        <p:txBody>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options);</a:t>
            </a:r>
          </a:p>
          <a:p>
            <a:pPr>
              <a:spcBef>
                <a:spcPts val="600"/>
              </a:spcBef>
              <a:spcAft>
                <a:spcPts val="600"/>
              </a:spcAft>
            </a:pPr>
            <a:r>
              <a:rPr lang="en-US" sz="1800" err="1"/>
              <a:t>var</a:t>
            </a:r>
            <a:r>
              <a:rPr lang="en-US" sz="1800"/>
              <a:t> </a:t>
            </a:r>
            <a:r>
              <a:rPr lang="en-US" sz="1800" err="1"/>
              <a:t>docQuery</a:t>
            </a:r>
            <a:r>
              <a:rPr lang="en-US" sz="1800"/>
              <a:t> = </a:t>
            </a:r>
            <a:r>
              <a:rPr lang="en-US" sz="1800" err="1"/>
              <a:t>query.AsDocumentQuery</a:t>
            </a: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a:t>
            </a:r>
            <a:endParaRPr lang="en-US"/>
          </a:p>
        </p:txBody>
      </p:sp>
      <p:sp>
        <p:nvSpPr>
          <p:cNvPr id="3" name="Speech Bubble: Rectangle 2">
            <a:extLst>
              <a:ext uri="{FF2B5EF4-FFF2-40B4-BE49-F238E27FC236}">
                <a16:creationId xmlns:a16="http://schemas.microsoft.com/office/drawing/2014/main" id="{8E058E3F-7270-4262-A6EF-3A02D648F290}"/>
              </a:ext>
            </a:extLst>
          </p:cNvPr>
          <p:cNvSpPr/>
          <p:nvPr/>
        </p:nvSpPr>
        <p:spPr bwMode="auto">
          <a:xfrm>
            <a:off x="2740131" y="4100436"/>
            <a:ext cx="3093720" cy="615553"/>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b="1" err="1">
                <a:gradFill>
                  <a:gsLst>
                    <a:gs pos="0">
                      <a:srgbClr val="505050"/>
                    </a:gs>
                    <a:gs pos="100000">
                      <a:srgbClr val="505050"/>
                    </a:gs>
                  </a:gsLst>
                </a:gradFill>
                <a:latin typeface="Segoe UI Semibold" panose="020B0702040204020203" pitchFamily="34" charset="0"/>
                <a:cs typeface="Segoe UI Semibold" panose="020B0702040204020203" pitchFamily="34" charset="0"/>
              </a:rPr>
              <a:t>ToList</a:t>
            </a:r>
            <a:r>
              <a:rPr lang="en-US" sz="1400" b="1">
                <a:gradFill>
                  <a:gsLst>
                    <a:gs pos="0">
                      <a:srgbClr val="505050"/>
                    </a:gs>
                    <a:gs pos="100000">
                      <a:srgbClr val="505050"/>
                    </a:gs>
                  </a:gsLst>
                </a:gradFill>
                <a:latin typeface="Segoe UI Semibold" panose="020B0702040204020203" pitchFamily="34" charset="0"/>
                <a:cs typeface="Segoe UI Semibold" panose="020B0702040204020203" pitchFamily="34" charset="0"/>
              </a:rPr>
              <a:t>() </a:t>
            </a:r>
            <a:r>
              <a:rPr lang="en-US" sz="1400">
                <a:gradFill>
                  <a:gsLst>
                    <a:gs pos="0">
                      <a:srgbClr val="505050"/>
                    </a:gs>
                    <a:gs pos="100000">
                      <a:srgbClr val="505050"/>
                    </a:gs>
                  </a:gsLst>
                </a:gradFill>
              </a:rPr>
              <a:t>automatically iterates through all pages</a:t>
            </a:r>
          </a:p>
        </p:txBody>
      </p:sp>
      <p:grpSp>
        <p:nvGrpSpPr>
          <p:cNvPr id="8" name="Group 7">
            <a:extLst>
              <a:ext uri="{FF2B5EF4-FFF2-40B4-BE49-F238E27FC236}">
                <a16:creationId xmlns:a16="http://schemas.microsoft.com/office/drawing/2014/main" id="{CEDAD742-E097-468C-B398-70CC49C61287}"/>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1EACC1E8-33B6-4CA6-AEDE-335FBA61019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2077257-DFA9-48EB-B3E4-FB8E870831B4}"/>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 Placeholder 2">
            <a:extLst>
              <a:ext uri="{FF2B5EF4-FFF2-40B4-BE49-F238E27FC236}">
                <a16:creationId xmlns:a16="http://schemas.microsoft.com/office/drawing/2014/main" id="{8FEEDF8E-5389-4CEE-BD0A-391758F4B332}"/>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Pagination with </a:t>
            </a:r>
            <a:r>
              <a:rPr lang="en-US" sz="1600" err="1">
                <a:solidFill>
                  <a:srgbClr val="0078D7"/>
                </a:solidFill>
              </a:rPr>
              <a:t>ToList</a:t>
            </a:r>
            <a:r>
              <a:rPr lang="en-US" sz="1600">
                <a:solidFill>
                  <a:srgbClr val="0078D7"/>
                </a:solidFill>
              </a:rPr>
              <a:t>():</a:t>
            </a:r>
          </a:p>
        </p:txBody>
      </p:sp>
    </p:spTree>
    <p:extLst>
      <p:ext uri="{BB962C8B-B14F-4D97-AF65-F5344CB8AC3E}">
        <p14:creationId xmlns:p14="http://schemas.microsoft.com/office/powerpoint/2010/main" val="141374352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1"/>
            <a:ext cx="11655840" cy="899665"/>
          </a:xfrm>
        </p:spPr>
        <p:txBody>
          <a:bodyPr/>
          <a:lstStyle/>
          <a:p>
            <a:r>
              <a:rPr lang="en-US"/>
              <a:t>Paginated Query </a:t>
            </a:r>
            <a:r>
              <a:rPr lang="en-US" err="1"/>
              <a:t>REsults</a:t>
            </a:r>
            <a:endParaRPr lang="en-US"/>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86795"/>
            <a:ext cx="11653522" cy="3908762"/>
          </a:xfrm>
        </p:spPr>
        <p:txBody>
          <a:bodyPr/>
          <a:lstStyle/>
          <a:p>
            <a:pPr>
              <a:spcBef>
                <a:spcPts val="600"/>
              </a:spcBef>
              <a:spcAft>
                <a:spcPts val="600"/>
              </a:spcAft>
            </a:pPr>
            <a:r>
              <a:rPr lang="en-US" sz="1800"/>
              <a:t>Iterator&lt;Document&gt; documents = </a:t>
            </a:r>
            <a:r>
              <a:rPr lang="en-US" sz="1800" err="1"/>
              <a:t>client.queryDocuments</a:t>
            </a:r>
            <a:r>
              <a:rPr lang="en-US" sz="1800"/>
              <a:t>(</a:t>
            </a:r>
          </a:p>
          <a:p>
            <a:pPr>
              <a:spcBef>
                <a:spcPts val="600"/>
              </a:spcBef>
              <a:spcAft>
                <a:spcPts val="600"/>
              </a:spcAft>
            </a:pPr>
            <a:r>
              <a:rPr lang="en-US" sz="1800"/>
              <a:t>    collectionLink, </a:t>
            </a:r>
          </a:p>
          <a:p>
            <a:pPr>
              <a:spcBef>
                <a:spcPts val="600"/>
              </a:spcBef>
              <a:spcAft>
                <a:spcPts val="600"/>
              </a:spcAft>
            </a:pPr>
            <a:r>
              <a:rPr lang="en-US" sz="1800"/>
              <a:t>    queryString, </a:t>
            </a:r>
          </a:p>
          <a:p>
            <a:pPr>
              <a:spcBef>
                <a:spcPts val="600"/>
              </a:spcBef>
              <a:spcAft>
                <a:spcPts val="600"/>
              </a:spcAft>
            </a:pPr>
            <a:r>
              <a:rPr lang="en-US" sz="1800"/>
              <a:t>    options</a:t>
            </a:r>
          </a:p>
          <a:p>
            <a:pPr>
              <a:spcBef>
                <a:spcPts val="600"/>
              </a:spcBef>
              <a:spcAft>
                <a:spcPts val="600"/>
              </a:spcAft>
            </a:pPr>
            <a:r>
              <a:rPr lang="en-US" sz="1800"/>
              <a:t>).</a:t>
            </a:r>
            <a:r>
              <a:rPr lang="en-US" sz="1800" err="1"/>
              <a:t>getQueryIterator</a:t>
            </a:r>
            <a:r>
              <a:rPr lang="en-US" sz="1800"/>
              <a:t>();</a:t>
            </a:r>
          </a:p>
          <a:p>
            <a:pPr>
              <a:spcBef>
                <a:spcPts val="600"/>
              </a:spcBef>
              <a:spcAft>
                <a:spcPts val="600"/>
              </a:spcAft>
            </a:pPr>
            <a:endParaRPr lang="en-US" sz="1800"/>
          </a:p>
          <a:p>
            <a:pPr>
              <a:spcBef>
                <a:spcPts val="600"/>
              </a:spcBef>
              <a:spcAft>
                <a:spcPts val="600"/>
              </a:spcAft>
            </a:pPr>
            <a:r>
              <a:rPr lang="en-US" sz="1800"/>
              <a:t>while(</a:t>
            </a:r>
            <a:r>
              <a:rPr lang="en-US" sz="1800" err="1"/>
              <a:t>documents.hasNext</a:t>
            </a:r>
            <a:r>
              <a:rPr lang="en-US" sz="1800"/>
              <a:t>()) {</a:t>
            </a:r>
          </a:p>
          <a:p>
            <a:pPr>
              <a:spcBef>
                <a:spcPts val="600"/>
              </a:spcBef>
              <a:spcAft>
                <a:spcPts val="600"/>
              </a:spcAft>
            </a:pPr>
            <a:r>
              <a:rPr lang="en-US" sz="1800"/>
              <a:t>    Document current = </a:t>
            </a:r>
            <a:r>
              <a:rPr lang="en-US" sz="1800" err="1"/>
              <a:t>documents.next</a:t>
            </a:r>
            <a:r>
              <a:rPr lang="en-US" sz="1800"/>
              <a:t>();</a:t>
            </a:r>
          </a:p>
          <a:p>
            <a:pPr>
              <a:spcBef>
                <a:spcPts val="600"/>
              </a:spcBef>
              <a:spcAft>
                <a:spcPts val="600"/>
              </a:spcAft>
            </a:pPr>
            <a:r>
              <a:rPr lang="en-US" sz="1800"/>
              <a:t>}</a:t>
            </a:r>
          </a:p>
        </p:txBody>
      </p:sp>
      <p:pic>
        <p:nvPicPr>
          <p:cNvPr id="7" name="Picture 6">
            <a:extLst>
              <a:ext uri="{FF2B5EF4-FFF2-40B4-BE49-F238E27FC236}">
                <a16:creationId xmlns:a16="http://schemas.microsoft.com/office/drawing/2014/main" id="{FC96F7A1-268F-4C54-AADB-28DF2B21EFCC}"/>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3" name="Text Placeholder 2">
            <a:extLst>
              <a:ext uri="{FF2B5EF4-FFF2-40B4-BE49-F238E27FC236}">
                <a16:creationId xmlns:a16="http://schemas.microsoft.com/office/drawing/2014/main" id="{B41881DF-BD1B-4960-8880-A251AA2779C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Pagination with </a:t>
            </a:r>
            <a:r>
              <a:rPr lang="en-US" sz="1600" err="1">
                <a:solidFill>
                  <a:srgbClr val="0078D7"/>
                </a:solidFill>
              </a:rPr>
              <a:t>hasNext</a:t>
            </a:r>
            <a:r>
              <a:rPr lang="en-US" sz="1600">
                <a:solidFill>
                  <a:srgbClr val="0078D7"/>
                </a:solidFill>
              </a:rPr>
              <a:t>() in Java:</a:t>
            </a:r>
          </a:p>
        </p:txBody>
      </p:sp>
    </p:spTree>
    <p:extLst>
      <p:ext uri="{BB962C8B-B14F-4D97-AF65-F5344CB8AC3E}">
        <p14:creationId xmlns:p14="http://schemas.microsoft.com/office/powerpoint/2010/main" val="42426109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SQL Query Parametrization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a:t>
            </a:r>
          </a:p>
          <a:p>
            <a:pPr>
              <a:spcBef>
                <a:spcPts val="600"/>
              </a:spcBef>
              <a:spcAft>
                <a:spcPts val="600"/>
              </a:spcAft>
            </a:pPr>
            <a:r>
              <a:rPr lang="en-US" sz="1800"/>
              <a:t>    new </a:t>
            </a:r>
            <a:r>
              <a:rPr lang="en-US" sz="1800" err="1"/>
              <a:t>SqlQuerySpec</a:t>
            </a:r>
            <a:endParaRPr lang="en-US" sz="1800"/>
          </a:p>
          <a:p>
            <a:pPr>
              <a:spcBef>
                <a:spcPts val="600"/>
              </a:spcBef>
              <a:spcAft>
                <a:spcPts val="600"/>
              </a:spcAft>
            </a:pPr>
            <a:r>
              <a:rPr lang="en-US" sz="1800"/>
              <a:t>    {</a:t>
            </a:r>
          </a:p>
          <a:p>
            <a:pPr>
              <a:spcBef>
                <a:spcPts val="600"/>
              </a:spcBef>
              <a:spcAft>
                <a:spcPts val="600"/>
              </a:spcAft>
            </a:pPr>
            <a:r>
              <a:rPr lang="en-US" sz="1800"/>
              <a:t>        </a:t>
            </a:r>
            <a:r>
              <a:rPr lang="en-US" sz="1800" err="1"/>
              <a:t>QueryText</a:t>
            </a:r>
            <a:r>
              <a:rPr lang="en-US" sz="1800"/>
              <a:t> = "SELECT * FROM dataset s WHERE (s.id = @id)",</a:t>
            </a:r>
          </a:p>
          <a:p>
            <a:pPr>
              <a:spcBef>
                <a:spcPts val="600"/>
              </a:spcBef>
              <a:spcAft>
                <a:spcPts val="600"/>
              </a:spcAft>
            </a:pPr>
            <a:r>
              <a:rPr lang="en-US" sz="1800"/>
              <a:t>        Parameters = new </a:t>
            </a:r>
            <a:r>
              <a:rPr lang="en-US" sz="1800" err="1"/>
              <a:t>SqlParameterCollection</a:t>
            </a:r>
            <a:endParaRPr lang="en-US" sz="1800"/>
          </a:p>
          <a:p>
            <a:pPr>
              <a:spcBef>
                <a:spcPts val="600"/>
              </a:spcBef>
              <a:spcAft>
                <a:spcPts val="600"/>
              </a:spcAft>
            </a:pPr>
            <a:r>
              <a:rPr lang="en-US" sz="1800"/>
              <a:t>        {</a:t>
            </a:r>
          </a:p>
          <a:p>
            <a:pPr>
              <a:spcBef>
                <a:spcPts val="600"/>
              </a:spcBef>
              <a:spcAft>
                <a:spcPts val="600"/>
              </a:spcAft>
            </a:pPr>
            <a:r>
              <a:rPr lang="en-US" sz="1800"/>
              <a:t>            new </a:t>
            </a:r>
            <a:r>
              <a:rPr lang="en-US" sz="1800" err="1"/>
              <a:t>SqlParameter</a:t>
            </a:r>
            <a:r>
              <a:rPr lang="en-US" sz="1800"/>
              <a:t>("@id", “</a:t>
            </a:r>
            <a:r>
              <a:rPr lang="en-US" sz="1800" err="1"/>
              <a:t>exampleIdentifier</a:t>
            </a:r>
            <a:r>
              <a:rPr lang="en-US" sz="1800"/>
              <a:t>")</a:t>
            </a:r>
          </a:p>
          <a:p>
            <a:pPr>
              <a:spcBef>
                <a:spcPts val="600"/>
              </a:spcBef>
              <a:spcAft>
                <a:spcPts val="600"/>
              </a:spcAft>
            </a:pPr>
            <a:r>
              <a:rPr lang="en-US" sz="1800"/>
              <a:t>        }</a:t>
            </a:r>
          </a:p>
          <a:p>
            <a:pPr>
              <a:spcBef>
                <a:spcPts val="600"/>
              </a:spcBef>
              <a:spcAft>
                <a:spcPts val="600"/>
              </a:spcAft>
            </a:pPr>
            <a:r>
              <a:rPr lang="en-US" sz="1800"/>
              <a:t>    }, options</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&lt;</a:t>
            </a:r>
            <a:r>
              <a:rPr lang="en-US" sz="1800" err="1"/>
              <a:t>ExampleEntity</a:t>
            </a:r>
            <a:r>
              <a:rPr lang="en-US" sz="1800"/>
              <a:t>&gt;();</a:t>
            </a:r>
            <a:endParaRPr lang="en-US"/>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240418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SQL QUERY In LINQ</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339650"/>
          </a:xfrm>
        </p:spPr>
        <p:txBody>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options);</a:t>
            </a:r>
          </a:p>
          <a:p>
            <a:pPr>
              <a:spcBef>
                <a:spcPts val="600"/>
              </a:spcBef>
              <a:spcAft>
                <a:spcPts val="600"/>
              </a:spcAft>
            </a:pPr>
            <a:endParaRPr lang="en-US" sz="1800"/>
          </a:p>
          <a:p>
            <a:pPr>
              <a:spcBef>
                <a:spcPts val="600"/>
              </a:spcBef>
              <a:spcAft>
                <a:spcPts val="600"/>
              </a:spcAft>
            </a:pPr>
            <a:r>
              <a:rPr lang="en-US" sz="1800" err="1"/>
              <a:t>var</a:t>
            </a:r>
            <a:r>
              <a:rPr lang="en-US" sz="1800"/>
              <a:t> </a:t>
            </a:r>
            <a:r>
              <a:rPr lang="en-US" sz="1800" err="1"/>
              <a:t>docQuery</a:t>
            </a:r>
            <a:r>
              <a:rPr lang="en-US" sz="1800"/>
              <a:t> = query</a:t>
            </a:r>
          </a:p>
          <a:p>
            <a:pPr>
              <a:spcBef>
                <a:spcPts val="600"/>
              </a:spcBef>
              <a:spcAft>
                <a:spcPts val="600"/>
              </a:spcAft>
            </a:pPr>
            <a:r>
              <a:rPr lang="en-US" sz="1800"/>
              <a:t>                .Where(s =&gt; </a:t>
            </a:r>
            <a:r>
              <a:rPr lang="en-US" sz="1800" err="1"/>
              <a:t>s.LastName</a:t>
            </a:r>
            <a:r>
              <a:rPr lang="en-US" sz="1800"/>
              <a:t> == "Andersen")</a:t>
            </a:r>
          </a:p>
          <a:p>
            <a:pPr>
              <a:spcBef>
                <a:spcPts val="600"/>
              </a:spcBef>
              <a:spcAft>
                <a:spcPts val="600"/>
              </a:spcAft>
            </a:pPr>
            <a:r>
              <a:rPr lang="en-US" sz="1800"/>
              <a:t>                .Select(s =&gt; new { Name = </a:t>
            </a:r>
            <a:r>
              <a:rPr lang="en-US" sz="1800" err="1"/>
              <a:t>s.LastName</a:t>
            </a:r>
            <a:r>
              <a:rPr lang="en-US" sz="1800"/>
              <a:t> })</a:t>
            </a:r>
          </a:p>
          <a:p>
            <a:pPr>
              <a:spcBef>
                <a:spcPts val="600"/>
              </a:spcBef>
              <a:spcAft>
                <a:spcPts val="600"/>
              </a:spcAft>
            </a:pPr>
            <a:r>
              <a:rPr lang="en-US" sz="1800"/>
              <a:t>                .</a:t>
            </a:r>
            <a:r>
              <a:rPr lang="en-US" sz="1800" err="1"/>
              <a:t>AsDocumentQuery</a:t>
            </a: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&lt;</a:t>
            </a:r>
            <a:r>
              <a:rPr lang="en-US" sz="1800" err="1"/>
              <a:t>ExampleEntity</a:t>
            </a:r>
            <a:r>
              <a:rPr lang="en-US" sz="1800"/>
              <a:t>&gt;();</a:t>
            </a:r>
          </a:p>
          <a:p>
            <a:pPr>
              <a:spcBef>
                <a:spcPts val="600"/>
              </a:spcBef>
              <a:spcAft>
                <a:spcPts val="600"/>
              </a:spcAft>
            </a:pPr>
            <a:endParaRPr lang="en-US" sz="1800"/>
          </a:p>
        </p:txBody>
      </p:sp>
      <p:grpSp>
        <p:nvGrpSpPr>
          <p:cNvPr id="8" name="Group 7">
            <a:extLst>
              <a:ext uri="{FF2B5EF4-FFF2-40B4-BE49-F238E27FC236}">
                <a16:creationId xmlns:a16="http://schemas.microsoft.com/office/drawing/2014/main" id="{701917B4-6F52-4CA4-9551-BB5A1A3E71F5}"/>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73D20E95-5BFD-423E-84CD-DB6709ACB11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85FFA00F-BEAB-4626-A375-D94F17C8318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02202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Hands-On Exercise</a:t>
            </a:r>
            <a:br>
              <a:rPr lang="en-US"/>
            </a:br>
            <a:br>
              <a:rPr lang="en-US"/>
            </a:br>
            <a:r>
              <a:rPr lang="en-US" sz="2400"/>
              <a:t>Querying the Database Using SQL</a:t>
            </a:r>
            <a:endParaRPr lang="en-US"/>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7004488" y="1835989"/>
            <a:ext cx="4721524" cy="5486400"/>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Executing Simple Queries</a:t>
            </a:r>
          </a:p>
          <a:p>
            <a:pPr marL="457200" indent="-457200">
              <a:lnSpc>
                <a:spcPct val="150000"/>
              </a:lnSpc>
              <a:buFont typeface="+mj-lt"/>
              <a:buAutoNum type="arabicPeriod"/>
            </a:pPr>
            <a:r>
              <a:rPr lang="en-US"/>
              <a:t>Running Intra-document Queries </a:t>
            </a:r>
          </a:p>
          <a:p>
            <a:pPr marL="457200" indent="-457200">
              <a:lnSpc>
                <a:spcPct val="150000"/>
              </a:lnSpc>
              <a:buFont typeface="+mj-lt"/>
              <a:buAutoNum type="arabicPeriod"/>
            </a:pPr>
            <a:r>
              <a:rPr lang="en-US"/>
              <a:t>Projecting Query Results</a:t>
            </a:r>
          </a:p>
        </p:txBody>
      </p:sp>
    </p:spTree>
    <p:extLst>
      <p:ext uri="{BB962C8B-B14F-4D97-AF65-F5344CB8AC3E}">
        <p14:creationId xmlns:p14="http://schemas.microsoft.com/office/powerpoint/2010/main" val="348034449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082621"/>
          </a:xfrm>
        </p:spPr>
        <p:txBody>
          <a:bodyPr vert="horz" wrap="square" lIns="146304" tIns="91440" rIns="146304" bIns="91440" rtlCol="0" anchor="t">
            <a:spAutoFit/>
          </a:bodyPr>
          <a:lstStyle/>
          <a:p>
            <a:r>
              <a:rPr lang="en-US"/>
              <a:t>Run native JavaScript server-side programming logic to performic atomic multi-record transactions.</a:t>
            </a:r>
          </a:p>
          <a:p>
            <a:endParaRPr lang="en-US"/>
          </a:p>
          <a:p>
            <a:pPr algn="ctr"/>
            <a:r>
              <a:rPr lang="en-US" i="1"/>
              <a:t>This module will reference programming in the context of the SQL API.</a:t>
            </a:r>
            <a:endParaRPr lang="en-US" i="1">
              <a:cs typeface="Segoe UI Light"/>
            </a:endParaRP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Programming</a:t>
            </a:r>
          </a:p>
        </p:txBody>
      </p:sp>
      <p:grpSp>
        <p:nvGrpSpPr>
          <p:cNvPr id="21" name="Group 20">
            <a:extLst>
              <a:ext uri="{FF2B5EF4-FFF2-40B4-BE49-F238E27FC236}">
                <a16:creationId xmlns:a16="http://schemas.microsoft.com/office/drawing/2014/main" id="{8057C0CB-BA9E-4976-AC62-C4CE9D41DE5C}"/>
              </a:ext>
            </a:extLst>
          </p:cNvPr>
          <p:cNvGrpSpPr/>
          <p:nvPr/>
        </p:nvGrpSpPr>
        <p:grpSpPr>
          <a:xfrm>
            <a:off x="7002812" y="2108320"/>
            <a:ext cx="4460177" cy="4268947"/>
            <a:chOff x="7002812" y="2108320"/>
            <a:chExt cx="4460177" cy="4268947"/>
          </a:xfrm>
        </p:grpSpPr>
        <p:grpSp>
          <p:nvGrpSpPr>
            <p:cNvPr id="4" name="Group 3">
              <a:extLst>
                <a:ext uri="{FF2B5EF4-FFF2-40B4-BE49-F238E27FC236}">
                  <a16:creationId xmlns:a16="http://schemas.microsoft.com/office/drawing/2014/main" id="{3EAB0586-8EA8-49AB-B1AE-3CABEC542767}"/>
                </a:ext>
              </a:extLst>
            </p:cNvPr>
            <p:cNvGrpSpPr/>
            <p:nvPr/>
          </p:nvGrpSpPr>
          <p:grpSpPr>
            <a:xfrm>
              <a:off x="7002812" y="2108320"/>
              <a:ext cx="4460177" cy="1956692"/>
              <a:chOff x="7015941" y="869829"/>
              <a:chExt cx="4460177" cy="1956692"/>
            </a:xfrm>
          </p:grpSpPr>
          <p:sp>
            <p:nvSpPr>
              <p:cNvPr id="5" name="Rectangle 327">
                <a:extLst>
                  <a:ext uri="{FF2B5EF4-FFF2-40B4-BE49-F238E27FC236}">
                    <a16:creationId xmlns:a16="http://schemas.microsoft.com/office/drawing/2014/main" id="{C0C7B897-9953-4963-91FB-D37141DE167C}"/>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 name="Freeform 328">
                <a:extLst>
                  <a:ext uri="{FF2B5EF4-FFF2-40B4-BE49-F238E27FC236}">
                    <a16:creationId xmlns:a16="http://schemas.microsoft.com/office/drawing/2014/main" id="{BD3F25B5-01CF-43F5-BC8D-B468CE8207F0}"/>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 name="Freeform: Shape 24">
                <a:extLst>
                  <a:ext uri="{FF2B5EF4-FFF2-40B4-BE49-F238E27FC236}">
                    <a16:creationId xmlns:a16="http://schemas.microsoft.com/office/drawing/2014/main" id="{BA77D023-B281-4BC9-AE28-374E4C18474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11">
                <a:extLst>
                  <a:ext uri="{FF2B5EF4-FFF2-40B4-BE49-F238E27FC236}">
                    <a16:creationId xmlns:a16="http://schemas.microsoft.com/office/drawing/2014/main" id="{BAD2B51A-0D88-496E-BEC7-977CF07B3337}"/>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 name="Freeform 150">
                <a:extLst>
                  <a:ext uri="{FF2B5EF4-FFF2-40B4-BE49-F238E27FC236}">
                    <a16:creationId xmlns:a16="http://schemas.microsoft.com/office/drawing/2014/main" id="{1E450873-BD1F-41B1-B82C-A8F980A86ABA}"/>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0" name="Group 9">
                <a:extLst>
                  <a:ext uri="{FF2B5EF4-FFF2-40B4-BE49-F238E27FC236}">
                    <a16:creationId xmlns:a16="http://schemas.microsoft.com/office/drawing/2014/main" id="{78903AE9-5CC7-43F3-AE1C-3B335AC68ED1}"/>
                  </a:ext>
                </a:extLst>
              </p:cNvPr>
              <p:cNvGrpSpPr/>
              <p:nvPr/>
            </p:nvGrpSpPr>
            <p:grpSpPr>
              <a:xfrm>
                <a:off x="7015941" y="2114955"/>
                <a:ext cx="883896" cy="703256"/>
                <a:chOff x="7015941" y="2114955"/>
                <a:chExt cx="883896" cy="703256"/>
              </a:xfrm>
            </p:grpSpPr>
            <p:sp>
              <p:nvSpPr>
                <p:cNvPr id="11" name="TextBox 10">
                  <a:extLst>
                    <a:ext uri="{FF2B5EF4-FFF2-40B4-BE49-F238E27FC236}">
                      <a16:creationId xmlns:a16="http://schemas.microsoft.com/office/drawing/2014/main" id="{20B44575-BB5B-420E-9906-D1184F62ACC3}"/>
                    </a:ext>
                  </a:extLst>
                </p:cNvPr>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2" name="Straight Connector 11">
                  <a:extLst>
                    <a:ext uri="{FF2B5EF4-FFF2-40B4-BE49-F238E27FC236}">
                      <a16:creationId xmlns:a16="http://schemas.microsoft.com/office/drawing/2014/main" id="{92DFA031-2DDA-4F17-AA29-CD248531BA3F}"/>
                    </a:ext>
                  </a:extLst>
                </p:cNvPr>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612602B1-3D2F-4BE1-8878-550A79CC14DE}"/>
                </a:ext>
              </a:extLst>
            </p:cNvPr>
            <p:cNvGrpSpPr/>
            <p:nvPr/>
          </p:nvGrpSpPr>
          <p:grpSpPr>
            <a:xfrm>
              <a:off x="8031753" y="4208433"/>
              <a:ext cx="2353587" cy="2168834"/>
              <a:chOff x="6446213" y="2411709"/>
              <a:chExt cx="3381962" cy="3116483"/>
            </a:xfrm>
          </p:grpSpPr>
          <p:grpSp>
            <p:nvGrpSpPr>
              <p:cNvPr id="14" name="Group 13">
                <a:extLst>
                  <a:ext uri="{FF2B5EF4-FFF2-40B4-BE49-F238E27FC236}">
                    <a16:creationId xmlns:a16="http://schemas.microsoft.com/office/drawing/2014/main" id="{6CA6E6A7-4C72-4552-BAB9-ACEA5C77279F}"/>
                  </a:ext>
                </a:extLst>
              </p:cNvPr>
              <p:cNvGrpSpPr/>
              <p:nvPr/>
            </p:nvGrpSpPr>
            <p:grpSpPr>
              <a:xfrm>
                <a:off x="6570436" y="2464633"/>
                <a:ext cx="2979660" cy="2979660"/>
                <a:chOff x="2448227" y="4402944"/>
                <a:chExt cx="3244970" cy="3244970"/>
              </a:xfrm>
            </p:grpSpPr>
            <p:sp>
              <p:nvSpPr>
                <p:cNvPr id="19" name="Freeform: Shape 962">
                  <a:extLst>
                    <a:ext uri="{FF2B5EF4-FFF2-40B4-BE49-F238E27FC236}">
                      <a16:creationId xmlns:a16="http://schemas.microsoft.com/office/drawing/2014/main" id="{22AA953A-4468-43A6-8C49-C1C96FE5C6AD}"/>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0" name="Freeform: Shape 260">
                  <a:extLst>
                    <a:ext uri="{FF2B5EF4-FFF2-40B4-BE49-F238E27FC236}">
                      <a16:creationId xmlns:a16="http://schemas.microsoft.com/office/drawing/2014/main" id="{FCD1EA18-E30B-44F4-8D71-2FE4825856DD}"/>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5" name="Freeform: Shape 111">
                <a:extLst>
                  <a:ext uri="{FF2B5EF4-FFF2-40B4-BE49-F238E27FC236}">
                    <a16:creationId xmlns:a16="http://schemas.microsoft.com/office/drawing/2014/main" id="{3F3FF3F4-3510-492E-8F5A-6908A5F96845}"/>
                  </a:ext>
                </a:extLst>
              </p:cNvPr>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1">
                <a:extLst>
                  <a:ext uri="{FF2B5EF4-FFF2-40B4-BE49-F238E27FC236}">
                    <a16:creationId xmlns:a16="http://schemas.microsoft.com/office/drawing/2014/main" id="{41691730-D25D-4E88-8B8A-1925B41D2115}"/>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1">
                <a:extLst>
                  <a:ext uri="{FF2B5EF4-FFF2-40B4-BE49-F238E27FC236}">
                    <a16:creationId xmlns:a16="http://schemas.microsoft.com/office/drawing/2014/main" id="{CA1A1817-C769-43C1-B8A4-1DD65277456A}"/>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1">
                <a:extLst>
                  <a:ext uri="{FF2B5EF4-FFF2-40B4-BE49-F238E27FC236}">
                    <a16:creationId xmlns:a16="http://schemas.microsoft.com/office/drawing/2014/main" id="{3876BEB1-4CE3-436B-A581-13FE521EDB97}"/>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96412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a:t>COMPREHENSIVE SLA</a:t>
            </a:r>
            <a:r>
              <a:rPr lang="en-US" cap="none"/>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a:t>RUN YOUR APP ON WORLD-CLASS INFRASTRUCTURE</a:t>
            </a:r>
          </a:p>
          <a:p>
            <a:pPr>
              <a:lnSpc>
                <a:spcPct val="100000"/>
              </a:lnSpc>
              <a:spcBef>
                <a:spcPts val="1400"/>
              </a:spcBef>
            </a:pPr>
            <a:r>
              <a:rPr lang="en-US" sz="1600" b="0">
                <a:solidFill>
                  <a:schemeClr val="tx1"/>
                </a:solidFill>
                <a:latin typeface="Segoe UI Semilight" charset="0"/>
                <a:ea typeface="Segoe UI Semilight" charset="0"/>
                <a:cs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4397134" y="3552953"/>
              <a:ext cx="672888"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HA</a:t>
              </a:r>
            </a:p>
          </p:txBody>
        </p:sp>
        <p:sp>
          <p:nvSpPr>
            <p:cNvPr id="90" name="TextBox 89"/>
            <p:cNvSpPr txBox="1"/>
            <p:nvPr/>
          </p:nvSpPr>
          <p:spPr>
            <a:xfrm>
              <a:off x="1517071" y="3552953"/>
              <a:ext cx="983338"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algn="ctr">
                  <a:lnSpc>
                    <a:spcPct val="90000"/>
                  </a:lnSpc>
                </a:pPr>
                <a:r>
                  <a:rPr lang="en-US" spc="-1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200">
                    <a:solidFill>
                      <a:schemeClr val="tx2"/>
                    </a:solidFill>
                    <a:ea typeface="Segoe UI Black" panose="020B0A02040204020203" pitchFamily="34" charset="0"/>
                    <a:cs typeface="Segoe UI Black" panose="020B0A02040204020203" pitchFamily="34" charset="0"/>
                  </a:rPr>
                  <a:t> </a:t>
                </a:r>
                <a:r>
                  <a:rPr lang="en-US" sz="1200" err="1">
                    <a:solidFill>
                      <a:schemeClr val="tx2"/>
                    </a:solidFill>
                    <a:ea typeface="Segoe UI Black" panose="020B0A02040204020203" pitchFamily="34" charset="0"/>
                    <a:cs typeface="Segoe UI Black" panose="020B0A02040204020203" pitchFamily="34" charset="0"/>
                  </a:rPr>
                  <a:t>ms</a:t>
                </a:r>
                <a:endParaRPr lang="en-US" sz="1200">
                  <a:solidFill>
                    <a:schemeClr val="tx2"/>
                  </a:solidFill>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algn="ctr">
                  <a:lnSpc>
                    <a:spcPct val="80000"/>
                  </a:lnSpc>
                </a:pPr>
                <a:r>
                  <a:rPr lang="en-US" sz="900">
                    <a:solidFill>
                      <a:schemeClr val="tx2"/>
                    </a:solidFill>
                    <a:ea typeface="Segoe UI Black" panose="020B0A02040204020203" pitchFamily="34" charset="0"/>
                    <a:cs typeface="Segoe UI Semilight" panose="020B0402040204020203" pitchFamily="34" charset="0"/>
                  </a:rPr>
                  <a:t>99</a:t>
                </a:r>
                <a:r>
                  <a:rPr lang="en-US" sz="900" baseline="30000">
                    <a:solidFill>
                      <a:schemeClr val="tx2"/>
                    </a:solidFill>
                    <a:ea typeface="Segoe UI Black" panose="020B0A02040204020203" pitchFamily="34" charset="0"/>
                    <a:cs typeface="Segoe UI Semilight" panose="020B0402040204020203" pitchFamily="34" charset="0"/>
                  </a:rPr>
                  <a:t>th</a:t>
                </a:r>
                <a:r>
                  <a:rPr lang="en-US" sz="900">
                    <a:solidFill>
                      <a:schemeClr val="tx2"/>
                    </a:solidFill>
                    <a:ea typeface="Segoe UI Black" panose="020B0A02040204020203" pitchFamily="34" charset="0"/>
                    <a:cs typeface="Segoe UI Semilight" panose="020B0402040204020203" pitchFamily="34" charset="0"/>
                  </a:rPr>
                  <a:t> </a:t>
                </a:r>
                <a:r>
                  <a:rPr lang="en-US" sz="800" spc="-10">
                    <a:solidFill>
                      <a:schemeClr val="tx2"/>
                    </a:solidFill>
                    <a:cs typeface="Segoe UI Semilight" panose="020B0402040204020203" pitchFamily="34" charset="0"/>
                  </a:rPr>
                  <a:t>percentile</a:t>
                </a:r>
                <a:endParaRPr lang="en-US" sz="950" spc="-10">
                  <a:solidFill>
                    <a:schemeClr val="tx2"/>
                  </a:solidFill>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TextBox 44"/>
            <p:cNvSpPr txBox="1"/>
            <p:nvPr/>
          </p:nvSpPr>
          <p:spPr>
            <a:xfrm>
              <a:off x="4366616" y="4611654"/>
              <a:ext cx="904415" cy="400110"/>
            </a:xfrm>
            <a:prstGeom prst="rect">
              <a:avLst/>
            </a:prstGeom>
            <a:noFill/>
          </p:spPr>
          <p:txBody>
            <a:bodyPr wrap="none" rtlCol="0">
              <a:spAutoFit/>
            </a:bodyPr>
            <a:lstStyle/>
            <a:p>
              <a:pPr algn="ctr"/>
              <a:r>
                <a:rPr lang="en-US" sz="200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200">
                  <a:solidFill>
                    <a:schemeClr val="tx2"/>
                  </a:solidFill>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73420405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lstStyle/>
          <a:p>
            <a:r>
              <a:rPr lang="en-US"/>
              <a:t>Control Concurrency using ETags</a:t>
            </a: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269239" y="1925685"/>
            <a:ext cx="11655839" cy="3440942"/>
          </a:xfrm>
        </p:spPr>
        <p:txBody>
          <a:bodyPr vert="horz" wrap="square" lIns="91440" tIns="45720" rIns="91440" bIns="45720" rtlCol="0" anchor="t">
            <a:spAutoFit/>
          </a:bodyPr>
          <a:lstStyle/>
          <a:p>
            <a:r>
              <a:rPr lang="en-US" sz="1600"/>
              <a:t>OPTIMISTIC CONCURRENCY</a:t>
            </a:r>
          </a:p>
          <a:p>
            <a:endParaRPr lang="en-US" sz="1600"/>
          </a:p>
          <a:p>
            <a:pPr marL="285750" indent="-285750">
              <a:buChar char="•"/>
            </a:pPr>
            <a:r>
              <a:rPr lang="en-US" sz="1600" b="0">
                <a:solidFill>
                  <a:srgbClr val="505050"/>
                </a:solidFill>
                <a:latin typeface="+mn-lt"/>
              </a:rPr>
              <a:t>The SQL API supports optimistic concurrency control (OCC) through HTTP entity tags, or ETags</a:t>
            </a:r>
            <a:endParaRPr lang="en-US" sz="1600" b="0">
              <a:solidFill>
                <a:srgbClr val="505050"/>
              </a:solidFill>
              <a:latin typeface="+mn-lt"/>
              <a:cs typeface="Segoe UI Semilight"/>
            </a:endParaRPr>
          </a:p>
          <a:p>
            <a:pPr marL="285750" indent="-285750">
              <a:buChar char="•"/>
            </a:pPr>
            <a:endParaRPr lang="en-US" sz="1600" b="0">
              <a:solidFill>
                <a:srgbClr val="505050"/>
              </a:solidFill>
              <a:latin typeface="+mn-lt"/>
              <a:cs typeface="Segoe UI Semilight"/>
            </a:endParaRPr>
          </a:p>
          <a:p>
            <a:pPr marL="285750" indent="-285750">
              <a:buChar char="•"/>
            </a:pPr>
            <a:r>
              <a:rPr lang="en-US" sz="1600" b="0">
                <a:solidFill>
                  <a:srgbClr val="505050"/>
                </a:solidFill>
                <a:latin typeface="+mn-lt"/>
              </a:rPr>
              <a:t>Every SQL API resource has an </a:t>
            </a:r>
            <a:r>
              <a:rPr lang="en-US" sz="1600" b="0" err="1">
                <a:solidFill>
                  <a:srgbClr val="505050"/>
                </a:solidFill>
                <a:latin typeface="+mn-lt"/>
              </a:rPr>
              <a:t>ETag</a:t>
            </a:r>
            <a:r>
              <a:rPr lang="en-US" sz="1600" b="0">
                <a:solidFill>
                  <a:srgbClr val="505050"/>
                </a:solidFill>
                <a:latin typeface="+mn-lt"/>
              </a:rPr>
              <a:t> system property, and the </a:t>
            </a:r>
            <a:r>
              <a:rPr lang="en-US" sz="1600" b="0" err="1">
                <a:solidFill>
                  <a:srgbClr val="505050"/>
                </a:solidFill>
                <a:latin typeface="+mn-lt"/>
              </a:rPr>
              <a:t>ETag</a:t>
            </a:r>
            <a:r>
              <a:rPr lang="en-US" sz="1600" b="0">
                <a:solidFill>
                  <a:srgbClr val="505050"/>
                </a:solidFill>
                <a:latin typeface="+mn-lt"/>
              </a:rPr>
              <a:t> value is generated on the server every time a document is updated.</a:t>
            </a:r>
          </a:p>
          <a:p>
            <a:pPr marL="285750" indent="-285750">
              <a:buChar char="•"/>
            </a:pPr>
            <a:endParaRPr lang="en-US" sz="1600" b="0">
              <a:solidFill>
                <a:srgbClr val="505050"/>
              </a:solidFill>
              <a:latin typeface="+mn-lt"/>
              <a:cs typeface="Segoe UI Semilight"/>
            </a:endParaRPr>
          </a:p>
          <a:p>
            <a:pPr marL="285750" indent="-285750">
              <a:buChar char="•"/>
            </a:pPr>
            <a:r>
              <a:rPr lang="en-US" sz="1600" b="0">
                <a:solidFill>
                  <a:srgbClr val="505050"/>
                </a:solidFill>
                <a:latin typeface="+mn-lt"/>
                <a:cs typeface="Segoe UI Semilight"/>
              </a:rPr>
              <a:t>If the </a:t>
            </a:r>
            <a:r>
              <a:rPr lang="en-US" sz="1600" b="0" err="1">
                <a:solidFill>
                  <a:srgbClr val="505050"/>
                </a:solidFill>
                <a:latin typeface="+mn-lt"/>
                <a:cs typeface="Segoe UI Semilight"/>
              </a:rPr>
              <a:t>ETag</a:t>
            </a:r>
            <a:r>
              <a:rPr lang="en-US" sz="1600" b="0">
                <a:solidFill>
                  <a:srgbClr val="505050"/>
                </a:solidFill>
                <a:latin typeface="+mn-lt"/>
                <a:cs typeface="Segoe UI Semilight"/>
              </a:rPr>
              <a:t> value stays constant – that means no other process has updated the document. If the </a:t>
            </a:r>
            <a:r>
              <a:rPr lang="en-US" sz="1600" b="0" err="1">
                <a:solidFill>
                  <a:srgbClr val="505050"/>
                </a:solidFill>
                <a:latin typeface="+mn-lt"/>
                <a:cs typeface="Segoe UI Semilight"/>
              </a:rPr>
              <a:t>ETag</a:t>
            </a:r>
            <a:r>
              <a:rPr lang="en-US" sz="1600" b="0">
                <a:solidFill>
                  <a:srgbClr val="505050"/>
                </a:solidFill>
                <a:latin typeface="+mn-lt"/>
                <a:cs typeface="Segoe UI Semilight"/>
              </a:rPr>
              <a:t> value unexpectedly mutates – then another concurrent process has updated the document.</a:t>
            </a:r>
          </a:p>
          <a:p>
            <a:pPr marL="285750" indent="-285750">
              <a:buChar char="•"/>
            </a:pPr>
            <a:endParaRPr lang="en-US" sz="1600" b="0">
              <a:solidFill>
                <a:srgbClr val="505050"/>
              </a:solidFill>
              <a:latin typeface="+mn-lt"/>
              <a:cs typeface="Segoe UI Semilight"/>
            </a:endParaRPr>
          </a:p>
          <a:p>
            <a:pPr marL="285750" indent="-285750">
              <a:buChar char="•"/>
            </a:pPr>
            <a:r>
              <a:rPr lang="en-US" sz="1600">
                <a:solidFill>
                  <a:srgbClr val="505050"/>
                </a:solidFill>
                <a:latin typeface="Segoe UI Semibold" panose="020B0702040204020203" pitchFamily="34" charset="0"/>
                <a:cs typeface="Segoe UI Semibold" panose="020B0702040204020203" pitchFamily="34" charset="0"/>
              </a:rPr>
              <a:t>ETags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err="1">
                  <a:gradFill>
                    <a:gsLst>
                      <a:gs pos="2917">
                        <a:schemeClr val="tx1"/>
                      </a:gs>
                      <a:gs pos="30000">
                        <a:schemeClr val="tx1"/>
                      </a:gs>
                    </a:gsLst>
                    <a:lin ang="5400000" scaled="0"/>
                  </a:gradFill>
                  <a:latin typeface="Consolas" panose="020B0609020204030204" pitchFamily="49" charset="0"/>
                </a:rPr>
                <a:t>ETag</a:t>
              </a:r>
              <a:r>
                <a:rPr lang="en-US" sz="1400">
                  <a:gradFill>
                    <a:gsLst>
                      <a:gs pos="2917">
                        <a:schemeClr val="tx1"/>
                      </a:gs>
                      <a:gs pos="30000">
                        <a:schemeClr val="tx1"/>
                      </a:gs>
                    </a:gsLst>
                    <a:lin ang="5400000" scaled="0"/>
                  </a:gradFill>
                  <a:latin typeface="Consolas" panose="020B0609020204030204" pitchFamily="49"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err="1">
                  <a:gradFill>
                    <a:gsLst>
                      <a:gs pos="2917">
                        <a:schemeClr val="tx1"/>
                      </a:gs>
                      <a:gs pos="30000">
                        <a:schemeClr val="tx1"/>
                      </a:gs>
                    </a:gsLst>
                    <a:lin ang="5400000" scaled="0"/>
                  </a:gradFill>
                  <a:latin typeface="Consolas" panose="020B0609020204030204" pitchFamily="49" charset="0"/>
                </a:rPr>
                <a:t>ETag</a:t>
              </a:r>
              <a:r>
                <a:rPr lang="en-US" sz="1400">
                  <a:gradFill>
                    <a:gsLst>
                      <a:gs pos="2917">
                        <a:schemeClr val="tx1"/>
                      </a:gs>
                      <a:gs pos="30000">
                        <a:schemeClr val="tx1"/>
                      </a:gs>
                    </a:gsLst>
                    <a:lin ang="5400000" scaled="0"/>
                  </a:gradFill>
                  <a:latin typeface="Consolas" panose="020B0609020204030204" pitchFamily="49"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a:gradFill>
                    <a:gsLst>
                      <a:gs pos="2917">
                        <a:schemeClr val="tx1"/>
                      </a:gs>
                      <a:gs pos="30000">
                        <a:schemeClr val="tx1"/>
                      </a:gs>
                    </a:gsLst>
                    <a:lin ang="5400000" scaled="0"/>
                  </a:gradFill>
                  <a:latin typeface="Consolas" panose="020B0609020204030204" pitchFamily="49"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a:solidFill>
                    <a:srgbClr val="FF0000"/>
                  </a:solidFill>
                  <a:latin typeface="Consolas" panose="020B0609020204030204" pitchFamily="49"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Check </a:t>
              </a:r>
              <a:r>
                <a:rPr lang="en-US" sz="1200" err="1">
                  <a:gradFill>
                    <a:gsLst>
                      <a:gs pos="0">
                        <a:srgbClr val="FFFFFF"/>
                      </a:gs>
                      <a:gs pos="100000">
                        <a:srgbClr val="FFFFFF"/>
                      </a:gs>
                    </a:gsLst>
                    <a:lin ang="5400000" scaled="0"/>
                  </a:gradFill>
                  <a:ea typeface="Segoe UI" pitchFamily="34" charset="0"/>
                  <a:cs typeface="Segoe UI" pitchFamily="34" charset="0"/>
                </a:rPr>
                <a:t>ETag</a:t>
              </a:r>
              <a:endParaRPr lang="en-US" sz="12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363555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Control Concurrency using ETags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47187"/>
            <a:ext cx="11653522" cy="4462760"/>
          </a:xfrm>
        </p:spPr>
        <p:txBody>
          <a:bodyPr vert="horz" wrap="square" lIns="146304" tIns="91440" rIns="146304" bIns="91440" rtlCol="0" anchor="t">
            <a:spAutoFit/>
          </a:bodyPr>
          <a:lstStyle/>
          <a:p>
            <a:pPr>
              <a:spcBef>
                <a:spcPts val="600"/>
              </a:spcBef>
              <a:spcAft>
                <a:spcPts val="600"/>
              </a:spcAft>
            </a:pPr>
            <a:r>
              <a:rPr lang="en-US"/>
              <a:t>try</a:t>
            </a:r>
          </a:p>
          <a:p>
            <a:pPr>
              <a:spcBef>
                <a:spcPts val="600"/>
              </a:spcBef>
              <a:spcAft>
                <a:spcPts val="600"/>
              </a:spcAft>
            </a:pPr>
            <a:r>
              <a:rPr lang="en-US"/>
              <a:t>{</a:t>
            </a:r>
          </a:p>
          <a:p>
            <a:pPr>
              <a:spcBef>
                <a:spcPts val="600"/>
              </a:spcBef>
              <a:spcAft>
                <a:spcPts val="600"/>
              </a:spcAft>
            </a:pPr>
            <a:r>
              <a:rPr lang="en-US"/>
              <a:t>    </a:t>
            </a:r>
            <a:r>
              <a:rPr lang="en-US" err="1"/>
              <a:t>var</a:t>
            </a:r>
            <a:r>
              <a:rPr lang="en-US"/>
              <a:t> ac = new </a:t>
            </a:r>
            <a:r>
              <a:rPr lang="en-US" err="1"/>
              <a:t>AccessCondition</a:t>
            </a:r>
            <a:r>
              <a:rPr lang="en-US"/>
              <a:t> { Condition = </a:t>
            </a:r>
            <a:r>
              <a:rPr lang="en-US" err="1"/>
              <a:t>readDoc.ETag</a:t>
            </a:r>
            <a:r>
              <a:rPr lang="en-US"/>
              <a:t>, Type = </a:t>
            </a:r>
            <a:r>
              <a:rPr lang="en-US" err="1"/>
              <a:t>AccessConditionType.IfMatch</a:t>
            </a:r>
            <a:r>
              <a:rPr lang="en-US"/>
              <a:t> };</a:t>
            </a:r>
          </a:p>
          <a:p>
            <a:pPr>
              <a:spcBef>
                <a:spcPts val="600"/>
              </a:spcBef>
              <a:spcAft>
                <a:spcPts val="600"/>
              </a:spcAft>
            </a:pPr>
            <a:r>
              <a:rPr lang="en-US"/>
              <a:t>    </a:t>
            </a:r>
            <a:r>
              <a:rPr lang="en-US" err="1"/>
              <a:t>updatedDoc</a:t>
            </a:r>
            <a:r>
              <a:rPr lang="en-US"/>
              <a:t> = await </a:t>
            </a:r>
            <a:r>
              <a:rPr lang="en-US" err="1"/>
              <a:t>client.ReplaceDocumentAsync</a:t>
            </a:r>
            <a:r>
              <a:rPr lang="en-US"/>
              <a:t>(</a:t>
            </a:r>
            <a:r>
              <a:rPr lang="en-US" err="1"/>
              <a:t>readDoc</a:t>
            </a:r>
            <a:r>
              <a:rPr lang="en-US"/>
              <a:t>, new </a:t>
            </a:r>
            <a:r>
              <a:rPr lang="en-US" err="1"/>
              <a:t>RequestOptions</a:t>
            </a:r>
            <a:r>
              <a:rPr lang="en-US"/>
              <a:t> { </a:t>
            </a:r>
            <a:r>
              <a:rPr lang="en-US" err="1"/>
              <a:t>AccessCondition</a:t>
            </a:r>
            <a:r>
              <a:rPr lang="en-US"/>
              <a:t> = ac });</a:t>
            </a:r>
          </a:p>
          <a:p>
            <a:pPr>
              <a:spcBef>
                <a:spcPts val="600"/>
              </a:spcBef>
              <a:spcAft>
                <a:spcPts val="600"/>
              </a:spcAft>
            </a:pPr>
            <a:r>
              <a:rPr lang="en-US"/>
              <a:t>}</a:t>
            </a:r>
          </a:p>
          <a:p>
            <a:pPr>
              <a:spcBef>
                <a:spcPts val="600"/>
              </a:spcBef>
              <a:spcAft>
                <a:spcPts val="600"/>
              </a:spcAft>
            </a:pPr>
            <a:r>
              <a:rPr lang="en-US"/>
              <a:t>catch (</a:t>
            </a:r>
            <a:r>
              <a:rPr lang="en-US" err="1"/>
              <a:t>DocumentClientException</a:t>
            </a:r>
            <a:r>
              <a:rPr lang="en-US"/>
              <a:t> </a:t>
            </a:r>
            <a:r>
              <a:rPr lang="en-US" err="1"/>
              <a:t>dce</a:t>
            </a:r>
            <a:r>
              <a:rPr lang="en-US"/>
              <a:t>)</a:t>
            </a:r>
          </a:p>
          <a:p>
            <a:pPr>
              <a:spcBef>
                <a:spcPts val="600"/>
              </a:spcBef>
              <a:spcAft>
                <a:spcPts val="600"/>
              </a:spcAft>
            </a:pPr>
            <a:r>
              <a:rPr lang="en-US"/>
              <a:t>{</a:t>
            </a:r>
          </a:p>
          <a:p>
            <a:pPr>
              <a:spcBef>
                <a:spcPts val="600"/>
              </a:spcBef>
              <a:spcAft>
                <a:spcPts val="600"/>
              </a:spcAft>
            </a:pPr>
            <a:r>
              <a:rPr lang="en-US"/>
              <a:t>    if (</a:t>
            </a:r>
            <a:r>
              <a:rPr lang="en-US" err="1"/>
              <a:t>dce.StatusCode</a:t>
            </a:r>
            <a:r>
              <a:rPr lang="en-US"/>
              <a:t> == </a:t>
            </a:r>
            <a:r>
              <a:rPr lang="en-US" err="1"/>
              <a:t>HttpStatusCode.PreconditionFailed</a:t>
            </a:r>
            <a:r>
              <a:rPr lang="en-US"/>
              <a:t>)</a:t>
            </a:r>
          </a:p>
          <a:p>
            <a:pPr>
              <a:spcBef>
                <a:spcPts val="600"/>
              </a:spcBef>
              <a:spcAft>
                <a:spcPts val="600"/>
              </a:spcAft>
            </a:pPr>
            <a:r>
              <a:rPr lang="en-US"/>
              <a:t>    {</a:t>
            </a:r>
          </a:p>
          <a:p>
            <a:pPr>
              <a:spcBef>
                <a:spcPts val="600"/>
              </a:spcBef>
              <a:spcAft>
                <a:spcPts val="600"/>
              </a:spcAft>
            </a:pPr>
            <a:r>
              <a:rPr lang="en-US"/>
              <a:t>        </a:t>
            </a:r>
            <a:r>
              <a:rPr lang="en-US" err="1"/>
              <a:t>Console.WriteLine</a:t>
            </a:r>
            <a:r>
              <a:rPr lang="en-US"/>
              <a:t>("Another concurrent process has updated the record");</a:t>
            </a:r>
          </a:p>
          <a:p>
            <a:pPr>
              <a:spcBef>
                <a:spcPts val="600"/>
              </a:spcBef>
              <a:spcAft>
                <a:spcPts val="600"/>
              </a:spcAft>
            </a:pPr>
            <a:r>
              <a:rPr lang="en-US"/>
              <a:t>    }</a:t>
            </a:r>
          </a:p>
          <a:p>
            <a:pPr>
              <a:spcBef>
                <a:spcPts val="600"/>
              </a:spcBef>
              <a:spcAft>
                <a:spcPts val="600"/>
              </a:spcAft>
            </a:pPr>
            <a:r>
              <a:rPr lang="en-US"/>
              <a:t>}</a:t>
            </a:r>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6662882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1829603"/>
          </a:xfrm>
        </p:spPr>
        <p:txBody>
          <a:bodyPr vert="horz" wrap="square" lIns="146304" tIns="91440" rIns="146304" bIns="91440" rtlCol="0" anchor="t">
            <a:spAutoFit/>
          </a:bodyPr>
          <a:lstStyle/>
          <a:p>
            <a:pPr lvl="0"/>
            <a:r>
              <a:rPr lang="en-US"/>
              <a:t>BENEFITS</a:t>
            </a:r>
          </a:p>
          <a:p>
            <a:pPr lvl="1"/>
            <a:r>
              <a:rPr lang="en-US"/>
              <a:t>Familiar programming language</a:t>
            </a:r>
          </a:p>
          <a:p>
            <a:pPr lvl="1"/>
            <a:r>
              <a:rPr lang="en-US"/>
              <a:t>Atomic Transactions</a:t>
            </a:r>
          </a:p>
          <a:p>
            <a:pPr lvl="1"/>
            <a:r>
              <a:rPr lang="en-US"/>
              <a:t>Built-in Optimizations</a:t>
            </a:r>
          </a:p>
          <a:p>
            <a:pPr lvl="1"/>
            <a:r>
              <a:rPr lang="en-US"/>
              <a:t>Business Logic Encapsulation</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lstStyle/>
          <a:p>
            <a:r>
              <a:rPr lang="en-US"/>
              <a:t>Stored Procedures</a:t>
            </a:r>
          </a:p>
        </p:txBody>
      </p:sp>
      <p:grpSp>
        <p:nvGrpSpPr>
          <p:cNvPr id="59" name="Group 58">
            <a:extLst>
              <a:ext uri="{FF2B5EF4-FFF2-40B4-BE49-F238E27FC236}">
                <a16:creationId xmlns:a16="http://schemas.microsoft.com/office/drawing/2014/main" id="{686C74AD-918B-411C-AFFF-698B36F9B813}"/>
              </a:ext>
            </a:extLst>
          </p:cNvPr>
          <p:cNvGrpSpPr/>
          <p:nvPr/>
        </p:nvGrpSpPr>
        <p:grpSpPr>
          <a:xfrm>
            <a:off x="6930734" y="1197429"/>
            <a:ext cx="4512780" cy="4463142"/>
            <a:chOff x="7026616" y="1428626"/>
            <a:chExt cx="4045243" cy="4000748"/>
          </a:xfrm>
        </p:grpSpPr>
        <p:sp>
          <p:nvSpPr>
            <p:cNvPr id="4" name="Rectangle 3">
              <a:extLst>
                <a:ext uri="{FF2B5EF4-FFF2-40B4-BE49-F238E27FC236}">
                  <a16:creationId xmlns:a16="http://schemas.microsoft.com/office/drawing/2014/main" id="{7CDAFD03-2248-46A3-8489-716437DBE653}"/>
                </a:ext>
              </a:extLst>
            </p:cNvPr>
            <p:cNvSpPr/>
            <p:nvPr/>
          </p:nvSpPr>
          <p:spPr bwMode="auto">
            <a:xfrm>
              <a:off x="8328498" y="1428626"/>
              <a:ext cx="274336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04469D16-456B-4D11-AFC5-AE9E6D84A4E8}"/>
                </a:ext>
              </a:extLst>
            </p:cNvPr>
            <p:cNvGrpSpPr>
              <a:grpSpLocks noChangeAspect="1"/>
            </p:cNvGrpSpPr>
            <p:nvPr/>
          </p:nvGrpSpPr>
          <p:grpSpPr>
            <a:xfrm>
              <a:off x="8571683" y="4992232"/>
              <a:ext cx="350654" cy="302239"/>
              <a:chOff x="9192685" y="1928657"/>
              <a:chExt cx="644698" cy="555680"/>
            </a:xfrm>
          </p:grpSpPr>
          <p:sp>
            <p:nvSpPr>
              <p:cNvPr id="6" name="Star: 4 Points 8">
                <a:extLst>
                  <a:ext uri="{FF2B5EF4-FFF2-40B4-BE49-F238E27FC236}">
                    <a16:creationId xmlns:a16="http://schemas.microsoft.com/office/drawing/2014/main" id="{99228C3A-8609-40AC-AA6A-2BBB7B11F388}"/>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 name="Star: 4 Points 8">
                <a:extLst>
                  <a:ext uri="{FF2B5EF4-FFF2-40B4-BE49-F238E27FC236}">
                    <a16:creationId xmlns:a16="http://schemas.microsoft.com/office/drawing/2014/main" id="{2BD1728C-EB6F-4D17-941D-B983E15EE2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3B6ECAEA-8C42-4F31-B220-DA2F0D2CA30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9">
                <a:extLst>
                  <a:ext uri="{FF2B5EF4-FFF2-40B4-BE49-F238E27FC236}">
                    <a16:creationId xmlns:a16="http://schemas.microsoft.com/office/drawing/2014/main" id="{43911A7E-AA77-430C-A12F-DBB269E7E19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Arrow Connector 9">
              <a:extLst>
                <a:ext uri="{FF2B5EF4-FFF2-40B4-BE49-F238E27FC236}">
                  <a16:creationId xmlns:a16="http://schemas.microsoft.com/office/drawing/2014/main" id="{433D51F5-2F44-4DA1-99EB-ADA3BDA1F2D0}"/>
                </a:ext>
              </a:extLst>
            </p:cNvPr>
            <p:cNvCxnSpPr>
              <a:cxnSpLocks/>
            </p:cNvCxnSpPr>
            <p:nvPr/>
          </p:nvCxnSpPr>
          <p:spPr>
            <a:xfrm>
              <a:off x="90081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Cylinder 513">
              <a:extLst>
                <a:ext uri="{FF2B5EF4-FFF2-40B4-BE49-F238E27FC236}">
                  <a16:creationId xmlns:a16="http://schemas.microsoft.com/office/drawing/2014/main" id="{82713DA9-40B2-41E2-888A-BED3D16C1A5B}"/>
                </a:ext>
              </a:extLst>
            </p:cNvPr>
            <p:cNvSpPr/>
            <p:nvPr/>
          </p:nvSpPr>
          <p:spPr bwMode="auto">
            <a:xfrm>
              <a:off x="10364807" y="3093861"/>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4B3CF890-1BA0-4417-9FE2-16793E52C1E9}"/>
                </a:ext>
              </a:extLst>
            </p:cNvPr>
            <p:cNvCxnSpPr>
              <a:cxnSpLocks/>
            </p:cNvCxnSpPr>
            <p:nvPr/>
          </p:nvCxnSpPr>
          <p:spPr>
            <a:xfrm>
              <a:off x="750582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Freeform 5">
              <a:extLst>
                <a:ext uri="{FF2B5EF4-FFF2-40B4-BE49-F238E27FC236}">
                  <a16:creationId xmlns:a16="http://schemas.microsoft.com/office/drawing/2014/main" id="{EA57B4EB-7B30-44D2-91A1-CE60A320AFAC}"/>
                </a:ext>
              </a:extLst>
            </p:cNvPr>
            <p:cNvSpPr>
              <a:spLocks noEditPoints="1"/>
            </p:cNvSpPr>
            <p:nvPr/>
          </p:nvSpPr>
          <p:spPr bwMode="auto">
            <a:xfrm>
              <a:off x="702661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a:solidFill>
                  <a:sysClr val="windowText" lastClr="000000"/>
                </a:solidFill>
                <a:latin typeface="Segoe UI Semilight"/>
              </a:endParaRPr>
            </a:p>
          </p:txBody>
        </p:sp>
        <p:grpSp>
          <p:nvGrpSpPr>
            <p:cNvPr id="19" name="Group 18">
              <a:extLst>
                <a:ext uri="{FF2B5EF4-FFF2-40B4-BE49-F238E27FC236}">
                  <a16:creationId xmlns:a16="http://schemas.microsoft.com/office/drawing/2014/main" id="{FEE8C764-D745-4AD4-837E-D5C8BC0C7E8C}"/>
                </a:ext>
              </a:extLst>
            </p:cNvPr>
            <p:cNvGrpSpPr/>
            <p:nvPr/>
          </p:nvGrpSpPr>
          <p:grpSpPr>
            <a:xfrm>
              <a:off x="8492875" y="3248391"/>
              <a:ext cx="402639" cy="361217"/>
              <a:chOff x="1275510" y="6072184"/>
              <a:chExt cx="508602" cy="456278"/>
            </a:xfrm>
          </p:grpSpPr>
          <p:grpSp>
            <p:nvGrpSpPr>
              <p:cNvPr id="20" name="Group 19">
                <a:extLst>
                  <a:ext uri="{FF2B5EF4-FFF2-40B4-BE49-F238E27FC236}">
                    <a16:creationId xmlns:a16="http://schemas.microsoft.com/office/drawing/2014/main" id="{C0F12B36-A870-4F44-9584-12A44F43C114}"/>
                  </a:ext>
                </a:extLst>
              </p:cNvPr>
              <p:cNvGrpSpPr/>
              <p:nvPr/>
            </p:nvGrpSpPr>
            <p:grpSpPr>
              <a:xfrm>
                <a:off x="1275510" y="6224570"/>
                <a:ext cx="508602" cy="151498"/>
                <a:chOff x="551886" y="4945335"/>
                <a:chExt cx="508602" cy="151498"/>
              </a:xfrm>
            </p:grpSpPr>
            <p:sp>
              <p:nvSpPr>
                <p:cNvPr id="29" name="Rectangle 28">
                  <a:extLst>
                    <a:ext uri="{FF2B5EF4-FFF2-40B4-BE49-F238E27FC236}">
                      <a16:creationId xmlns:a16="http://schemas.microsoft.com/office/drawing/2014/main" id="{93C5004F-1C21-47CE-A44E-FBF19D77C8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173A682-A3AA-489E-A810-150AE1C048C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3CC2FE05-8743-447D-BBA5-311C5E99E6E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224E4CE-E644-4B66-91D8-669F270F58D5}"/>
                  </a:ext>
                </a:extLst>
              </p:cNvPr>
              <p:cNvGrpSpPr/>
              <p:nvPr/>
            </p:nvGrpSpPr>
            <p:grpSpPr>
              <a:xfrm>
                <a:off x="1275510" y="6376964"/>
                <a:ext cx="508602" cy="151498"/>
                <a:chOff x="551886" y="4945335"/>
                <a:chExt cx="508602" cy="151498"/>
              </a:xfrm>
            </p:grpSpPr>
            <p:sp>
              <p:nvSpPr>
                <p:cNvPr id="26" name="Rectangle 25">
                  <a:extLst>
                    <a:ext uri="{FF2B5EF4-FFF2-40B4-BE49-F238E27FC236}">
                      <a16:creationId xmlns:a16="http://schemas.microsoft.com/office/drawing/2014/main" id="{434B8C2B-23F9-492B-8881-E1688E672A4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191E10F7-5EFB-4104-9CBB-A51FCCC1A1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770F62D5-A813-4C39-8B97-69F1115224A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67689D3-5721-45D3-B468-364BD8CE5C55}"/>
                  </a:ext>
                </a:extLst>
              </p:cNvPr>
              <p:cNvGrpSpPr/>
              <p:nvPr/>
            </p:nvGrpSpPr>
            <p:grpSpPr>
              <a:xfrm>
                <a:off x="1275510" y="6072184"/>
                <a:ext cx="508602" cy="151498"/>
                <a:chOff x="551886" y="4945335"/>
                <a:chExt cx="508602" cy="151498"/>
              </a:xfrm>
            </p:grpSpPr>
            <p:sp>
              <p:nvSpPr>
                <p:cNvPr id="23" name="Rectangle 22">
                  <a:extLst>
                    <a:ext uri="{FF2B5EF4-FFF2-40B4-BE49-F238E27FC236}">
                      <a16:creationId xmlns:a16="http://schemas.microsoft.com/office/drawing/2014/main" id="{753EB8F0-E50B-4342-91EB-7756A02F72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C69E4395-E941-44AF-9927-DE3FE2EBE37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5E31E8A4-742F-480F-BA2D-7B1FD311853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a:extLst>
                <a:ext uri="{FF2B5EF4-FFF2-40B4-BE49-F238E27FC236}">
                  <a16:creationId xmlns:a16="http://schemas.microsoft.com/office/drawing/2014/main" id="{06A59DAC-FB01-4D6A-AB61-865287CEF80D}"/>
                </a:ext>
              </a:extLst>
            </p:cNvPr>
            <p:cNvCxnSpPr>
              <a:cxnSpLocks/>
            </p:cNvCxnSpPr>
            <p:nvPr/>
          </p:nvCxnSpPr>
          <p:spPr>
            <a:xfrm>
              <a:off x="98844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6" name="Group 55">
              <a:extLst>
                <a:ext uri="{FF2B5EF4-FFF2-40B4-BE49-F238E27FC236}">
                  <a16:creationId xmlns:a16="http://schemas.microsoft.com/office/drawing/2014/main" id="{AF0AF533-B598-4EE3-B36D-E7F476F7AFE3}"/>
                </a:ext>
              </a:extLst>
            </p:cNvPr>
            <p:cNvGrpSpPr/>
            <p:nvPr/>
          </p:nvGrpSpPr>
          <p:grpSpPr>
            <a:xfrm>
              <a:off x="9499024" y="3355941"/>
              <a:ext cx="292842" cy="146116"/>
              <a:chOff x="7300545" y="609388"/>
              <a:chExt cx="292842" cy="146116"/>
            </a:xfrm>
          </p:grpSpPr>
          <p:sp>
            <p:nvSpPr>
              <p:cNvPr id="53" name="Line 23">
                <a:extLst>
                  <a:ext uri="{FF2B5EF4-FFF2-40B4-BE49-F238E27FC236}">
                    <a16:creationId xmlns:a16="http://schemas.microsoft.com/office/drawing/2014/main" id="{39B4EB8E-FF93-4CAA-BBBA-4456F080C30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4" name="Freeform 24">
                <a:extLst>
                  <a:ext uri="{FF2B5EF4-FFF2-40B4-BE49-F238E27FC236}">
                    <a16:creationId xmlns:a16="http://schemas.microsoft.com/office/drawing/2014/main" id="{DD44EA76-319D-4A20-83E7-D3A84D9DDB0F}"/>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5" name="Freeform 24">
                <a:extLst>
                  <a:ext uri="{FF2B5EF4-FFF2-40B4-BE49-F238E27FC236}">
                    <a16:creationId xmlns:a16="http://schemas.microsoft.com/office/drawing/2014/main" id="{41A210BE-3412-420F-A493-D95B14FE8E51}"/>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pic>
          <p:nvPicPr>
            <p:cNvPr id="58" name="Picture 2">
              <a:extLst>
                <a:ext uri="{FF2B5EF4-FFF2-40B4-BE49-F238E27FC236}">
                  <a16:creationId xmlns:a16="http://schemas.microsoft.com/office/drawing/2014/main" id="{0BA2B89C-551A-4EDE-A9C4-98527D1A7F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08887" y="2915033"/>
              <a:ext cx="273115" cy="273115"/>
            </a:xfrm>
            <a:prstGeom prst="rect">
              <a:avLst/>
            </a:prstGeom>
            <a:solidFill>
              <a:schemeClr val="bg1"/>
            </a:solidFill>
            <a:extLst/>
          </p:spPr>
        </p:pic>
      </p:grpSp>
    </p:spTree>
    <p:extLst>
      <p:ext uri="{BB962C8B-B14F-4D97-AF65-F5344CB8AC3E}">
        <p14:creationId xmlns:p14="http://schemas.microsoft.com/office/powerpoint/2010/main" val="128530256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Simple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lstStyle/>
          <a:p>
            <a:pPr>
              <a:spcBef>
                <a:spcPts val="600"/>
              </a:spcBef>
              <a:spcAft>
                <a:spcPts val="600"/>
              </a:spcAft>
            </a:pPr>
            <a:r>
              <a:rPr lang="en-US" sz="1800"/>
              <a:t>function </a:t>
            </a:r>
            <a:r>
              <a:rPr lang="en-US" sz="1800" err="1"/>
              <a:t>createSampleDocument</a:t>
            </a:r>
            <a:r>
              <a:rPr lang="en-US" sz="1800"/>
              <a:t>(</a:t>
            </a:r>
            <a:r>
              <a:rPr lang="en-US" sz="1800" err="1"/>
              <a:t>documentToCreate</a:t>
            </a:r>
            <a:r>
              <a:rPr lang="en-US" sz="1800"/>
              <a:t>) {</a:t>
            </a:r>
          </a:p>
          <a:p>
            <a:pPr>
              <a:spcBef>
                <a:spcPts val="600"/>
              </a:spcBef>
              <a:spcAft>
                <a:spcPts val="600"/>
              </a:spcAft>
            </a:pPr>
            <a:r>
              <a:rPr lang="en-US" sz="1800"/>
              <a:t>	</a:t>
            </a:r>
            <a:r>
              <a:rPr lang="en-US" sz="1800" err="1"/>
              <a:t>var</a:t>
            </a:r>
            <a:r>
              <a:rPr lang="en-US" sz="1800"/>
              <a:t> context = </a:t>
            </a:r>
            <a:r>
              <a:rPr lang="en-US" sz="1800" err="1"/>
              <a:t>getContext</a:t>
            </a:r>
            <a:r>
              <a:rPr lang="en-US" sz="1800"/>
              <a:t>();</a:t>
            </a:r>
          </a:p>
          <a:p>
            <a:pPr>
              <a:spcBef>
                <a:spcPts val="600"/>
              </a:spcBef>
              <a:spcAft>
                <a:spcPts val="600"/>
              </a:spcAft>
            </a:pPr>
            <a:r>
              <a:rPr lang="en-US" sz="1800"/>
              <a:t>	</a:t>
            </a:r>
            <a:r>
              <a:rPr lang="en-US" sz="1800" err="1"/>
              <a:t>var</a:t>
            </a:r>
            <a:r>
              <a:rPr lang="en-US" sz="1800"/>
              <a:t> collection = </a:t>
            </a:r>
            <a:r>
              <a:rPr lang="en-US" sz="1800" err="1"/>
              <a:t>context.getCollection</a:t>
            </a:r>
            <a:r>
              <a:rPr lang="en-US" sz="1800"/>
              <a:t>();</a:t>
            </a:r>
          </a:p>
          <a:p>
            <a:pPr>
              <a:spcBef>
                <a:spcPts val="600"/>
              </a:spcBef>
              <a:spcAft>
                <a:spcPts val="600"/>
              </a:spcAft>
            </a:pPr>
            <a:r>
              <a:rPr lang="en-US" sz="1800"/>
              <a:t>	</a:t>
            </a:r>
            <a:r>
              <a:rPr lang="en-US" sz="1800" err="1"/>
              <a:t>var</a:t>
            </a:r>
            <a:r>
              <a:rPr lang="en-US" sz="1800"/>
              <a:t> accepted = </a:t>
            </a:r>
            <a:r>
              <a:rPr lang="en-US" sz="1800" err="1"/>
              <a:t>collection.createDocument</a:t>
            </a:r>
            <a:r>
              <a:rPr lang="en-US" sz="1800"/>
              <a:t>(</a:t>
            </a:r>
          </a:p>
          <a:p>
            <a:pPr>
              <a:spcBef>
                <a:spcPts val="600"/>
              </a:spcBef>
              <a:spcAft>
                <a:spcPts val="600"/>
              </a:spcAft>
            </a:pPr>
            <a:r>
              <a:rPr lang="en-US" sz="1800"/>
              <a:t>		</a:t>
            </a:r>
            <a:r>
              <a:rPr lang="en-US" sz="1800" err="1"/>
              <a:t>collection.getSelfLink</a:t>
            </a:r>
            <a:r>
              <a:rPr lang="en-US" sz="1800"/>
              <a:t>(),</a:t>
            </a:r>
          </a:p>
          <a:p>
            <a:pPr>
              <a:spcBef>
                <a:spcPts val="600"/>
              </a:spcBef>
              <a:spcAft>
                <a:spcPts val="600"/>
              </a:spcAft>
            </a:pPr>
            <a:r>
              <a:rPr lang="en-US" sz="1800"/>
              <a:t>		</a:t>
            </a:r>
            <a:r>
              <a:rPr lang="en-US" sz="1800" err="1"/>
              <a:t>documentToCreate</a:t>
            </a:r>
            <a:r>
              <a:rPr lang="en-US" sz="1800"/>
              <a:t>,</a:t>
            </a:r>
          </a:p>
          <a:p>
            <a:pPr>
              <a:spcBef>
                <a:spcPts val="600"/>
              </a:spcBef>
              <a:spcAft>
                <a:spcPts val="600"/>
              </a:spcAft>
            </a:pPr>
            <a:r>
              <a:rPr lang="en-US" sz="1800"/>
              <a:t>		function (error, </a:t>
            </a:r>
            <a:r>
              <a:rPr lang="en-US" sz="1800" err="1"/>
              <a:t>documentCreated</a:t>
            </a:r>
            <a:r>
              <a:rPr lang="en-US" sz="1800"/>
              <a:t>) {					</a:t>
            </a:r>
          </a:p>
          <a:p>
            <a:pPr>
              <a:spcBef>
                <a:spcPts val="600"/>
              </a:spcBef>
              <a:spcAft>
                <a:spcPts val="600"/>
              </a:spcAft>
            </a:pPr>
            <a:r>
              <a:rPr lang="en-US" sz="1800"/>
              <a:t>			</a:t>
            </a:r>
            <a:r>
              <a:rPr lang="en-US" sz="1800" err="1"/>
              <a:t>context.getResponse</a:t>
            </a:r>
            <a:r>
              <a:rPr lang="en-US" sz="1800"/>
              <a:t>().</a:t>
            </a:r>
            <a:r>
              <a:rPr lang="en-US" sz="1800" err="1"/>
              <a:t>setBody</a:t>
            </a:r>
            <a:r>
              <a:rPr lang="en-US" sz="1800"/>
              <a:t>(documentCreated.id)</a:t>
            </a:r>
          </a:p>
          <a:p>
            <a:pPr>
              <a:spcBef>
                <a:spcPts val="600"/>
              </a:spcBef>
              <a:spcAft>
                <a:spcPts val="600"/>
              </a:spcAft>
            </a:pPr>
            <a:r>
              <a:rPr lang="en-US" sz="1800"/>
              <a:t>		}</a:t>
            </a:r>
          </a:p>
          <a:p>
            <a:pPr>
              <a:spcBef>
                <a:spcPts val="600"/>
              </a:spcBef>
              <a:spcAft>
                <a:spcPts val="600"/>
              </a:spcAft>
            </a:pPr>
            <a:r>
              <a:rPr lang="en-US" sz="1800"/>
              <a:t>	);</a:t>
            </a:r>
          </a:p>
          <a:p>
            <a:pPr>
              <a:spcBef>
                <a:spcPts val="600"/>
              </a:spcBef>
              <a:spcAft>
                <a:spcPts val="600"/>
              </a:spcAft>
            </a:pPr>
            <a:r>
              <a:rPr lang="en-US" sz="1800"/>
              <a:t>	if (!accepted) return;</a:t>
            </a:r>
          </a:p>
          <a:p>
            <a:pPr>
              <a:spcBef>
                <a:spcPts val="600"/>
              </a:spcBef>
              <a:spcAft>
                <a:spcPts val="600"/>
              </a:spcAft>
            </a:pPr>
            <a:r>
              <a:rPr lang="en-US" sz="1800"/>
              <a:t>}</a:t>
            </a:r>
          </a:p>
        </p:txBody>
      </p:sp>
      <p:pic>
        <p:nvPicPr>
          <p:cNvPr id="6" name="Picture 2">
            <a:extLst>
              <a:ext uri="{FF2B5EF4-FFF2-40B4-BE49-F238E27FC236}">
                <a16:creationId xmlns:a16="http://schemas.microsoft.com/office/drawing/2014/main" id="{54BCE431-A28A-D840-896D-9A18C83EE1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44044" y="5963796"/>
            <a:ext cx="554112" cy="554112"/>
          </a:xfrm>
          <a:prstGeom prst="rect">
            <a:avLst/>
          </a:prstGeom>
          <a:solidFill>
            <a:schemeClr val="bg1"/>
          </a:solidFill>
          <a:extLst/>
        </p:spPr>
      </p:pic>
    </p:spTree>
    <p:extLst>
      <p:ext uri="{BB962C8B-B14F-4D97-AF65-F5344CB8AC3E}">
        <p14:creationId xmlns:p14="http://schemas.microsoft.com/office/powerpoint/2010/main" val="187900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lstStyle/>
          <a:p>
            <a:r>
              <a:rPr lang="en-US"/>
              <a:t>Multi-DOCUMENT Transactions</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5275793" cy="2410916"/>
          </a:xfrm>
        </p:spPr>
        <p:txBody>
          <a:bodyPr vert="horz" wrap="square" lIns="146304" tIns="91440" rIns="146304" bIns="91440" rtlCol="0" anchor="t">
            <a:spAutoFit/>
          </a:bodyPr>
          <a:lstStyle/>
          <a:p>
            <a:r>
              <a:rPr lang="en-US" sz="1600">
                <a:solidFill>
                  <a:srgbClr val="0078D7"/>
                </a:solidFill>
              </a:rPr>
              <a:t>DATABASE TRANSACTIONS</a:t>
            </a:r>
            <a:endParaRPr lang="en-US" sz="1600" b="0">
              <a:solidFill>
                <a:schemeClr val="tx1"/>
              </a:solidFill>
              <a:latin typeface="+mn-lt"/>
            </a:endParaRPr>
          </a:p>
          <a:p>
            <a:pPr marL="0" lvl="1" indent="0">
              <a:buNone/>
            </a:pPr>
            <a:r>
              <a:rPr lang="en-US">
                <a:latin typeface="+mn-lt"/>
              </a:rPr>
              <a:t>In</a:t>
            </a:r>
            <a:r>
              <a:rPr lang="en-US" b="0">
                <a:solidFill>
                  <a:schemeClr val="tx1"/>
                </a:solidFill>
                <a:latin typeface="+mn-lt"/>
              </a:rPr>
              <a:t> a typical database</a:t>
            </a:r>
            <a:r>
              <a:rPr lang="en-US">
                <a:latin typeface="+mn-lt"/>
              </a:rPr>
              <a:t>, a</a:t>
            </a:r>
            <a:r>
              <a:rPr lang="en-US" b="0">
                <a:solidFill>
                  <a:schemeClr val="tx1"/>
                </a:solidFill>
                <a:latin typeface="+mn-lt"/>
              </a:rPr>
              <a:t> </a:t>
            </a:r>
            <a:r>
              <a:rPr lang="en-US">
                <a:latin typeface="+mn-lt"/>
              </a:rPr>
              <a:t>transaction </a:t>
            </a:r>
            <a:r>
              <a:rPr lang="en-US" b="0">
                <a:solidFill>
                  <a:schemeClr val="tx1"/>
                </a:solidFill>
                <a:latin typeface="+mn-lt"/>
              </a:rPr>
              <a:t>can be defined as a sequence of operations performed as a single logical unit of work. Each transaction provides ACID guarantees.</a:t>
            </a:r>
          </a:p>
          <a:p>
            <a:pPr marL="0" lvl="1" indent="0">
              <a:buNone/>
            </a:pPr>
            <a:r>
              <a:rPr lang="en-US" b="0">
                <a:solidFill>
                  <a:schemeClr val="tx1"/>
                </a:solidFill>
                <a:latin typeface="+mn-lt"/>
              </a:rPr>
              <a:t>In </a:t>
            </a:r>
            <a:r>
              <a:rPr lang="en-US">
                <a:latin typeface="+mn-lt"/>
              </a:rPr>
              <a:t>Azure Cosmos</a:t>
            </a:r>
            <a:r>
              <a:rPr lang="en-US" b="0">
                <a:solidFill>
                  <a:schemeClr val="tx1"/>
                </a:solidFill>
                <a:latin typeface="+mn-lt"/>
              </a:rPr>
              <a:t> DB, JavaScript is hosted in the same memory space as the database. Hence, requests made within stored procedures and triggers execute in the same scope of a database session.</a:t>
            </a:r>
          </a:p>
        </p:txBody>
      </p:sp>
      <p:cxnSp>
        <p:nvCxnSpPr>
          <p:cNvPr id="7" name="Straight Arrow Connector 6">
            <a:extLst>
              <a:ext uri="{FF2B5EF4-FFF2-40B4-BE49-F238E27FC236}">
                <a16:creationId xmlns:a16="http://schemas.microsoft.com/office/drawing/2014/main" id="{7633F655-2528-49D5-A12B-00C56E7C63B6}"/>
              </a:ext>
            </a:extLst>
          </p:cNvPr>
          <p:cNvCxnSpPr>
            <a:cxnSpLocks/>
          </p:cNvCxnSpPr>
          <p:nvPr/>
        </p:nvCxnSpPr>
        <p:spPr>
          <a:xfrm>
            <a:off x="4059380"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Cylinder 513">
            <a:extLst>
              <a:ext uri="{FF2B5EF4-FFF2-40B4-BE49-F238E27FC236}">
                <a16:creationId xmlns:a16="http://schemas.microsoft.com/office/drawing/2014/main" id="{3397131E-849C-4618-84C2-36496957D274}"/>
              </a:ext>
            </a:extLst>
          </p:cNvPr>
          <p:cNvSpPr/>
          <p:nvPr/>
        </p:nvSpPr>
        <p:spPr bwMode="auto">
          <a:xfrm>
            <a:off x="10241766" y="5084618"/>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931A9928-7AFE-4E34-8894-0BB895C309F4}"/>
              </a:ext>
            </a:extLst>
          </p:cNvPr>
          <p:cNvCxnSpPr>
            <a:cxnSpLocks/>
          </p:cNvCxnSpPr>
          <p:nvPr/>
        </p:nvCxnSpPr>
        <p:spPr>
          <a:xfrm>
            <a:off x="2892869" y="5419755"/>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a:extLst>
              <a:ext uri="{FF2B5EF4-FFF2-40B4-BE49-F238E27FC236}">
                <a16:creationId xmlns:a16="http://schemas.microsoft.com/office/drawing/2014/main" id="{470B7093-5961-49E4-9E84-2700BA7CFE26}"/>
              </a:ext>
            </a:extLst>
          </p:cNvPr>
          <p:cNvGrpSpPr/>
          <p:nvPr/>
        </p:nvGrpSpPr>
        <p:grpSpPr>
          <a:xfrm>
            <a:off x="3447116" y="5239148"/>
            <a:ext cx="402639" cy="361217"/>
            <a:chOff x="1275510" y="6072184"/>
            <a:chExt cx="508602" cy="456278"/>
          </a:xfrm>
        </p:grpSpPr>
        <p:grpSp>
          <p:nvGrpSpPr>
            <p:cNvPr id="18" name="Group 17">
              <a:extLst>
                <a:ext uri="{FF2B5EF4-FFF2-40B4-BE49-F238E27FC236}">
                  <a16:creationId xmlns:a16="http://schemas.microsoft.com/office/drawing/2014/main" id="{C1E9EAF8-8DCD-43F6-9398-B6D78FE72052}"/>
                </a:ext>
              </a:extLst>
            </p:cNvPr>
            <p:cNvGrpSpPr/>
            <p:nvPr/>
          </p:nvGrpSpPr>
          <p:grpSpPr>
            <a:xfrm>
              <a:off x="1275510" y="6224570"/>
              <a:ext cx="508602" cy="151498"/>
              <a:chOff x="551886" y="4945335"/>
              <a:chExt cx="508602" cy="151498"/>
            </a:xfrm>
          </p:grpSpPr>
          <p:sp>
            <p:nvSpPr>
              <p:cNvPr id="27" name="Rectangle 26">
                <a:extLst>
                  <a:ext uri="{FF2B5EF4-FFF2-40B4-BE49-F238E27FC236}">
                    <a16:creationId xmlns:a16="http://schemas.microsoft.com/office/drawing/2014/main" id="{DC8A5CB8-15B2-4A78-888C-53AB617EA10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76885DEA-FEF7-4EAF-9447-7596CB7DC00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EBD02C08-5AC9-429E-8141-E0F08BB599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BA34369-1956-47CD-8393-A040757BE172}"/>
                </a:ext>
              </a:extLst>
            </p:cNvPr>
            <p:cNvGrpSpPr/>
            <p:nvPr/>
          </p:nvGrpSpPr>
          <p:grpSpPr>
            <a:xfrm>
              <a:off x="1275510" y="6376964"/>
              <a:ext cx="508602" cy="151498"/>
              <a:chOff x="551886" y="4945335"/>
              <a:chExt cx="508602" cy="151498"/>
            </a:xfrm>
          </p:grpSpPr>
          <p:sp>
            <p:nvSpPr>
              <p:cNvPr id="24" name="Rectangle 23">
                <a:extLst>
                  <a:ext uri="{FF2B5EF4-FFF2-40B4-BE49-F238E27FC236}">
                    <a16:creationId xmlns:a16="http://schemas.microsoft.com/office/drawing/2014/main" id="{568D0B05-2AB6-4883-8F54-2F24ACD02DA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2A6CE643-2285-472D-82CD-A29E26BEF45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276953C0-4B3C-4289-B56C-6D04CAF839E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21E12D-6F13-4662-8B16-DED22BB43C6A}"/>
                </a:ext>
              </a:extLst>
            </p:cNvPr>
            <p:cNvGrpSpPr/>
            <p:nvPr/>
          </p:nvGrpSpPr>
          <p:grpSpPr>
            <a:xfrm>
              <a:off x="1275510" y="6072184"/>
              <a:ext cx="508602" cy="151498"/>
              <a:chOff x="551886" y="4945335"/>
              <a:chExt cx="508602" cy="151498"/>
            </a:xfrm>
          </p:grpSpPr>
          <p:sp>
            <p:nvSpPr>
              <p:cNvPr id="21" name="Rectangle 20">
                <a:extLst>
                  <a:ext uri="{FF2B5EF4-FFF2-40B4-BE49-F238E27FC236}">
                    <a16:creationId xmlns:a16="http://schemas.microsoft.com/office/drawing/2014/main" id="{A28A1838-C4DD-43FA-B485-CAAA39AD1C8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FC1FDFA-B428-453C-B402-0D198E24FA4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C96C8E5F-B3E8-426D-8432-15FE5483E4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2" name="Straight Arrow Connector 11">
            <a:extLst>
              <a:ext uri="{FF2B5EF4-FFF2-40B4-BE49-F238E27FC236}">
                <a16:creationId xmlns:a16="http://schemas.microsoft.com/office/drawing/2014/main" id="{0F01635A-6C2B-4DEF-9820-33B9966DAB28}"/>
              </a:ext>
            </a:extLst>
          </p:cNvPr>
          <p:cNvCxnSpPr>
            <a:cxnSpLocks/>
          </p:cNvCxnSpPr>
          <p:nvPr/>
        </p:nvCxnSpPr>
        <p:spPr>
          <a:xfrm>
            <a:off x="5079372"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 name="Group 12">
            <a:extLst>
              <a:ext uri="{FF2B5EF4-FFF2-40B4-BE49-F238E27FC236}">
                <a16:creationId xmlns:a16="http://schemas.microsoft.com/office/drawing/2014/main" id="{ECE69DD8-A18F-40D7-A4AC-7B122BD351BC}"/>
              </a:ext>
            </a:extLst>
          </p:cNvPr>
          <p:cNvGrpSpPr/>
          <p:nvPr/>
        </p:nvGrpSpPr>
        <p:grpSpPr>
          <a:xfrm>
            <a:off x="4602434" y="5346698"/>
            <a:ext cx="292842" cy="146116"/>
            <a:chOff x="7300545" y="609388"/>
            <a:chExt cx="292842" cy="146116"/>
          </a:xfrm>
        </p:grpSpPr>
        <p:sp>
          <p:nvSpPr>
            <p:cNvPr id="15" name="Line 23">
              <a:extLst>
                <a:ext uri="{FF2B5EF4-FFF2-40B4-BE49-F238E27FC236}">
                  <a16:creationId xmlns:a16="http://schemas.microsoft.com/office/drawing/2014/main" id="{D35711B0-646F-4348-B127-0E51067BE72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sp>
          <p:nvSpPr>
            <p:cNvPr id="16" name="Freeform 24">
              <a:extLst>
                <a:ext uri="{FF2B5EF4-FFF2-40B4-BE49-F238E27FC236}">
                  <a16:creationId xmlns:a16="http://schemas.microsoft.com/office/drawing/2014/main" id="{7C70F494-A051-4E8C-860A-C1CF8894BD7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sp>
          <p:nvSpPr>
            <p:cNvPr id="17" name="Freeform 24">
              <a:extLst>
                <a:ext uri="{FF2B5EF4-FFF2-40B4-BE49-F238E27FC236}">
                  <a16:creationId xmlns:a16="http://schemas.microsoft.com/office/drawing/2014/main" id="{0DDEEFBC-29B4-4C3C-9FCB-80D383523797}"/>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grpSp>
      <p:pic>
        <p:nvPicPr>
          <p:cNvPr id="14" name="Picture 2">
            <a:extLst>
              <a:ext uri="{FF2B5EF4-FFF2-40B4-BE49-F238E27FC236}">
                <a16:creationId xmlns:a16="http://schemas.microsoft.com/office/drawing/2014/main" id="{C42AD8A2-2657-43FD-A256-37406A2B6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612297" y="4905790"/>
            <a:ext cx="273115" cy="273115"/>
          </a:xfrm>
          <a:prstGeom prst="rect">
            <a:avLst/>
          </a:prstGeom>
          <a:solidFill>
            <a:schemeClr val="bg1"/>
          </a:solidFill>
          <a:extLst/>
        </p:spPr>
      </p:pic>
      <p:sp>
        <p:nvSpPr>
          <p:cNvPr id="35" name="Rectangle 34">
            <a:extLst>
              <a:ext uri="{FF2B5EF4-FFF2-40B4-BE49-F238E27FC236}">
                <a16:creationId xmlns:a16="http://schemas.microsoft.com/office/drawing/2014/main" id="{B75CF214-5727-4308-B846-DCCD38E9CFB9}"/>
              </a:ext>
            </a:extLst>
          </p:cNvPr>
          <p:cNvSpPr/>
          <p:nvPr/>
        </p:nvSpPr>
        <p:spPr bwMode="auto">
          <a:xfrm>
            <a:off x="5624144"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Create New Document</a:t>
            </a:r>
          </a:p>
        </p:txBody>
      </p:sp>
      <p:sp>
        <p:nvSpPr>
          <p:cNvPr id="36" name="Rectangle 35">
            <a:extLst>
              <a:ext uri="{FF2B5EF4-FFF2-40B4-BE49-F238E27FC236}">
                <a16:creationId xmlns:a16="http://schemas.microsoft.com/office/drawing/2014/main" id="{CA761129-4E62-4C6E-9ED9-DF6413A4387A}"/>
              </a:ext>
            </a:extLst>
          </p:cNvPr>
          <p:cNvSpPr/>
          <p:nvPr/>
        </p:nvSpPr>
        <p:spPr bwMode="auto">
          <a:xfrm>
            <a:off x="6636141"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Query Collection</a:t>
            </a:r>
          </a:p>
        </p:txBody>
      </p:sp>
      <p:sp>
        <p:nvSpPr>
          <p:cNvPr id="37" name="Rectangle 36">
            <a:extLst>
              <a:ext uri="{FF2B5EF4-FFF2-40B4-BE49-F238E27FC236}">
                <a16:creationId xmlns:a16="http://schemas.microsoft.com/office/drawing/2014/main" id="{5D47C48F-44A0-4571-97CE-A8B6558B0B96}"/>
              </a:ext>
            </a:extLst>
          </p:cNvPr>
          <p:cNvSpPr/>
          <p:nvPr/>
        </p:nvSpPr>
        <p:spPr bwMode="auto">
          <a:xfrm>
            <a:off x="7648137"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Update Existing Document</a:t>
            </a:r>
          </a:p>
        </p:txBody>
      </p:sp>
      <p:sp>
        <p:nvSpPr>
          <p:cNvPr id="38" name="Rectangle 37">
            <a:extLst>
              <a:ext uri="{FF2B5EF4-FFF2-40B4-BE49-F238E27FC236}">
                <a16:creationId xmlns:a16="http://schemas.microsoft.com/office/drawing/2014/main" id="{7375A600-9A53-48D8-B6E7-692C4AFEF185}"/>
              </a:ext>
            </a:extLst>
          </p:cNvPr>
          <p:cNvSpPr/>
          <p:nvPr/>
        </p:nvSpPr>
        <p:spPr bwMode="auto">
          <a:xfrm>
            <a:off x="8660133"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Delete Existing Document</a:t>
            </a:r>
          </a:p>
        </p:txBody>
      </p:sp>
      <p:cxnSp>
        <p:nvCxnSpPr>
          <p:cNvPr id="48" name="Connector: Elbow 42">
            <a:extLst>
              <a:ext uri="{FF2B5EF4-FFF2-40B4-BE49-F238E27FC236}">
                <a16:creationId xmlns:a16="http://schemas.microsoft.com/office/drawing/2014/main" id="{3C550918-DB6A-4FF3-B2B9-7D4F72AA4ECE}"/>
              </a:ext>
            </a:extLst>
          </p:cNvPr>
          <p:cNvCxnSpPr>
            <a:cxnSpLocks/>
          </p:cNvCxnSpPr>
          <p:nvPr/>
        </p:nvCxnSpPr>
        <p:spPr>
          <a:xfrm>
            <a:off x="9696994" y="5419757"/>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0" name="Speech Bubble: Rectangle 49">
            <a:extLst>
              <a:ext uri="{FF2B5EF4-FFF2-40B4-BE49-F238E27FC236}">
                <a16:creationId xmlns:a16="http://schemas.microsoft.com/office/drawing/2014/main" id="{2B6F14A1-3A52-4D34-9FE9-9268AE219436}"/>
              </a:ext>
            </a:extLst>
          </p:cNvPr>
          <p:cNvSpPr/>
          <p:nvPr/>
        </p:nvSpPr>
        <p:spPr bwMode="auto">
          <a:xfrm>
            <a:off x="8759364" y="3818599"/>
            <a:ext cx="2849788" cy="1046440"/>
          </a:xfrm>
          <a:prstGeom prst="wedgeRectCallout">
            <a:avLst>
              <a:gd name="adj1" fmla="val 8908"/>
              <a:gd name="adj2" fmla="val 68560"/>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r>
              <a:rPr lang="en-US" sz="1400"/>
              <a:t>Stored procedures utilize snapshot isolation to guarantee all reads within the transaction will see a consistent snapshot of the data</a:t>
            </a:r>
            <a:endParaRPr lang="en-US" sz="1100"/>
          </a:p>
        </p:txBody>
      </p:sp>
      <p:grpSp>
        <p:nvGrpSpPr>
          <p:cNvPr id="39" name="Group 326">
            <a:extLst>
              <a:ext uri="{FF2B5EF4-FFF2-40B4-BE49-F238E27FC236}">
                <a16:creationId xmlns:a16="http://schemas.microsoft.com/office/drawing/2014/main" id="{B74C9F5D-5964-4497-B491-D0755772F398}"/>
              </a:ext>
            </a:extLst>
          </p:cNvPr>
          <p:cNvGrpSpPr>
            <a:grpSpLocks noChangeAspect="1"/>
          </p:cNvGrpSpPr>
          <p:nvPr/>
        </p:nvGrpSpPr>
        <p:grpSpPr bwMode="auto">
          <a:xfrm>
            <a:off x="1996436" y="5178905"/>
            <a:ext cx="707946" cy="421460"/>
            <a:chOff x="6817" y="2557"/>
            <a:chExt cx="257" cy="153"/>
          </a:xfrm>
          <a:noFill/>
        </p:grpSpPr>
        <p:sp>
          <p:nvSpPr>
            <p:cNvPr id="40" name="Rectangle 327">
              <a:extLst>
                <a:ext uri="{FF2B5EF4-FFF2-40B4-BE49-F238E27FC236}">
                  <a16:creationId xmlns:a16="http://schemas.microsoft.com/office/drawing/2014/main" id="{CE204321-0CC6-4182-9C7D-D1C5C525C1E8}"/>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2832970C-8BA1-4B02-BE39-9BAB289C608C}"/>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510563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D527-E1C9-42D1-9748-73C39E7C76F2}"/>
              </a:ext>
            </a:extLst>
          </p:cNvPr>
          <p:cNvSpPr>
            <a:spLocks noGrp="1"/>
          </p:cNvSpPr>
          <p:nvPr>
            <p:ph type="title"/>
          </p:nvPr>
        </p:nvSpPr>
        <p:spPr/>
        <p:txBody>
          <a:bodyPr/>
          <a:lstStyle/>
          <a:p>
            <a:r>
              <a:rPr lang="en-US"/>
              <a:t>Bounded Execution</a:t>
            </a:r>
          </a:p>
        </p:txBody>
      </p:sp>
      <p:sp>
        <p:nvSpPr>
          <p:cNvPr id="3" name="Text Placeholder 2">
            <a:extLst>
              <a:ext uri="{FF2B5EF4-FFF2-40B4-BE49-F238E27FC236}">
                <a16:creationId xmlns:a16="http://schemas.microsoft.com/office/drawing/2014/main" id="{B68D4F5F-D385-4DAC-BEFE-B9917EDB907E}"/>
              </a:ext>
            </a:extLst>
          </p:cNvPr>
          <p:cNvSpPr>
            <a:spLocks noGrp="1"/>
          </p:cNvSpPr>
          <p:nvPr>
            <p:ph type="body" sz="quarter" idx="10"/>
          </p:nvPr>
        </p:nvSpPr>
        <p:spPr>
          <a:xfrm>
            <a:off x="269238" y="1925685"/>
            <a:ext cx="10911379" cy="3194721"/>
          </a:xfrm>
        </p:spPr>
        <p:txBody>
          <a:bodyPr vert="horz" wrap="square" lIns="91440" tIns="45720" rIns="91440" bIns="45720" rtlCol="0" anchor="t">
            <a:spAutoFit/>
          </a:bodyPr>
          <a:lstStyle/>
          <a:p>
            <a:r>
              <a:rPr lang="en-US" sz="1600"/>
              <a:t>EXECUTION WITHIN TIME BOUNDARIES</a:t>
            </a:r>
          </a:p>
          <a:p>
            <a:endParaRPr lang="en-US" sz="1600"/>
          </a:p>
          <a:p>
            <a:r>
              <a:rPr lang="en-US" sz="1600" b="0">
                <a:solidFill>
                  <a:schemeClr val="tx1"/>
                </a:solidFill>
                <a:latin typeface="+mn-lt"/>
              </a:rPr>
              <a:t>All Azure Cosmos DB operations must complete within the server-specified request timeout duration. If an operation does not complete within that time limit, the transaction is rolled back. </a:t>
            </a:r>
            <a:endParaRPr lang="en-US" sz="1600" b="0">
              <a:solidFill>
                <a:schemeClr val="tx1"/>
              </a:solidFill>
              <a:latin typeface="+mn-lt"/>
              <a:cs typeface="Segoe UI Semilight"/>
            </a:endParaRPr>
          </a:p>
          <a:p>
            <a:endParaRPr lang="en-US" sz="1600" b="0">
              <a:solidFill>
                <a:schemeClr val="tx1"/>
              </a:solidFill>
              <a:latin typeface="+mn-lt"/>
            </a:endParaRPr>
          </a:p>
          <a:p>
            <a:r>
              <a:rPr lang="en-US" sz="1600"/>
              <a:t>HELPER BOOLEAN VALUE</a:t>
            </a:r>
          </a:p>
          <a:p>
            <a:endParaRPr lang="en-US" sz="1600"/>
          </a:p>
          <a:p>
            <a:r>
              <a:rPr lang="en-US" sz="1600" b="0">
                <a:solidFill>
                  <a:schemeClr val="tx1"/>
                </a:solidFill>
                <a:latin typeface="+mn-lt"/>
              </a:rPr>
              <a:t>All functions under the collection object (for create, read, replace, and delete of documents and attachments) return a </a:t>
            </a:r>
            <a:r>
              <a:rPr lang="en-US" sz="1600">
                <a:solidFill>
                  <a:schemeClr val="tx1"/>
                </a:solidFill>
                <a:latin typeface="Segoe UI Semibold" panose="020B0702040204020203" pitchFamily="34" charset="0"/>
                <a:cs typeface="Segoe UI Semibold" panose="020B0702040204020203" pitchFamily="34" charset="0"/>
              </a:rPr>
              <a:t>Boolean value</a:t>
            </a:r>
            <a:r>
              <a:rPr lang="en-US" sz="1600" b="0">
                <a:solidFill>
                  <a:schemeClr val="tx1"/>
                </a:solidFill>
                <a:latin typeface="+mn-lt"/>
              </a:rPr>
              <a:t> that represents whether that operation will complete: </a:t>
            </a:r>
            <a:endParaRPr lang="en-US" sz="1600" b="0">
              <a:solidFill>
                <a:schemeClr val="tx1"/>
              </a:solidFill>
              <a:latin typeface="+mn-lt"/>
              <a:cs typeface="Segoe UI Semilight"/>
            </a:endParaRPr>
          </a:p>
          <a:p>
            <a:pPr marL="285750" indent="-285750">
              <a:buFont typeface="Arial" panose="020B0604020202020204" pitchFamily="34" charset="0"/>
              <a:buChar char="•"/>
            </a:pPr>
            <a:r>
              <a:rPr lang="en-US" sz="1600">
                <a:solidFill>
                  <a:schemeClr val="tx1"/>
                </a:solidFill>
                <a:latin typeface="Segoe UI Semibold" panose="020B0702040204020203" pitchFamily="34" charset="0"/>
                <a:cs typeface="Segoe UI Semibold" panose="020B0702040204020203" pitchFamily="34" charset="0"/>
              </a:rPr>
              <a:t>If true</a:t>
            </a:r>
            <a:r>
              <a:rPr lang="en-US" sz="1600" b="0">
                <a:solidFill>
                  <a:schemeClr val="tx1"/>
                </a:solidFill>
                <a:latin typeface="+mn-lt"/>
              </a:rPr>
              <a:t>, the operation is expected to complete</a:t>
            </a:r>
            <a:endParaRPr lang="en-US" sz="1600" b="0">
              <a:solidFill>
                <a:schemeClr val="tx1"/>
              </a:solidFill>
              <a:latin typeface="+mn-lt"/>
              <a:cs typeface="Segoe UI Semilight"/>
            </a:endParaRPr>
          </a:p>
          <a:p>
            <a:pPr marL="285750" indent="-285750">
              <a:buFont typeface="Arial" panose="020B0604020202020204" pitchFamily="34" charset="0"/>
              <a:buChar char="•"/>
            </a:pPr>
            <a:r>
              <a:rPr lang="en-US" sz="1600">
                <a:solidFill>
                  <a:schemeClr val="tx1"/>
                </a:solidFill>
                <a:latin typeface="Segoe UI Semibold" panose="020B0702040204020203" pitchFamily="34" charset="0"/>
                <a:cs typeface="Segoe UI Semibold" panose="020B0702040204020203" pitchFamily="34" charset="0"/>
              </a:rPr>
              <a:t>If false</a:t>
            </a:r>
            <a:r>
              <a:rPr lang="en-US" sz="1600" b="0">
                <a:solidFill>
                  <a:schemeClr val="tx1"/>
                </a:solidFill>
                <a:latin typeface="+mn-lt"/>
              </a:rPr>
              <a:t>, the time limit will soon be reached and your function should end execution as soon as possible.</a:t>
            </a:r>
            <a:endParaRPr lang="en-US" sz="1600" b="0">
              <a:solidFill>
                <a:schemeClr val="tx1"/>
              </a:solidFill>
              <a:latin typeface="+mn-lt"/>
              <a:cs typeface="Segoe UI Semilight"/>
            </a:endParaRPr>
          </a:p>
        </p:txBody>
      </p:sp>
    </p:spTree>
    <p:extLst>
      <p:ext uri="{BB962C8B-B14F-4D97-AF65-F5344CB8AC3E}">
        <p14:creationId xmlns:p14="http://schemas.microsoft.com/office/powerpoint/2010/main" val="192623968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lstStyle/>
          <a:p>
            <a:r>
              <a:rPr lang="en-US"/>
              <a:t>Transaction Continuation Model</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6161241" cy="1918474"/>
          </a:xfrm>
        </p:spPr>
        <p:txBody>
          <a:bodyPr vert="horz" wrap="square" lIns="146304" tIns="91440" rIns="146304" bIns="91440" rtlCol="0" anchor="t">
            <a:spAutoFit/>
          </a:bodyPr>
          <a:lstStyle/>
          <a:p>
            <a:r>
              <a:rPr lang="en-US"/>
              <a:t>CONTINUING LONG-RUNNING TRANSACTIONS</a:t>
            </a:r>
          </a:p>
          <a:p>
            <a:pPr marL="236220" lvl="1" indent="-236220"/>
            <a:r>
              <a:rPr lang="en-US"/>
              <a:t>JavaScript functions can implement a continuation-based model to batch/resume execution</a:t>
            </a:r>
          </a:p>
          <a:p>
            <a:pPr marL="236220" lvl="1" indent="-236220"/>
            <a:r>
              <a:rPr lang="en-US"/>
              <a:t>The continuation value can be any value of your own choosing. This value can then be used by your applications to </a:t>
            </a:r>
            <a:r>
              <a:rPr lang="en-US">
                <a:latin typeface="Segoe UI Semibold" panose="020B0702040204020203" pitchFamily="34" charset="0"/>
                <a:cs typeface="Segoe UI Semibold" panose="020B0702040204020203" pitchFamily="34" charset="0"/>
              </a:rPr>
              <a:t>resume a transaction from a new “starting point”</a:t>
            </a:r>
          </a:p>
        </p:txBody>
      </p:sp>
      <p:cxnSp>
        <p:nvCxnSpPr>
          <p:cNvPr id="4" name="Straight Arrow Connector 3">
            <a:extLst>
              <a:ext uri="{FF2B5EF4-FFF2-40B4-BE49-F238E27FC236}">
                <a16:creationId xmlns:a16="http://schemas.microsoft.com/office/drawing/2014/main" id="{3CEF1CEE-48BE-46B6-B7D4-A72F21EFC912}"/>
              </a:ext>
            </a:extLst>
          </p:cNvPr>
          <p:cNvCxnSpPr>
            <a:cxnSpLocks/>
          </p:cNvCxnSpPr>
          <p:nvPr/>
        </p:nvCxnSpPr>
        <p:spPr>
          <a:xfrm>
            <a:off x="5177810" y="4882802"/>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9EF667C1-EDB3-41DA-B18A-251812908AE6}"/>
              </a:ext>
            </a:extLst>
          </p:cNvPr>
          <p:cNvCxnSpPr>
            <a:cxnSpLocks/>
          </p:cNvCxnSpPr>
          <p:nvPr/>
        </p:nvCxnSpPr>
        <p:spPr>
          <a:xfrm>
            <a:off x="3675458" y="4882801"/>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A1F1DB2D-1B05-468E-B53E-89E020DC7BC2}"/>
              </a:ext>
            </a:extLst>
          </p:cNvPr>
          <p:cNvGrpSpPr/>
          <p:nvPr/>
        </p:nvGrpSpPr>
        <p:grpSpPr>
          <a:xfrm>
            <a:off x="4662511" y="4702194"/>
            <a:ext cx="402639" cy="361217"/>
            <a:chOff x="1275510" y="6072184"/>
            <a:chExt cx="508602" cy="456278"/>
          </a:xfrm>
        </p:grpSpPr>
        <p:grpSp>
          <p:nvGrpSpPr>
            <p:cNvPr id="8" name="Group 7">
              <a:extLst>
                <a:ext uri="{FF2B5EF4-FFF2-40B4-BE49-F238E27FC236}">
                  <a16:creationId xmlns:a16="http://schemas.microsoft.com/office/drawing/2014/main" id="{7C433879-AF14-406C-A47B-7BA386F55A86}"/>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A4208FB2-EC21-4686-851D-374E7FC1780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1A42DFC-21CC-4CBE-8A0F-7E36F27D62A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5BBABFFD-256C-4501-AD94-C4B5CC571B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D30ED6F-BBA2-4E2B-B796-37EA5306D542}"/>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37F3826C-BE72-412A-ADC8-8E837707CB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17ADD2E1-64DA-49E0-B623-45D8C7F15F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3B4EA739-3CCB-4C3A-A20E-96280D553F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CBFC045-607F-4954-9E41-80B280527CFE}"/>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54E36F28-7A70-4059-AA7F-1E52B6F8554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9FCB44A-29A9-4623-87E9-DEDEFBC4E1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492349D-7793-4442-92E5-C4FED9B93B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BC381410-C32B-4BCD-8D41-0AC4C8DAAA2D}"/>
              </a:ext>
            </a:extLst>
          </p:cNvPr>
          <p:cNvCxnSpPr>
            <a:cxnSpLocks/>
          </p:cNvCxnSpPr>
          <p:nvPr/>
        </p:nvCxnSpPr>
        <p:spPr>
          <a:xfrm>
            <a:off x="6054110" y="488758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4DB2B9D8-E121-4013-B864-03FC9FF5325F}"/>
              </a:ext>
            </a:extLst>
          </p:cNvPr>
          <p:cNvGrpSpPr/>
          <p:nvPr/>
        </p:nvGrpSpPr>
        <p:grpSpPr>
          <a:xfrm>
            <a:off x="5668660" y="4809744"/>
            <a:ext cx="292842" cy="146116"/>
            <a:chOff x="7300545" y="609388"/>
            <a:chExt cx="292842" cy="146116"/>
          </a:xfrm>
        </p:grpSpPr>
        <p:sp>
          <p:nvSpPr>
            <p:cNvPr id="22" name="Line 23">
              <a:extLst>
                <a:ext uri="{FF2B5EF4-FFF2-40B4-BE49-F238E27FC236}">
                  <a16:creationId xmlns:a16="http://schemas.microsoft.com/office/drawing/2014/main" id="{22C70098-589E-4984-BA90-8775E7A3F3A5}"/>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sp>
          <p:nvSpPr>
            <p:cNvPr id="23" name="Freeform 24">
              <a:extLst>
                <a:ext uri="{FF2B5EF4-FFF2-40B4-BE49-F238E27FC236}">
                  <a16:creationId xmlns:a16="http://schemas.microsoft.com/office/drawing/2014/main" id="{352AEE9C-65C9-4D99-8B73-330ECFEB27D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sp>
          <p:nvSpPr>
            <p:cNvPr id="24" name="Freeform 24">
              <a:extLst>
                <a:ext uri="{FF2B5EF4-FFF2-40B4-BE49-F238E27FC236}">
                  <a16:creationId xmlns:a16="http://schemas.microsoft.com/office/drawing/2014/main" id="{76F5FEB1-0BBF-4E85-8AD6-1BA880E4BCAF}"/>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grpSp>
      <p:pic>
        <p:nvPicPr>
          <p:cNvPr id="25" name="Picture 2">
            <a:extLst>
              <a:ext uri="{FF2B5EF4-FFF2-40B4-BE49-F238E27FC236}">
                <a16:creationId xmlns:a16="http://schemas.microsoft.com/office/drawing/2014/main" id="{3038274D-22D6-4ADE-8A38-984D135F28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678523" y="4368836"/>
            <a:ext cx="273115" cy="273115"/>
          </a:xfrm>
          <a:prstGeom prst="rect">
            <a:avLst/>
          </a:prstGeom>
          <a:solidFill>
            <a:schemeClr val="bg1"/>
          </a:solidFill>
          <a:extLst/>
        </p:spPr>
      </p:pic>
      <p:sp>
        <p:nvSpPr>
          <p:cNvPr id="26" name="Rectangle 25">
            <a:extLst>
              <a:ext uri="{FF2B5EF4-FFF2-40B4-BE49-F238E27FC236}">
                <a16:creationId xmlns:a16="http://schemas.microsoft.com/office/drawing/2014/main" id="{7225D347-1976-4E81-8F46-3895B8E8971D}"/>
              </a:ext>
            </a:extLst>
          </p:cNvPr>
          <p:cNvSpPr/>
          <p:nvPr/>
        </p:nvSpPr>
        <p:spPr bwMode="auto">
          <a:xfrm>
            <a:off x="6550969" y="3633494"/>
            <a:ext cx="5057694" cy="1918474"/>
          </a:xfrm>
          <a:prstGeom prst="rect">
            <a:avLst/>
          </a:prstGeom>
          <a:noFill/>
          <a:ln w="12700">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Bulk Create Documents </a:t>
            </a:r>
          </a:p>
        </p:txBody>
      </p:sp>
      <p:cxnSp>
        <p:nvCxnSpPr>
          <p:cNvPr id="31" name="Connector: Elbow 30">
            <a:extLst>
              <a:ext uri="{FF2B5EF4-FFF2-40B4-BE49-F238E27FC236}">
                <a16:creationId xmlns:a16="http://schemas.microsoft.com/office/drawing/2014/main" id="{EBC5842C-8799-4EE4-A453-FE480A456853}"/>
              </a:ext>
            </a:extLst>
          </p:cNvPr>
          <p:cNvCxnSpPr>
            <a:cxnSpLocks/>
            <a:stCxn id="36" idx="2"/>
          </p:cNvCxnSpPr>
          <p:nvPr/>
        </p:nvCxnSpPr>
        <p:spPr>
          <a:xfrm rot="5400000">
            <a:off x="6001716" y="2754474"/>
            <a:ext cx="163557" cy="4818445"/>
          </a:xfrm>
          <a:prstGeom prst="bentConnector2">
            <a:avLst/>
          </a:prstGeom>
          <a:ln w="19050">
            <a:solidFill>
              <a:srgbClr val="0078D7"/>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733EC9B6-C91A-4134-8C91-C410279B823B}"/>
              </a:ext>
            </a:extLst>
          </p:cNvPr>
          <p:cNvSpPr txBox="1"/>
          <p:nvPr/>
        </p:nvSpPr>
        <p:spPr>
          <a:xfrm>
            <a:off x="3974600" y="5363530"/>
            <a:ext cx="2225353" cy="166199"/>
          </a:xfrm>
          <a:prstGeom prst="rect">
            <a:avLst/>
          </a:prstGeom>
          <a:noFill/>
          <a:ln>
            <a:noFill/>
          </a:ln>
        </p:spPr>
        <p:txBody>
          <a:bodyPr wrap="none" lIns="0" tIns="0" rIns="0" bIns="0" rtlCol="0">
            <a:spAutoFit/>
          </a:bodyPr>
          <a:lstStyle/>
          <a:p>
            <a:pPr>
              <a:lnSpc>
                <a:spcPct val="90000"/>
              </a:lnSpc>
              <a:spcAft>
                <a:spcPts val="600"/>
              </a:spcAft>
            </a:pPr>
            <a:r>
              <a:rPr lang="en-US" sz="1200">
                <a:solidFill>
                  <a:srgbClr val="0078D7"/>
                </a:solidFill>
              </a:rPr>
              <a:t>Return a “pointer” to resume later</a:t>
            </a:r>
          </a:p>
        </p:txBody>
      </p:sp>
      <p:sp>
        <p:nvSpPr>
          <p:cNvPr id="38" name="Rectangle 37">
            <a:extLst>
              <a:ext uri="{FF2B5EF4-FFF2-40B4-BE49-F238E27FC236}">
                <a16:creationId xmlns:a16="http://schemas.microsoft.com/office/drawing/2014/main" id="{522F29E5-F466-435C-8FA2-6F698FBA4F71}"/>
              </a:ext>
            </a:extLst>
          </p:cNvPr>
          <p:cNvSpPr/>
          <p:nvPr/>
        </p:nvSpPr>
        <p:spPr bwMode="auto">
          <a:xfrm>
            <a:off x="9230472" y="4398654"/>
            <a:ext cx="914400" cy="6832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200">
                <a:solidFill>
                  <a:schemeClr val="tx2"/>
                </a:solidFill>
                <a:cs typeface="Segoe UI" pitchFamily="34" charset="0"/>
              </a:rPr>
              <a:t>Observe</a:t>
            </a:r>
          </a:p>
          <a:p>
            <a:pPr algn="ctr" defTabSz="932472" fontAlgn="base">
              <a:lnSpc>
                <a:spcPct val="90000"/>
              </a:lnSpc>
              <a:spcBef>
                <a:spcPct val="0"/>
              </a:spcBef>
              <a:spcAft>
                <a:spcPct val="0"/>
              </a:spcAft>
            </a:pPr>
            <a:r>
              <a:rPr lang="en-US" sz="1200">
                <a:solidFill>
                  <a:schemeClr val="tx2"/>
                </a:solidFill>
                <a:cs typeface="Segoe UI" pitchFamily="34" charset="0"/>
              </a:rPr>
              <a:t>Return</a:t>
            </a:r>
          </a:p>
          <a:p>
            <a:pPr algn="ctr" defTabSz="932472" fontAlgn="base">
              <a:lnSpc>
                <a:spcPct val="90000"/>
              </a:lnSpc>
              <a:spcBef>
                <a:spcPct val="0"/>
              </a:spcBef>
              <a:spcAft>
                <a:spcPct val="0"/>
              </a:spcAft>
            </a:pPr>
            <a:r>
              <a:rPr lang="en-US" sz="1200">
                <a:solidFill>
                  <a:schemeClr val="tx2"/>
                </a:solidFill>
                <a:cs typeface="Segoe UI" pitchFamily="34" charset="0"/>
              </a:rPr>
              <a:t>Value</a:t>
            </a:r>
          </a:p>
        </p:txBody>
      </p:sp>
      <p:sp>
        <p:nvSpPr>
          <p:cNvPr id="36" name="Rectangle 35">
            <a:extLst>
              <a:ext uri="{FF2B5EF4-FFF2-40B4-BE49-F238E27FC236}">
                <a16:creationId xmlns:a16="http://schemas.microsoft.com/office/drawing/2014/main" id="{12556562-BC0E-4E63-A43B-B5E1AB8042B0}"/>
              </a:ext>
            </a:extLst>
          </p:cNvPr>
          <p:cNvSpPr/>
          <p:nvPr/>
        </p:nvSpPr>
        <p:spPr bwMode="auto">
          <a:xfrm>
            <a:off x="8035516"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Try Create</a:t>
            </a:r>
          </a:p>
        </p:txBody>
      </p:sp>
      <p:cxnSp>
        <p:nvCxnSpPr>
          <p:cNvPr id="37" name="Connector: Elbow 42">
            <a:extLst>
              <a:ext uri="{FF2B5EF4-FFF2-40B4-BE49-F238E27FC236}">
                <a16:creationId xmlns:a16="http://schemas.microsoft.com/office/drawing/2014/main" id="{33390E0D-F62E-4E07-B6DE-30AC0FC89B79}"/>
              </a:ext>
            </a:extLst>
          </p:cNvPr>
          <p:cNvCxnSpPr>
            <a:cxnSpLocks/>
            <a:stCxn id="43" idx="3"/>
            <a:endCxn id="36" idx="1"/>
          </p:cNvCxnSpPr>
          <p:nvPr/>
        </p:nvCxnSpPr>
        <p:spPr>
          <a:xfrm>
            <a:off x="7754960" y="4740287"/>
            <a:ext cx="28055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or: Elbow 42">
            <a:extLst>
              <a:ext uri="{FF2B5EF4-FFF2-40B4-BE49-F238E27FC236}">
                <a16:creationId xmlns:a16="http://schemas.microsoft.com/office/drawing/2014/main" id="{A6DFA58A-8128-4F07-9BB5-E7B0F2FBE968}"/>
              </a:ext>
            </a:extLst>
          </p:cNvPr>
          <p:cNvCxnSpPr>
            <a:cxnSpLocks/>
            <a:stCxn id="36" idx="3"/>
            <a:endCxn id="38" idx="1"/>
          </p:cNvCxnSpPr>
          <p:nvPr/>
        </p:nvCxnSpPr>
        <p:spPr>
          <a:xfrm flipV="1">
            <a:off x="8949916"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42">
            <a:extLst>
              <a:ext uri="{FF2B5EF4-FFF2-40B4-BE49-F238E27FC236}">
                <a16:creationId xmlns:a16="http://schemas.microsoft.com/office/drawing/2014/main" id="{755621C3-79AC-4DA8-9512-05BBE08BE86E}"/>
              </a:ext>
            </a:extLst>
          </p:cNvPr>
          <p:cNvSpPr/>
          <p:nvPr/>
        </p:nvSpPr>
        <p:spPr bwMode="auto">
          <a:xfrm>
            <a:off x="6840560"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cs typeface="Segoe UI" pitchFamily="34" charset="0"/>
              </a:rPr>
              <a:t>Each </a:t>
            </a:r>
            <a:br>
              <a:rPr lang="en-US" sz="1200">
                <a:solidFill>
                  <a:schemeClr val="tx2"/>
                </a:solidFill>
                <a:cs typeface="Segoe UI" pitchFamily="34" charset="0"/>
              </a:rPr>
            </a:br>
            <a:r>
              <a:rPr lang="en-US" sz="1200">
                <a:solidFill>
                  <a:schemeClr val="tx2"/>
                </a:solidFill>
                <a:cs typeface="Segoe UI" pitchFamily="34" charset="0"/>
              </a:rPr>
              <a:t>Document</a:t>
            </a:r>
          </a:p>
        </p:txBody>
      </p:sp>
      <p:cxnSp>
        <p:nvCxnSpPr>
          <p:cNvPr id="47" name="Connector: Elbow 42">
            <a:extLst>
              <a:ext uri="{FF2B5EF4-FFF2-40B4-BE49-F238E27FC236}">
                <a16:creationId xmlns:a16="http://schemas.microsoft.com/office/drawing/2014/main" id="{E8FAFE24-A086-416E-B39A-5BD8C35C4159}"/>
              </a:ext>
            </a:extLst>
          </p:cNvPr>
          <p:cNvCxnSpPr>
            <a:cxnSpLocks/>
            <a:stCxn id="38" idx="0"/>
            <a:endCxn id="43" idx="0"/>
          </p:cNvCxnSpPr>
          <p:nvPr/>
        </p:nvCxnSpPr>
        <p:spPr>
          <a:xfrm rot="16200000" flipH="1" flipV="1">
            <a:off x="8492715" y="3203698"/>
            <a:ext cx="1" cy="2389912"/>
          </a:xfrm>
          <a:prstGeom prst="bentConnector3">
            <a:avLst>
              <a:gd name="adj1" fmla="val -228600000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a:extLst>
              <a:ext uri="{FF2B5EF4-FFF2-40B4-BE49-F238E27FC236}">
                <a16:creationId xmlns:a16="http://schemas.microsoft.com/office/drawing/2014/main" id="{AF9DFC7C-8962-4F50-980F-1F7270BB8CDD}"/>
              </a:ext>
            </a:extLst>
          </p:cNvPr>
          <p:cNvSpPr/>
          <p:nvPr/>
        </p:nvSpPr>
        <p:spPr bwMode="auto">
          <a:xfrm>
            <a:off x="10425428"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cs typeface="Segoe UI" pitchFamily="34" charset="0"/>
              </a:rPr>
              <a:t>Done</a:t>
            </a:r>
          </a:p>
        </p:txBody>
      </p:sp>
      <p:cxnSp>
        <p:nvCxnSpPr>
          <p:cNvPr id="58" name="Connector: Elbow 42">
            <a:extLst>
              <a:ext uri="{FF2B5EF4-FFF2-40B4-BE49-F238E27FC236}">
                <a16:creationId xmlns:a16="http://schemas.microsoft.com/office/drawing/2014/main" id="{A47C1410-401B-412A-BFD3-A317A0F94219}"/>
              </a:ext>
            </a:extLst>
          </p:cNvPr>
          <p:cNvCxnSpPr>
            <a:cxnSpLocks/>
            <a:stCxn id="38" idx="3"/>
            <a:endCxn id="51" idx="1"/>
          </p:cNvCxnSpPr>
          <p:nvPr/>
        </p:nvCxnSpPr>
        <p:spPr>
          <a:xfrm>
            <a:off x="10144872"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9" name="Group 326">
            <a:extLst>
              <a:ext uri="{FF2B5EF4-FFF2-40B4-BE49-F238E27FC236}">
                <a16:creationId xmlns:a16="http://schemas.microsoft.com/office/drawing/2014/main" id="{63BEE5C3-DC71-4D0D-AAAA-14F2CFABFD33}"/>
              </a:ext>
            </a:extLst>
          </p:cNvPr>
          <p:cNvGrpSpPr>
            <a:grpSpLocks noChangeAspect="1"/>
          </p:cNvGrpSpPr>
          <p:nvPr/>
        </p:nvGrpSpPr>
        <p:grpSpPr bwMode="auto">
          <a:xfrm>
            <a:off x="2516101" y="4601937"/>
            <a:ext cx="992162" cy="590662"/>
            <a:chOff x="6817" y="2557"/>
            <a:chExt cx="257" cy="153"/>
          </a:xfrm>
          <a:noFill/>
        </p:grpSpPr>
        <p:sp>
          <p:nvSpPr>
            <p:cNvPr id="40" name="Rectangle 327">
              <a:extLst>
                <a:ext uri="{FF2B5EF4-FFF2-40B4-BE49-F238E27FC236}">
                  <a16:creationId xmlns:a16="http://schemas.microsoft.com/office/drawing/2014/main" id="{9D25BC44-79EE-48D1-A9A0-3F1EBE564E1B}"/>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A2DA0D07-B91C-4403-A611-3D334E6195B4}"/>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886626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lstStyle/>
          <a:p>
            <a:r>
              <a:rPr lang="en-US"/>
              <a:t>Control Flow</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2603790"/>
          </a:xfrm>
        </p:spPr>
        <p:txBody>
          <a:bodyPr vert="horz" wrap="square" lIns="91440" tIns="45720" rIns="91440" bIns="45720" rtlCol="0" anchor="t">
            <a:spAutoFit/>
          </a:bodyPr>
          <a:lstStyle/>
          <a:p>
            <a:r>
              <a:rPr lang="en-US" sz="1600"/>
              <a:t>JAVASCRIPT CONTROL FLOW</a:t>
            </a:r>
          </a:p>
          <a:p>
            <a:endParaRPr lang="en-US" sz="1600"/>
          </a:p>
          <a:p>
            <a:r>
              <a:rPr lang="en-US" sz="1600" b="0">
                <a:solidFill>
                  <a:schemeClr val="tx1"/>
                </a:solidFill>
                <a:latin typeface="+mn-lt"/>
              </a:rPr>
              <a:t>Stored procedures allow you to naturally express control flow, variable scoping, assignment, and integration of exception handling primitives with database transactions directly in terms of the JavaScript programming language.</a:t>
            </a:r>
          </a:p>
          <a:p>
            <a:endParaRPr lang="en-US" sz="1600"/>
          </a:p>
          <a:p>
            <a:r>
              <a:rPr lang="en-US" sz="1600"/>
              <a:t>ES6 PROMISES</a:t>
            </a:r>
          </a:p>
          <a:p>
            <a:endParaRPr lang="en-US" sz="1600"/>
          </a:p>
          <a:p>
            <a:r>
              <a:rPr lang="en-US" sz="1600" b="0">
                <a:solidFill>
                  <a:schemeClr val="tx1"/>
                </a:solidFill>
                <a:latin typeface="+mn-lt"/>
              </a:rPr>
              <a:t>ES6 promises can be used to implement promises for Azure Cosmos DB stored procedures. Unfortunately, </a:t>
            </a:r>
            <a:r>
              <a:rPr lang="en-US" sz="1600">
                <a:solidFill>
                  <a:schemeClr val="tx1"/>
                </a:solidFill>
                <a:latin typeface="Segoe UI Semibold" panose="020B0702040204020203" pitchFamily="34" charset="0"/>
                <a:cs typeface="Segoe UI Semibold" panose="020B0702040204020203" pitchFamily="34" charset="0"/>
              </a:rPr>
              <a:t>promises “swallow” exceptions by default</a:t>
            </a:r>
            <a:r>
              <a:rPr lang="en-US" sz="1600" b="0">
                <a:solidFill>
                  <a:schemeClr val="tx1"/>
                </a:solidFill>
                <a:latin typeface="+mn-lt"/>
              </a:rPr>
              <a:t>. It is recommended to use callbacks instead of ES6 promises.</a:t>
            </a:r>
          </a:p>
        </p:txBody>
      </p:sp>
    </p:spTree>
    <p:extLst>
      <p:ext uri="{BB962C8B-B14F-4D97-AF65-F5344CB8AC3E}">
        <p14:creationId xmlns:p14="http://schemas.microsoft.com/office/powerpoint/2010/main" val="104088798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EECE2D3-91B2-4BAA-B6F4-5E8385AB372F}"/>
              </a:ext>
            </a:extLst>
          </p:cNvPr>
          <p:cNvSpPr/>
          <p:nvPr/>
        </p:nvSpPr>
        <p:spPr bwMode="auto">
          <a:xfrm>
            <a:off x="6570980" y="206799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223273FD-052B-44DB-9868-888FF735EC98}"/>
              </a:ext>
            </a:extLst>
          </p:cNvPr>
          <p:cNvSpPr/>
          <p:nvPr/>
        </p:nvSpPr>
        <p:spPr bwMode="auto">
          <a:xfrm>
            <a:off x="6965950" y="284777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lstStyle/>
          <a:p>
            <a:pPr>
              <a:spcBef>
                <a:spcPts val="600"/>
              </a:spcBef>
              <a:spcAft>
                <a:spcPts val="600"/>
              </a:spcAft>
            </a:pPr>
            <a:r>
              <a:rPr lang="en-US" sz="1400"/>
              <a:t>function </a:t>
            </a:r>
            <a:r>
              <a:rPr lang="en-US" sz="1400" err="1"/>
              <a:t>createTwoDocuments</a:t>
            </a:r>
            <a:r>
              <a:rPr lang="en-US" sz="1400"/>
              <a:t>(</a:t>
            </a:r>
            <a:r>
              <a:rPr lang="en-US" sz="1400" err="1"/>
              <a:t>docA</a:t>
            </a:r>
            <a:r>
              <a:rPr lang="en-US" sz="1400"/>
              <a:t>, </a:t>
            </a:r>
            <a:r>
              <a:rPr lang="en-US" sz="1400" err="1"/>
              <a:t>docB</a:t>
            </a:r>
            <a:r>
              <a:rPr lang="en-US" sz="1400"/>
              <a:t>) {</a:t>
            </a:r>
          </a:p>
          <a:p>
            <a:pPr>
              <a:spcBef>
                <a:spcPts val="600"/>
              </a:spcBef>
              <a:spcAft>
                <a:spcPts val="600"/>
              </a:spcAft>
            </a:pPr>
            <a:r>
              <a:rPr lang="en-US" sz="1400"/>
              <a:t>    var </a:t>
            </a:r>
            <a:r>
              <a:rPr lang="en-US" sz="1400" err="1"/>
              <a:t>ctxt</a:t>
            </a:r>
            <a:r>
              <a:rPr lang="en-US" sz="1400"/>
              <a:t> = </a:t>
            </a:r>
            <a:r>
              <a:rPr lang="en-US" sz="1400" err="1"/>
              <a:t>getContext</a:t>
            </a:r>
            <a:r>
              <a:rPr lang="en-US" sz="1400"/>
              <a:t>(); </a:t>
            </a:r>
            <a:r>
              <a:rPr lang="en-US" sz="1400" err="1"/>
              <a:t>var</a:t>
            </a:r>
            <a:r>
              <a:rPr lang="en-US" sz="1400"/>
              <a:t> </a:t>
            </a:r>
            <a:r>
              <a:rPr lang="en-US" sz="1400" err="1"/>
              <a:t>coll</a:t>
            </a:r>
            <a:r>
              <a:rPr lang="en-US" sz="1400"/>
              <a:t> = </a:t>
            </a:r>
            <a:r>
              <a:rPr lang="en-US" sz="1400" err="1"/>
              <a:t>context.getCollection</a:t>
            </a:r>
            <a:r>
              <a:rPr lang="en-US" sz="1400"/>
              <a:t>(); </a:t>
            </a:r>
            <a:r>
              <a:rPr lang="en-US" sz="1400" err="1"/>
              <a:t>var</a:t>
            </a:r>
            <a:r>
              <a:rPr lang="en-US" sz="1400"/>
              <a:t> </a:t>
            </a:r>
            <a:r>
              <a:rPr lang="en-US" sz="1400" err="1"/>
              <a:t>collLink</a:t>
            </a:r>
            <a:r>
              <a:rPr lang="en-US" sz="1400"/>
              <a:t> = </a:t>
            </a:r>
            <a:r>
              <a:rPr lang="en-US" sz="1400" err="1"/>
              <a:t>coll.getSelfLink</a:t>
            </a:r>
            <a:r>
              <a:rPr lang="en-US" sz="1400"/>
              <a:t>();</a:t>
            </a:r>
          </a:p>
          <a:p>
            <a:pPr>
              <a:spcBef>
                <a:spcPts val="600"/>
              </a:spcBef>
              <a:spcAft>
                <a:spcPts val="600"/>
              </a:spcAft>
            </a:pPr>
            <a:r>
              <a:rPr lang="en-US" sz="1400"/>
              <a:t>    var </a:t>
            </a:r>
            <a:r>
              <a:rPr lang="en-US" sz="1400" err="1"/>
              <a:t>aAccepted</a:t>
            </a:r>
            <a:r>
              <a:rPr lang="en-US" sz="1400"/>
              <a:t> = </a:t>
            </a:r>
            <a:r>
              <a:rPr lang="en-US" sz="1400" err="1"/>
              <a:t>coll.createDocument</a:t>
            </a:r>
            <a:r>
              <a:rPr lang="en-US" sz="1400"/>
              <a:t>(</a:t>
            </a:r>
            <a:r>
              <a:rPr lang="en-US" sz="1400" err="1"/>
              <a:t>collLink</a:t>
            </a:r>
            <a:r>
              <a:rPr lang="en-US" sz="1400"/>
              <a:t>, </a:t>
            </a:r>
            <a:r>
              <a:rPr lang="en-US" sz="1400" err="1"/>
              <a:t>docA</a:t>
            </a:r>
            <a:r>
              <a:rPr lang="en-US" sz="1400"/>
              <a:t>, </a:t>
            </a:r>
            <a:r>
              <a:rPr lang="en-US" sz="1400" err="1"/>
              <a:t>docACallback</a:t>
            </a:r>
            <a:r>
              <a:rPr lang="en-US" sz="1400"/>
              <a:t>); </a:t>
            </a:r>
          </a:p>
          <a:p>
            <a:pPr>
              <a:spcBef>
                <a:spcPts val="600"/>
              </a:spcBef>
              <a:spcAft>
                <a:spcPts val="600"/>
              </a:spcAft>
            </a:pPr>
            <a:r>
              <a:rPr lang="en-US" sz="1400"/>
              <a:t>    function </a:t>
            </a:r>
            <a:r>
              <a:rPr lang="en-US" sz="1400" err="1"/>
              <a:t>docACallback</a:t>
            </a:r>
            <a:r>
              <a:rPr lang="en-US" sz="1400"/>
              <a:t>(error, created) {             </a:t>
            </a:r>
          </a:p>
          <a:p>
            <a:pPr>
              <a:spcBef>
                <a:spcPts val="600"/>
              </a:spcBef>
              <a:spcAft>
                <a:spcPts val="600"/>
              </a:spcAft>
            </a:pPr>
            <a:r>
              <a:rPr lang="en-US" sz="1400"/>
              <a:t>        var </a:t>
            </a:r>
            <a:r>
              <a:rPr lang="en-US" sz="1400" err="1"/>
              <a:t>bAccepted</a:t>
            </a:r>
            <a:r>
              <a:rPr lang="en-US" sz="1400"/>
              <a:t> = </a:t>
            </a:r>
            <a:r>
              <a:rPr lang="en-US" sz="1400" err="1"/>
              <a:t>coll.createDocument</a:t>
            </a:r>
            <a:r>
              <a:rPr lang="en-US" sz="1400"/>
              <a:t>(</a:t>
            </a:r>
            <a:r>
              <a:rPr lang="en-US" sz="1400" err="1"/>
              <a:t>collLink</a:t>
            </a:r>
            <a:r>
              <a:rPr lang="en-US" sz="1400"/>
              <a:t>, </a:t>
            </a:r>
            <a:r>
              <a:rPr lang="en-US" sz="1400" err="1"/>
              <a:t>docB</a:t>
            </a:r>
            <a:r>
              <a:rPr lang="en-US" sz="1400"/>
              <a:t>, </a:t>
            </a:r>
            <a:r>
              <a:rPr lang="en-US" sz="1400" err="1"/>
              <a:t>docBCallback</a:t>
            </a:r>
            <a:r>
              <a:rPr lang="en-US" sz="1400"/>
              <a:t>);	</a:t>
            </a:r>
          </a:p>
          <a:p>
            <a:pPr>
              <a:spcBef>
                <a:spcPts val="600"/>
              </a:spcBef>
              <a:spcAft>
                <a:spcPts val="600"/>
              </a:spcAft>
            </a:pPr>
            <a:r>
              <a:rPr lang="en-US" sz="1400"/>
              <a:t>        if (!</a:t>
            </a:r>
            <a:r>
              <a:rPr lang="en-US" sz="1400" err="1"/>
              <a:t>bAccepted</a:t>
            </a:r>
            <a:r>
              <a:rPr lang="en-US" sz="1400"/>
              <a:t>) return;</a:t>
            </a:r>
          </a:p>
          <a:p>
            <a:pPr>
              <a:spcBef>
                <a:spcPts val="600"/>
              </a:spcBef>
              <a:spcAft>
                <a:spcPts val="600"/>
              </a:spcAft>
            </a:pPr>
            <a:r>
              <a:rPr lang="en-US" sz="1400"/>
              <a:t>    };</a:t>
            </a:r>
          </a:p>
          <a:p>
            <a:pPr>
              <a:spcBef>
                <a:spcPts val="600"/>
              </a:spcBef>
              <a:spcAft>
                <a:spcPts val="600"/>
              </a:spcAft>
            </a:pPr>
            <a:r>
              <a:rPr lang="en-US" sz="1400"/>
              <a:t>    function </a:t>
            </a:r>
            <a:r>
              <a:rPr lang="en-US" sz="1400" err="1"/>
              <a:t>docBCallback</a:t>
            </a:r>
            <a:r>
              <a:rPr lang="en-US" sz="1400"/>
              <a:t>(error, created) {             </a:t>
            </a:r>
          </a:p>
          <a:p>
            <a:pPr>
              <a:spcBef>
                <a:spcPts val="600"/>
              </a:spcBef>
              <a:spcAft>
                <a:spcPts val="600"/>
              </a:spcAft>
            </a:pPr>
            <a:r>
              <a:rPr lang="en-US" sz="1400"/>
              <a:t>        context</a:t>
            </a:r>
            <a:r>
              <a:rPr lang="en-US" sz="1400" err="1"/>
              <a:t>.getResponse</a:t>
            </a:r>
            <a:r>
              <a:rPr lang="en-US" sz="1400"/>
              <a:t>().</a:t>
            </a:r>
            <a:r>
              <a:rPr lang="en-US" sz="1400" err="1"/>
              <a:t>setBody</a:t>
            </a:r>
            <a:r>
              <a:rPr lang="en-US" sz="1400"/>
              <a:t>({ </a:t>
            </a:r>
          </a:p>
          <a:p>
            <a:pPr>
              <a:spcBef>
                <a:spcPts val="600"/>
              </a:spcBef>
              <a:spcAft>
                <a:spcPts val="600"/>
              </a:spcAft>
            </a:pPr>
            <a:r>
              <a:rPr lang="en-US" sz="1400"/>
              <a:t>            "</a:t>
            </a:r>
            <a:r>
              <a:rPr lang="en-US" sz="1400" err="1"/>
              <a:t>firstDocId</a:t>
            </a:r>
            <a:r>
              <a:rPr lang="en-US" sz="1400"/>
              <a:t>": created.id, </a:t>
            </a:r>
          </a:p>
          <a:p>
            <a:pPr>
              <a:spcBef>
                <a:spcPts val="600"/>
              </a:spcBef>
              <a:spcAft>
                <a:spcPts val="600"/>
              </a:spcAft>
            </a:pPr>
            <a:r>
              <a:rPr lang="en-US" sz="1400"/>
              <a:t>            "</a:t>
            </a:r>
            <a:r>
              <a:rPr lang="en-US" sz="1400" err="1"/>
              <a:t>secondDocId</a:t>
            </a:r>
            <a:r>
              <a:rPr lang="en-US" sz="1400"/>
              <a:t>": created.id</a:t>
            </a:r>
          </a:p>
          <a:p>
            <a:pPr>
              <a:spcBef>
                <a:spcPts val="600"/>
              </a:spcBef>
              <a:spcAft>
                <a:spcPts val="600"/>
              </a:spcAft>
            </a:pPr>
            <a:r>
              <a:rPr lang="en-US" sz="1400"/>
              <a:t>       });</a:t>
            </a:r>
          </a:p>
          <a:p>
            <a:pPr>
              <a:spcBef>
                <a:spcPts val="600"/>
              </a:spcBef>
              <a:spcAft>
                <a:spcPts val="600"/>
              </a:spcAft>
            </a:pPr>
            <a:r>
              <a:rPr lang="en-US" sz="1400"/>
              <a:t>    };</a:t>
            </a:r>
          </a:p>
          <a:p>
            <a:pPr>
              <a:spcBef>
                <a:spcPts val="600"/>
              </a:spcBef>
              <a:spcAft>
                <a:spcPts val="600"/>
              </a:spcAft>
            </a:pPr>
            <a:r>
              <a:rPr lang="en-US" sz="1400"/>
              <a:t>}</a:t>
            </a:r>
          </a:p>
        </p:txBody>
      </p:sp>
      <p:sp>
        <p:nvSpPr>
          <p:cNvPr id="3" name="Rectangle 2">
            <a:extLst>
              <a:ext uri="{FF2B5EF4-FFF2-40B4-BE49-F238E27FC236}">
                <a16:creationId xmlns:a16="http://schemas.microsoft.com/office/drawing/2014/main" id="{ED923ECD-836E-445E-B89E-40B3F6C74338}"/>
              </a:ext>
            </a:extLst>
          </p:cNvPr>
          <p:cNvSpPr/>
          <p:nvPr/>
        </p:nvSpPr>
        <p:spPr bwMode="auto">
          <a:xfrm>
            <a:off x="617220" y="2308860"/>
            <a:ext cx="7307580" cy="1485900"/>
          </a:xfrm>
          <a:prstGeom prst="rect">
            <a:avLst/>
          </a:prstGeom>
          <a:solidFill>
            <a:srgbClr val="C7C7C7">
              <a:alpha val="14902"/>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Connector: Elbow 5">
            <a:extLst>
              <a:ext uri="{FF2B5EF4-FFF2-40B4-BE49-F238E27FC236}">
                <a16:creationId xmlns:a16="http://schemas.microsoft.com/office/drawing/2014/main" id="{B0A28EA1-FE37-4019-9B57-44F2E4D600F1}"/>
              </a:ext>
            </a:extLst>
          </p:cNvPr>
          <p:cNvCxnSpPr>
            <a:cxnSpLocks/>
            <a:stCxn id="3" idx="3"/>
            <a:endCxn id="8" idx="0"/>
          </p:cNvCxnSpPr>
          <p:nvPr/>
        </p:nvCxnSpPr>
        <p:spPr>
          <a:xfrm flipH="1" flipV="1">
            <a:off x="6616700" y="2067998"/>
            <a:ext cx="1308100" cy="983812"/>
          </a:xfrm>
          <a:prstGeom prst="bentConnector4">
            <a:avLst>
              <a:gd name="adj1" fmla="val -17476"/>
              <a:gd name="adj2" fmla="val 113683"/>
            </a:avLst>
          </a:prstGeom>
          <a:solidFill>
            <a:srgbClr val="C7C7C7">
              <a:alpha val="14902"/>
            </a:srgbClr>
          </a:solid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4F65979C-1C26-442A-B08C-703E80986228}"/>
              </a:ext>
            </a:extLst>
          </p:cNvPr>
          <p:cNvSpPr/>
          <p:nvPr/>
        </p:nvSpPr>
        <p:spPr bwMode="auto">
          <a:xfrm>
            <a:off x="617220" y="3818146"/>
            <a:ext cx="4450080" cy="2148313"/>
          </a:xfrm>
          <a:prstGeom prst="rect">
            <a:avLst/>
          </a:prstGeom>
          <a:solidFill>
            <a:srgbClr val="C7C7C7">
              <a:alpha val="14902"/>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4E2FC0D9-5009-4C17-B07B-A717C0C9CCBA}"/>
              </a:ext>
            </a:extLst>
          </p:cNvPr>
          <p:cNvCxnSpPr>
            <a:cxnSpLocks/>
            <a:stCxn id="11" idx="3"/>
            <a:endCxn id="14" idx="4"/>
          </p:cNvCxnSpPr>
          <p:nvPr/>
        </p:nvCxnSpPr>
        <p:spPr>
          <a:xfrm flipV="1">
            <a:off x="5067300" y="2939218"/>
            <a:ext cx="1944370" cy="1953085"/>
          </a:xfrm>
          <a:prstGeom prst="bentConnector2">
            <a:avLst/>
          </a:prstGeom>
          <a:solidFill>
            <a:srgbClr val="C7C7C7">
              <a:alpha val="14902"/>
            </a:srgbClr>
          </a:solid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5" name="Picture 2">
            <a:extLst>
              <a:ext uri="{FF2B5EF4-FFF2-40B4-BE49-F238E27FC236}">
                <a16:creationId xmlns:a16="http://schemas.microsoft.com/office/drawing/2014/main" id="{4EFDC4F0-6899-F947-AB5A-85DE50D94C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255776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832092"/>
          </a:xfrm>
        </p:spPr>
        <p:txBody>
          <a:bodyPr/>
          <a:lstStyle/>
          <a:p>
            <a:pPr>
              <a:spcBef>
                <a:spcPts val="600"/>
              </a:spcBef>
              <a:spcAft>
                <a:spcPts val="600"/>
              </a:spcAft>
            </a:pPr>
            <a:r>
              <a:rPr lang="en-US" sz="1400"/>
              <a:t>function </a:t>
            </a:r>
            <a:r>
              <a:rPr lang="en-US" sz="1400" err="1"/>
              <a:t>createTwoDocuments</a:t>
            </a:r>
            <a:r>
              <a:rPr lang="en-US" sz="1400"/>
              <a:t>(</a:t>
            </a:r>
            <a:r>
              <a:rPr lang="en-US" sz="1400" err="1"/>
              <a:t>docA</a:t>
            </a:r>
            <a:r>
              <a:rPr lang="en-US" sz="1400"/>
              <a:t>, </a:t>
            </a:r>
            <a:r>
              <a:rPr lang="en-US" sz="1400" err="1"/>
              <a:t>docB</a:t>
            </a:r>
            <a:r>
              <a:rPr lang="en-US" sz="1400"/>
              <a:t>) {</a:t>
            </a:r>
          </a:p>
          <a:p>
            <a:pPr>
              <a:spcBef>
                <a:spcPts val="600"/>
              </a:spcBef>
              <a:spcAft>
                <a:spcPts val="600"/>
              </a:spcAft>
            </a:pPr>
            <a:r>
              <a:rPr lang="en-US" sz="1400"/>
              <a:t>    var </a:t>
            </a:r>
            <a:r>
              <a:rPr lang="en-US" sz="1400" err="1"/>
              <a:t>ctxt</a:t>
            </a:r>
            <a:r>
              <a:rPr lang="en-US" sz="1400"/>
              <a:t> = </a:t>
            </a:r>
            <a:r>
              <a:rPr lang="en-US" sz="1400" err="1"/>
              <a:t>getContext</a:t>
            </a:r>
            <a:r>
              <a:rPr lang="en-US" sz="1400"/>
              <a:t>(); </a:t>
            </a:r>
            <a:r>
              <a:rPr lang="en-US" sz="1400" err="1"/>
              <a:t>var</a:t>
            </a:r>
            <a:r>
              <a:rPr lang="en-US" sz="1400"/>
              <a:t> </a:t>
            </a:r>
            <a:r>
              <a:rPr lang="en-US" sz="1400" err="1"/>
              <a:t>coll</a:t>
            </a:r>
            <a:r>
              <a:rPr lang="en-US" sz="1400"/>
              <a:t> = </a:t>
            </a:r>
            <a:r>
              <a:rPr lang="en-US" sz="1400" err="1"/>
              <a:t>context.getCollection</a:t>
            </a:r>
            <a:r>
              <a:rPr lang="en-US" sz="1400"/>
              <a:t>(); </a:t>
            </a:r>
            <a:r>
              <a:rPr lang="en-US" sz="1400" err="1"/>
              <a:t>var</a:t>
            </a:r>
            <a:r>
              <a:rPr lang="en-US" sz="1400"/>
              <a:t> </a:t>
            </a:r>
            <a:r>
              <a:rPr lang="en-US" sz="1400" err="1"/>
              <a:t>collLink</a:t>
            </a:r>
            <a:r>
              <a:rPr lang="en-US" sz="1400"/>
              <a:t> = </a:t>
            </a:r>
            <a:r>
              <a:rPr lang="en-US" sz="1400" err="1"/>
              <a:t>coll.getSelfLink</a:t>
            </a:r>
            <a:r>
              <a:rPr lang="en-US" sz="1400"/>
              <a:t>();</a:t>
            </a:r>
          </a:p>
          <a:p>
            <a:pPr>
              <a:spcBef>
                <a:spcPts val="600"/>
              </a:spcBef>
              <a:spcAft>
                <a:spcPts val="600"/>
              </a:spcAft>
            </a:pPr>
            <a:r>
              <a:rPr lang="en-US" sz="1400"/>
              <a:t>    var </a:t>
            </a:r>
            <a:r>
              <a:rPr lang="en-US" sz="1400" err="1"/>
              <a:t>aAccepted</a:t>
            </a:r>
            <a:r>
              <a:rPr lang="en-US" sz="1400"/>
              <a:t> = </a:t>
            </a:r>
            <a:r>
              <a:rPr lang="en-US" sz="1400" err="1"/>
              <a:t>coll.createDocument</a:t>
            </a:r>
            <a:r>
              <a:rPr lang="en-US" sz="1400"/>
              <a:t>(</a:t>
            </a:r>
            <a:r>
              <a:rPr lang="en-US" sz="1400" err="1"/>
              <a:t>collLink</a:t>
            </a:r>
            <a:r>
              <a:rPr lang="en-US" sz="1400"/>
              <a:t>, </a:t>
            </a:r>
            <a:r>
              <a:rPr lang="en-US" sz="1400" err="1"/>
              <a:t>docA</a:t>
            </a:r>
            <a:r>
              <a:rPr lang="en-US" sz="1400"/>
              <a:t>, function(</a:t>
            </a:r>
            <a:r>
              <a:rPr lang="en-US" sz="1400" err="1"/>
              <a:t>docAError</a:t>
            </a:r>
            <a:r>
              <a:rPr lang="en-US" sz="1400"/>
              <a:t>, </a:t>
            </a:r>
            <a:r>
              <a:rPr lang="en-US" sz="1400" err="1"/>
              <a:t>docACreated</a:t>
            </a:r>
            <a:r>
              <a:rPr lang="en-US" sz="1400"/>
              <a:t>) { </a:t>
            </a:r>
          </a:p>
          <a:p>
            <a:pPr>
              <a:spcBef>
                <a:spcPts val="600"/>
              </a:spcBef>
              <a:spcAft>
                <a:spcPts val="600"/>
              </a:spcAft>
            </a:pPr>
            <a:r>
              <a:rPr lang="en-US" sz="1400"/>
              <a:t>        var </a:t>
            </a:r>
            <a:r>
              <a:rPr lang="en-US" sz="1400" err="1"/>
              <a:t>bAccepted</a:t>
            </a:r>
            <a:r>
              <a:rPr lang="en-US" sz="1400"/>
              <a:t> = </a:t>
            </a:r>
            <a:r>
              <a:rPr lang="en-US" sz="1400" err="1"/>
              <a:t>coll.createDocument</a:t>
            </a:r>
            <a:r>
              <a:rPr lang="en-US" sz="1400"/>
              <a:t>(</a:t>
            </a:r>
            <a:r>
              <a:rPr lang="en-US" sz="1400" err="1"/>
              <a:t>collLink</a:t>
            </a:r>
            <a:r>
              <a:rPr lang="en-US" sz="1400"/>
              <a:t>, </a:t>
            </a:r>
            <a:r>
              <a:rPr lang="en-US" sz="1400" err="1"/>
              <a:t>docB</a:t>
            </a:r>
            <a:r>
              <a:rPr lang="en-US" sz="1400"/>
              <a:t>, function(</a:t>
            </a:r>
            <a:r>
              <a:rPr lang="en-US" sz="1400" err="1"/>
              <a:t>docBError</a:t>
            </a:r>
            <a:r>
              <a:rPr lang="en-US" sz="1400"/>
              <a:t>, </a:t>
            </a:r>
            <a:r>
              <a:rPr lang="en-US" sz="1400" err="1"/>
              <a:t>docBCreated</a:t>
            </a:r>
            <a:r>
              <a:rPr lang="en-US" sz="1400"/>
              <a:t>) {             </a:t>
            </a:r>
          </a:p>
          <a:p>
            <a:pPr>
              <a:spcBef>
                <a:spcPts val="600"/>
              </a:spcBef>
              <a:spcAft>
                <a:spcPts val="600"/>
              </a:spcAft>
            </a:pPr>
            <a:r>
              <a:rPr lang="en-US" sz="1400"/>
              <a:t>            context</a:t>
            </a:r>
            <a:r>
              <a:rPr lang="en-US" sz="1400" err="1"/>
              <a:t>.getResponse</a:t>
            </a:r>
            <a:r>
              <a:rPr lang="en-US" sz="1400"/>
              <a:t>().</a:t>
            </a:r>
            <a:r>
              <a:rPr lang="en-US" sz="1400" err="1"/>
              <a:t>setBody</a:t>
            </a:r>
            <a:r>
              <a:rPr lang="en-US" sz="1400"/>
              <a:t>({ </a:t>
            </a:r>
          </a:p>
          <a:p>
            <a:pPr>
              <a:spcBef>
                <a:spcPts val="600"/>
              </a:spcBef>
              <a:spcAft>
                <a:spcPts val="600"/>
              </a:spcAft>
            </a:pPr>
            <a:r>
              <a:rPr lang="en-US" sz="1400"/>
              <a:t>                "</a:t>
            </a:r>
            <a:r>
              <a:rPr lang="en-US" sz="1400" err="1"/>
              <a:t>firstDocId</a:t>
            </a:r>
            <a:r>
              <a:rPr lang="en-US" sz="1400"/>
              <a:t>": docACreated.id, </a:t>
            </a:r>
          </a:p>
          <a:p>
            <a:pPr>
              <a:spcBef>
                <a:spcPts val="600"/>
              </a:spcBef>
              <a:spcAft>
                <a:spcPts val="600"/>
              </a:spcAft>
            </a:pPr>
            <a:r>
              <a:rPr lang="en-US" sz="1400"/>
              <a:t>                "</a:t>
            </a:r>
            <a:r>
              <a:rPr lang="en-US" sz="1400" err="1"/>
              <a:t>secondDocId</a:t>
            </a:r>
            <a:r>
              <a:rPr lang="en-US" sz="1400"/>
              <a:t>": docBCreated.id</a:t>
            </a:r>
          </a:p>
          <a:p>
            <a:pPr>
              <a:spcBef>
                <a:spcPts val="600"/>
              </a:spcBef>
              <a:spcAft>
                <a:spcPts val="600"/>
              </a:spcAft>
            </a:pPr>
            <a:r>
              <a:rPr lang="en-US" sz="1400"/>
              <a:t>            });</a:t>
            </a:r>
          </a:p>
          <a:p>
            <a:pPr>
              <a:spcBef>
                <a:spcPts val="600"/>
              </a:spcBef>
              <a:spcAft>
                <a:spcPts val="600"/>
              </a:spcAft>
            </a:pPr>
            <a:r>
              <a:rPr lang="en-US" sz="1400"/>
              <a:t>        });	</a:t>
            </a:r>
          </a:p>
          <a:p>
            <a:pPr>
              <a:spcBef>
                <a:spcPts val="600"/>
              </a:spcBef>
              <a:spcAft>
                <a:spcPts val="600"/>
              </a:spcAft>
            </a:pPr>
            <a:r>
              <a:rPr lang="en-US" sz="1400"/>
              <a:t>        if (!</a:t>
            </a:r>
            <a:r>
              <a:rPr lang="en-US" sz="1400" err="1"/>
              <a:t>aAccepted</a:t>
            </a:r>
            <a:r>
              <a:rPr lang="en-US" sz="1400"/>
              <a:t>) return;</a:t>
            </a:r>
          </a:p>
          <a:p>
            <a:pPr>
              <a:spcBef>
                <a:spcPts val="600"/>
              </a:spcBef>
              <a:spcAft>
                <a:spcPts val="600"/>
              </a:spcAft>
            </a:pPr>
            <a:r>
              <a:rPr lang="en-US" sz="1400"/>
              <a:t>    });</a:t>
            </a:r>
          </a:p>
          <a:p>
            <a:pPr>
              <a:spcBef>
                <a:spcPts val="600"/>
              </a:spcBef>
              <a:spcAft>
                <a:spcPts val="600"/>
              </a:spcAft>
            </a:pPr>
            <a:r>
              <a:rPr lang="en-US" sz="1400"/>
              <a:t>    if (!</a:t>
            </a:r>
            <a:r>
              <a:rPr lang="en-US" sz="1400" err="1"/>
              <a:t>bAccepted</a:t>
            </a:r>
            <a:r>
              <a:rPr lang="en-US" sz="1400"/>
              <a:t>) return;</a:t>
            </a:r>
          </a:p>
          <a:p>
            <a:pPr>
              <a:spcBef>
                <a:spcPts val="600"/>
              </a:spcBef>
              <a:spcAft>
                <a:spcPts val="600"/>
              </a:spcAft>
            </a:pPr>
            <a:r>
              <a:rPr lang="en-US" sz="1400"/>
              <a:t>}</a:t>
            </a:r>
          </a:p>
        </p:txBody>
      </p:sp>
      <p:sp>
        <p:nvSpPr>
          <p:cNvPr id="6" name="Speech Bubble: Rectangle 5">
            <a:extLst>
              <a:ext uri="{FF2B5EF4-FFF2-40B4-BE49-F238E27FC236}">
                <a16:creationId xmlns:a16="http://schemas.microsoft.com/office/drawing/2014/main" id="{73FB21C2-7E72-40E8-AD89-6BCFB1210E59}"/>
              </a:ext>
            </a:extLst>
          </p:cNvPr>
          <p:cNvSpPr/>
          <p:nvPr/>
        </p:nvSpPr>
        <p:spPr bwMode="auto">
          <a:xfrm>
            <a:off x="6607926" y="2937315"/>
            <a:ext cx="3093720" cy="830997"/>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a:gradFill>
                  <a:gsLst>
                    <a:gs pos="0">
                      <a:srgbClr val="505050"/>
                    </a:gs>
                    <a:gs pos="100000">
                      <a:srgbClr val="505050"/>
                    </a:gs>
                  </a:gsLst>
                </a:gradFill>
              </a:rPr>
              <a:t>Nesting your callbacks is just as valid of a method as using named callback functions</a:t>
            </a:r>
          </a:p>
        </p:txBody>
      </p:sp>
      <p:pic>
        <p:nvPicPr>
          <p:cNvPr id="9" name="Picture 2">
            <a:extLst>
              <a:ext uri="{FF2B5EF4-FFF2-40B4-BE49-F238E27FC236}">
                <a16:creationId xmlns:a16="http://schemas.microsoft.com/office/drawing/2014/main" id="{0763C324-B875-AE47-B1FA-7E95AEC439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24718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a:t>Azure Cosmos DB’s schema-less service automatically indexes all your data, regardless of the data model, to delivery blazing fast queries.</a:t>
            </a:r>
          </a:p>
          <a:p>
            <a:pPr lvl="0" defTabSz="914400">
              <a:lnSpc>
                <a:spcPct val="100000"/>
              </a:lnSpc>
              <a:spcBef>
                <a:spcPts val="1000"/>
              </a:spcBef>
              <a:spcAft>
                <a:spcPts val="0"/>
              </a:spcAft>
              <a:buClr>
                <a:schemeClr val="bg1"/>
              </a:buClr>
              <a:buSzTx/>
            </a:pPr>
            <a:endParaRPr lang="en-US" sz="200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436388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lstStyle/>
          <a:p>
            <a:r>
              <a:rPr lang="en-US"/>
              <a:t>Rolling Back Transactions</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1520416"/>
          </a:xfrm>
        </p:spPr>
        <p:txBody>
          <a:bodyPr vert="horz" wrap="square" lIns="91440" tIns="45720" rIns="91440" bIns="45720" rtlCol="0" anchor="t">
            <a:spAutoFit/>
          </a:bodyPr>
          <a:lstStyle/>
          <a:p>
            <a:r>
              <a:rPr lang="en-US" sz="1600"/>
              <a:t>TRANSACTION ROLL-BACK</a:t>
            </a:r>
          </a:p>
          <a:p>
            <a:endParaRPr lang="en-US" sz="1600"/>
          </a:p>
          <a:p>
            <a:r>
              <a:rPr lang="en-US" sz="1600" b="0">
                <a:solidFill>
                  <a:schemeClr val="tx1"/>
                </a:solidFill>
                <a:latin typeface="+mn-lt"/>
              </a:rPr>
              <a:t>Inside a JavaScript function, all operations are automatically wrapped under a single transaction: </a:t>
            </a:r>
            <a:endParaRPr lang="en-US" sz="1600" b="0">
              <a:solidFill>
                <a:schemeClr val="tx1"/>
              </a:solidFill>
              <a:latin typeface="+mn-lt"/>
              <a:cs typeface="Segoe UI Semilight"/>
            </a:endParaRPr>
          </a:p>
          <a:p>
            <a:pPr marL="285750" indent="-285750">
              <a:buFont typeface="Arial" panose="020B0604020202020204" pitchFamily="34" charset="0"/>
              <a:buChar char="•"/>
            </a:pPr>
            <a:r>
              <a:rPr lang="en-US" sz="1600" b="0">
                <a:solidFill>
                  <a:schemeClr val="tx1"/>
                </a:solidFill>
                <a:latin typeface="+mn-lt"/>
              </a:rPr>
              <a:t>If the function completes without any exception, all data changes are committed</a:t>
            </a:r>
            <a:endParaRPr lang="en-US" sz="1600" b="0">
              <a:solidFill>
                <a:schemeClr val="tx1"/>
              </a:solidFill>
              <a:latin typeface="+mn-lt"/>
              <a:cs typeface="Segoe UI Semilight"/>
            </a:endParaRPr>
          </a:p>
          <a:p>
            <a:pPr marL="285750" indent="-285750">
              <a:buFont typeface="Arial" panose="020B0604020202020204" pitchFamily="34" charset="0"/>
              <a:buChar char="•"/>
            </a:pPr>
            <a:r>
              <a:rPr lang="en-US" sz="1600" b="0">
                <a:solidFill>
                  <a:schemeClr val="tx1"/>
                </a:solidFill>
                <a:latin typeface="+mn-lt"/>
              </a:rPr>
              <a:t>If there is any exception that’s thrown from the script, Azure Cosmos DB’s JavaScript runtime will roll back the whole transaction.</a:t>
            </a:r>
            <a:endParaRPr lang="en-US" sz="1600" b="0">
              <a:solidFill>
                <a:schemeClr val="tx1"/>
              </a:solidFill>
              <a:latin typeface="+mn-lt"/>
              <a:cs typeface="Segoe UI Semilight"/>
            </a:endParaRPr>
          </a:p>
        </p:txBody>
      </p:sp>
      <p:grpSp>
        <p:nvGrpSpPr>
          <p:cNvPr id="58" name="Group 57">
            <a:extLst>
              <a:ext uri="{FF2B5EF4-FFF2-40B4-BE49-F238E27FC236}">
                <a16:creationId xmlns:a16="http://schemas.microsoft.com/office/drawing/2014/main" id="{5AF52763-A9AB-4FBF-AD72-7C80E8F9DF8C}"/>
              </a:ext>
            </a:extLst>
          </p:cNvPr>
          <p:cNvGrpSpPr/>
          <p:nvPr/>
        </p:nvGrpSpPr>
        <p:grpSpPr>
          <a:xfrm>
            <a:off x="808896" y="4284752"/>
            <a:ext cx="10574209" cy="2105946"/>
            <a:chOff x="808896" y="4284752"/>
            <a:chExt cx="10574209" cy="2105946"/>
          </a:xfrm>
        </p:grpSpPr>
        <p:cxnSp>
          <p:nvCxnSpPr>
            <p:cNvPr id="4" name="Straight Arrow Connector 3">
              <a:extLst>
                <a:ext uri="{FF2B5EF4-FFF2-40B4-BE49-F238E27FC236}">
                  <a16:creationId xmlns:a16="http://schemas.microsoft.com/office/drawing/2014/main" id="{97969D07-7696-449D-9E10-A151CFAEB765}"/>
                </a:ext>
              </a:extLst>
            </p:cNvPr>
            <p:cNvCxnSpPr>
              <a:cxnSpLocks/>
            </p:cNvCxnSpPr>
            <p:nvPr/>
          </p:nvCxnSpPr>
          <p:spPr>
            <a:xfrm>
              <a:off x="36232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 name="Cylinder 513">
              <a:extLst>
                <a:ext uri="{FF2B5EF4-FFF2-40B4-BE49-F238E27FC236}">
                  <a16:creationId xmlns:a16="http://schemas.microsoft.com/office/drawing/2014/main" id="{F080DD81-328E-4BF2-A17D-AF4A5A8B4E8C}"/>
                </a:ext>
              </a:extLst>
            </p:cNvPr>
            <p:cNvSpPr/>
            <p:nvPr/>
          </p:nvSpPr>
          <p:spPr bwMode="auto">
            <a:xfrm>
              <a:off x="10872906" y="5084618"/>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DCE5BFB-0796-401F-B477-DF721AEFE9C8}"/>
                </a:ext>
              </a:extLst>
            </p:cNvPr>
            <p:cNvCxnSpPr>
              <a:cxnSpLocks/>
            </p:cNvCxnSpPr>
            <p:nvPr/>
          </p:nvCxnSpPr>
          <p:spPr>
            <a:xfrm>
              <a:off x="2120911" y="5419755"/>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260C5AE5-E316-4348-8407-81E84FB98CE0}"/>
                </a:ext>
              </a:extLst>
            </p:cNvPr>
            <p:cNvGrpSpPr/>
            <p:nvPr/>
          </p:nvGrpSpPr>
          <p:grpSpPr>
            <a:xfrm>
              <a:off x="3107964" y="5239148"/>
              <a:ext cx="402639" cy="361217"/>
              <a:chOff x="1275510" y="6072184"/>
              <a:chExt cx="508602" cy="456278"/>
            </a:xfrm>
          </p:grpSpPr>
          <p:grpSp>
            <p:nvGrpSpPr>
              <p:cNvPr id="8" name="Group 7">
                <a:extLst>
                  <a:ext uri="{FF2B5EF4-FFF2-40B4-BE49-F238E27FC236}">
                    <a16:creationId xmlns:a16="http://schemas.microsoft.com/office/drawing/2014/main" id="{0E6DD778-E9BD-4BB5-9536-B50A9547FA1B}"/>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1B0E2F12-65CD-47E0-B498-F8CA250588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3D9604D-4BD3-4FAA-A5AC-C4C0168690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33E4A65B-11AD-45B9-8521-CD2A34BE941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279A6AD-6D59-4877-A7DB-97287616C2E4}"/>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7151DC31-493B-45CF-91C6-FAA87DF3F04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922904B5-65AC-469D-9800-23757AAEBA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6AEEA6D1-1E83-4521-90AB-2761609EC4F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729B803-08A0-4644-BDDA-A65DCD6722E7}"/>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606A83FC-1360-4C4B-BB49-5C672F73B2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08FF7291-DA4D-4302-8F3C-D3D4615F1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7624438B-8ACC-450A-B3AD-B6E024548AC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0B2287E2-36C9-492B-BDD0-E39666F08DF2}"/>
                </a:ext>
              </a:extLst>
            </p:cNvPr>
            <p:cNvCxnSpPr>
              <a:cxnSpLocks/>
            </p:cNvCxnSpPr>
            <p:nvPr/>
          </p:nvCxnSpPr>
          <p:spPr>
            <a:xfrm>
              <a:off x="44995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25B69601-21F1-441B-B820-AF42BAE47943}"/>
                </a:ext>
              </a:extLst>
            </p:cNvPr>
            <p:cNvGrpSpPr/>
            <p:nvPr/>
          </p:nvGrpSpPr>
          <p:grpSpPr>
            <a:xfrm>
              <a:off x="4114113" y="5346698"/>
              <a:ext cx="292842" cy="146116"/>
              <a:chOff x="7300545" y="609388"/>
              <a:chExt cx="292842" cy="146116"/>
            </a:xfrm>
          </p:grpSpPr>
          <p:sp>
            <p:nvSpPr>
              <p:cNvPr id="22" name="Line 23">
                <a:extLst>
                  <a:ext uri="{FF2B5EF4-FFF2-40B4-BE49-F238E27FC236}">
                    <a16:creationId xmlns:a16="http://schemas.microsoft.com/office/drawing/2014/main" id="{4F13D401-E23F-4FAE-A83E-91F17D1F79D4}"/>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sp>
            <p:nvSpPr>
              <p:cNvPr id="23" name="Freeform 24">
                <a:extLst>
                  <a:ext uri="{FF2B5EF4-FFF2-40B4-BE49-F238E27FC236}">
                    <a16:creationId xmlns:a16="http://schemas.microsoft.com/office/drawing/2014/main" id="{98E9629B-CAA7-4AAF-AA76-341EBD0D007C}"/>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sp>
            <p:nvSpPr>
              <p:cNvPr id="24" name="Freeform 24">
                <a:extLst>
                  <a:ext uri="{FF2B5EF4-FFF2-40B4-BE49-F238E27FC236}">
                    <a16:creationId xmlns:a16="http://schemas.microsoft.com/office/drawing/2014/main" id="{5FA067E8-FC7E-481A-9839-B59845DB1D78}"/>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rgbClr val="3F3F3F"/>
                  </a:solidFill>
                  <a:effectLst/>
                  <a:uLnTx/>
                  <a:uFillTx/>
                  <a:latin typeface="Segoe UI"/>
                  <a:ea typeface="+mn-ea"/>
                  <a:cs typeface="+mn-cs"/>
                </a:endParaRPr>
              </a:p>
            </p:txBody>
          </p:sp>
        </p:grpSp>
        <p:pic>
          <p:nvPicPr>
            <p:cNvPr id="25" name="Picture 2">
              <a:extLst>
                <a:ext uri="{FF2B5EF4-FFF2-40B4-BE49-F238E27FC236}">
                  <a16:creationId xmlns:a16="http://schemas.microsoft.com/office/drawing/2014/main" id="{4EEB5339-18C0-420F-B400-3D6C30E197D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123976" y="4905790"/>
              <a:ext cx="273115" cy="273115"/>
            </a:xfrm>
            <a:prstGeom prst="rect">
              <a:avLst/>
            </a:prstGeom>
            <a:solidFill>
              <a:schemeClr val="bg1"/>
            </a:solidFill>
            <a:extLst/>
          </p:spPr>
        </p:pic>
        <p:grpSp>
          <p:nvGrpSpPr>
            <p:cNvPr id="40" name="Group 39">
              <a:extLst>
                <a:ext uri="{FF2B5EF4-FFF2-40B4-BE49-F238E27FC236}">
                  <a16:creationId xmlns:a16="http://schemas.microsoft.com/office/drawing/2014/main" id="{681D8989-D989-4282-8281-1C569D19E3BA}"/>
                </a:ext>
              </a:extLst>
            </p:cNvPr>
            <p:cNvGrpSpPr/>
            <p:nvPr/>
          </p:nvGrpSpPr>
          <p:grpSpPr>
            <a:xfrm>
              <a:off x="4951166" y="5104500"/>
              <a:ext cx="4791392" cy="640080"/>
              <a:chOff x="4303456" y="5104500"/>
              <a:chExt cx="4791392" cy="640080"/>
            </a:xfrm>
          </p:grpSpPr>
          <p:sp useBgFill="1">
            <p:nvSpPr>
              <p:cNvPr id="26" name="Rectangle 25">
                <a:extLst>
                  <a:ext uri="{FF2B5EF4-FFF2-40B4-BE49-F238E27FC236}">
                    <a16:creationId xmlns:a16="http://schemas.microsoft.com/office/drawing/2014/main" id="{84CDC088-930E-4181-AC06-B75E41FD60B7}"/>
                  </a:ext>
                </a:extLst>
              </p:cNvPr>
              <p:cNvSpPr/>
              <p:nvPr/>
            </p:nvSpPr>
            <p:spPr bwMode="auto">
              <a:xfrm>
                <a:off x="4303456"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Create New Document</a:t>
                </a:r>
              </a:p>
            </p:txBody>
          </p:sp>
          <p:sp useBgFill="1">
            <p:nvSpPr>
              <p:cNvPr id="27" name="Rectangle 26">
                <a:extLst>
                  <a:ext uri="{FF2B5EF4-FFF2-40B4-BE49-F238E27FC236}">
                    <a16:creationId xmlns:a16="http://schemas.microsoft.com/office/drawing/2014/main" id="{131FD830-69F9-42B1-92BF-684C4E5DB719}"/>
                  </a:ext>
                </a:extLst>
              </p:cNvPr>
              <p:cNvSpPr/>
              <p:nvPr/>
            </p:nvSpPr>
            <p:spPr bwMode="auto">
              <a:xfrm>
                <a:off x="5534827"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Query Collection</a:t>
                </a:r>
              </a:p>
            </p:txBody>
          </p:sp>
          <p:sp useBgFill="1">
            <p:nvSpPr>
              <p:cNvPr id="28" name="Rectangle 27">
                <a:extLst>
                  <a:ext uri="{FF2B5EF4-FFF2-40B4-BE49-F238E27FC236}">
                    <a16:creationId xmlns:a16="http://schemas.microsoft.com/office/drawing/2014/main" id="{8D87A40B-8FF3-41A8-8AB4-439DA88578F5}"/>
                  </a:ext>
                </a:extLst>
              </p:cNvPr>
              <p:cNvSpPr/>
              <p:nvPr/>
            </p:nvSpPr>
            <p:spPr bwMode="auto">
              <a:xfrm>
                <a:off x="676619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Update Existing Document</a:t>
                </a:r>
              </a:p>
            </p:txBody>
          </p:sp>
          <p:sp useBgFill="1">
            <p:nvSpPr>
              <p:cNvPr id="29" name="Rectangle 28">
                <a:extLst>
                  <a:ext uri="{FF2B5EF4-FFF2-40B4-BE49-F238E27FC236}">
                    <a16:creationId xmlns:a16="http://schemas.microsoft.com/office/drawing/2014/main" id="{21A8C7C5-F2D6-4AD6-A17C-9E415C2D3F6A}"/>
                  </a:ext>
                </a:extLst>
              </p:cNvPr>
              <p:cNvSpPr/>
              <p:nvPr/>
            </p:nvSpPr>
            <p:spPr bwMode="auto">
              <a:xfrm>
                <a:off x="799756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Delete Existing Document</a:t>
                </a:r>
              </a:p>
            </p:txBody>
          </p:sp>
        </p:grpSp>
        <p:sp>
          <p:nvSpPr>
            <p:cNvPr id="30" name="Flowchart: Alternate Process 29">
              <a:extLst>
                <a:ext uri="{FF2B5EF4-FFF2-40B4-BE49-F238E27FC236}">
                  <a16:creationId xmlns:a16="http://schemas.microsoft.com/office/drawing/2014/main" id="{C408612E-B087-4C9A-9C95-5CF43A70B80B}"/>
                </a:ext>
              </a:extLst>
            </p:cNvPr>
            <p:cNvSpPr/>
            <p:nvPr/>
          </p:nvSpPr>
          <p:spPr bwMode="auto">
            <a:xfrm>
              <a:off x="10075978" y="5243602"/>
              <a:ext cx="525834" cy="352309"/>
            </a:xfrm>
            <a:prstGeom prst="flowChartAlternateProcess">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898EC25F-E6C5-401D-8239-C650AEC580ED}"/>
                </a:ext>
              </a:extLst>
            </p:cNvPr>
            <p:cNvCxnSpPr>
              <a:cxnSpLocks/>
              <a:stCxn id="39" idx="1"/>
            </p:cNvCxnSpPr>
            <p:nvPr/>
          </p:nvCxnSpPr>
          <p:spPr>
            <a:xfrm rot="5400000">
              <a:off x="4450483" y="3486697"/>
              <a:ext cx="349579" cy="5458423"/>
            </a:xfrm>
            <a:prstGeom prst="bentConnector4">
              <a:avLst>
                <a:gd name="adj1" fmla="val 100269"/>
                <a:gd name="adj2" fmla="val 51245"/>
              </a:avLst>
            </a:prstGeom>
            <a:ln w="19050">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2" name="Connector: Elbow 42">
              <a:extLst>
                <a:ext uri="{FF2B5EF4-FFF2-40B4-BE49-F238E27FC236}">
                  <a16:creationId xmlns:a16="http://schemas.microsoft.com/office/drawing/2014/main" id="{78E3C62E-AD84-4F06-9812-D15DD6DBD659}"/>
                </a:ext>
              </a:extLst>
            </p:cNvPr>
            <p:cNvCxnSpPr>
              <a:cxnSpLocks/>
            </p:cNvCxnSpPr>
            <p:nvPr/>
          </p:nvCxnSpPr>
          <p:spPr>
            <a:xfrm>
              <a:off x="10651440" y="5419757"/>
              <a:ext cx="182880" cy="0"/>
            </a:xfrm>
            <a:prstGeom prst="straightConnector1">
              <a:avLst/>
            </a:prstGeom>
            <a:ln w="19050">
              <a:solidFill>
                <a:srgbClr val="00B05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585946B1-8278-40B2-9042-0C5414F70ECF}"/>
                </a:ext>
              </a:extLst>
            </p:cNvPr>
            <p:cNvSpPr txBox="1"/>
            <p:nvPr/>
          </p:nvSpPr>
          <p:spPr>
            <a:xfrm>
              <a:off x="3664792" y="6191116"/>
              <a:ext cx="1770101" cy="166199"/>
            </a:xfrm>
            <a:prstGeom prst="rect">
              <a:avLst/>
            </a:prstGeom>
            <a:noFill/>
            <a:ln>
              <a:noFill/>
            </a:ln>
          </p:spPr>
          <p:txBody>
            <a:bodyPr wrap="none" lIns="0" tIns="0" rIns="0" bIns="0" rtlCol="0">
              <a:spAutoFit/>
            </a:bodyPr>
            <a:lstStyle/>
            <a:p>
              <a:pPr algn="ctr">
                <a:lnSpc>
                  <a:spcPct val="90000"/>
                </a:lnSpc>
                <a:spcAft>
                  <a:spcPts val="600"/>
                </a:spcAft>
              </a:pPr>
              <a:r>
                <a:rPr lang="en-US" sz="1200">
                  <a:solidFill>
                    <a:srgbClr val="FF0000"/>
                  </a:solidFill>
                </a:rPr>
                <a:t>If exception, undo changes</a:t>
              </a:r>
            </a:p>
          </p:txBody>
        </p:sp>
        <p:cxnSp>
          <p:nvCxnSpPr>
            <p:cNvPr id="34" name="Connector: Elbow 42">
              <a:extLst>
                <a:ext uri="{FF2B5EF4-FFF2-40B4-BE49-F238E27FC236}">
                  <a16:creationId xmlns:a16="http://schemas.microsoft.com/office/drawing/2014/main" id="{B0899148-BA6B-4837-842B-09D26CE061FE}"/>
                </a:ext>
              </a:extLst>
            </p:cNvPr>
            <p:cNvCxnSpPr>
              <a:cxnSpLocks/>
            </p:cNvCxnSpPr>
            <p:nvPr/>
          </p:nvCxnSpPr>
          <p:spPr>
            <a:xfrm>
              <a:off x="9782024" y="5419757"/>
              <a:ext cx="26347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Speech Bubble: Rectangle 36">
              <a:extLst>
                <a:ext uri="{FF2B5EF4-FFF2-40B4-BE49-F238E27FC236}">
                  <a16:creationId xmlns:a16="http://schemas.microsoft.com/office/drawing/2014/main" id="{0D4C5016-01DB-4DBB-8544-28E2A5FB882A}"/>
                </a:ext>
              </a:extLst>
            </p:cNvPr>
            <p:cNvSpPr/>
            <p:nvPr/>
          </p:nvSpPr>
          <p:spPr bwMode="auto">
            <a:xfrm>
              <a:off x="9193918" y="4284752"/>
              <a:ext cx="1818831"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a:gradFill>
                    <a:gsLst>
                      <a:gs pos="0">
                        <a:srgbClr val="505050"/>
                      </a:gs>
                      <a:gs pos="100000">
                        <a:srgbClr val="505050"/>
                      </a:gs>
                    </a:gsLst>
                  </a:gradFill>
                  <a:cs typeface="Segoe UI Semibold" panose="020B0702040204020203" pitchFamily="34" charset="0"/>
                </a:rPr>
                <a:t>Implicit</a:t>
              </a:r>
              <a:br>
                <a:rPr lang="en-US" sz="1200">
                  <a:gradFill>
                    <a:gsLst>
                      <a:gs pos="0">
                        <a:srgbClr val="505050"/>
                      </a:gs>
                      <a:gs pos="100000">
                        <a:srgbClr val="505050"/>
                      </a:gs>
                    </a:gsLst>
                  </a:gradFill>
                  <a:cs typeface="Segoe UI Semibold" panose="020B0702040204020203" pitchFamily="34" charset="0"/>
                </a:rPr>
              </a:br>
              <a:r>
                <a:rPr lang="en-US" sz="1200">
                  <a:gradFill>
                    <a:gsLst>
                      <a:gs pos="0">
                        <a:srgbClr val="505050"/>
                      </a:gs>
                      <a:gs pos="100000">
                        <a:srgbClr val="505050"/>
                      </a:gs>
                    </a:gsLst>
                  </a:gradFill>
                  <a:cs typeface="Segoe UI Semibold" panose="020B0702040204020203" pitchFamily="34" charset="0"/>
                </a:rPr>
                <a:t>COMMIT TRANSACTION</a:t>
              </a:r>
              <a:endParaRPr lang="en-US" sz="1200">
                <a:gradFill>
                  <a:gsLst>
                    <a:gs pos="0">
                      <a:srgbClr val="505050"/>
                    </a:gs>
                    <a:gs pos="100000">
                      <a:srgbClr val="505050"/>
                    </a:gs>
                  </a:gsLst>
                </a:gradFill>
              </a:endParaRPr>
            </a:p>
          </p:txBody>
        </p:sp>
        <p:sp>
          <p:nvSpPr>
            <p:cNvPr id="39" name="Left Bracket 38">
              <a:extLst>
                <a:ext uri="{FF2B5EF4-FFF2-40B4-BE49-F238E27FC236}">
                  <a16:creationId xmlns:a16="http://schemas.microsoft.com/office/drawing/2014/main" id="{5E7A27FF-DB98-4E76-9AAE-A65ECF842F90}"/>
                </a:ext>
              </a:extLst>
            </p:cNvPr>
            <p:cNvSpPr/>
            <p:nvPr/>
          </p:nvSpPr>
          <p:spPr>
            <a:xfrm rot="16200000" flipV="1">
              <a:off x="7218591" y="3416726"/>
              <a:ext cx="271783" cy="4977002"/>
            </a:xfrm>
            <a:prstGeom prst="leftBracket">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659A4476-510B-450E-A42D-86CC1B2821BC}"/>
                </a:ext>
              </a:extLst>
            </p:cNvPr>
            <p:cNvSpPr txBox="1"/>
            <p:nvPr/>
          </p:nvSpPr>
          <p:spPr>
            <a:xfrm>
              <a:off x="6759255" y="5827892"/>
              <a:ext cx="1190454" cy="166199"/>
            </a:xfrm>
            <a:prstGeom prst="rect">
              <a:avLst/>
            </a:prstGeom>
            <a:noFill/>
            <a:ln>
              <a:noFill/>
            </a:ln>
          </p:spPr>
          <p:txBody>
            <a:bodyPr wrap="none" lIns="0" tIns="0" rIns="0" bIns="0" rtlCol="0">
              <a:spAutoFit/>
            </a:bodyPr>
            <a:lstStyle/>
            <a:p>
              <a:pPr algn="ctr">
                <a:lnSpc>
                  <a:spcPct val="90000"/>
                </a:lnSpc>
                <a:spcAft>
                  <a:spcPts val="600"/>
                </a:spcAft>
              </a:pPr>
              <a:r>
                <a:rPr lang="en-US" sz="1200"/>
                <a:t>Transaction Scope</a:t>
              </a:r>
            </a:p>
          </p:txBody>
        </p:sp>
        <p:sp>
          <p:nvSpPr>
            <p:cNvPr id="55" name="Speech Bubble: Rectangle 54">
              <a:extLst>
                <a:ext uri="{FF2B5EF4-FFF2-40B4-BE49-F238E27FC236}">
                  <a16:creationId xmlns:a16="http://schemas.microsoft.com/office/drawing/2014/main" id="{52AD7CB2-D063-467F-ADE3-331CBCE6FC78}"/>
                </a:ext>
              </a:extLst>
            </p:cNvPr>
            <p:cNvSpPr/>
            <p:nvPr/>
          </p:nvSpPr>
          <p:spPr bwMode="auto">
            <a:xfrm>
              <a:off x="3599346" y="4284752"/>
              <a:ext cx="1641348"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a:gradFill>
                    <a:gsLst>
                      <a:gs pos="0">
                        <a:srgbClr val="505050"/>
                      </a:gs>
                      <a:gs pos="100000">
                        <a:srgbClr val="505050"/>
                      </a:gs>
                    </a:gsLst>
                  </a:gradFill>
                  <a:cs typeface="Segoe UI Semibold" panose="020B0702040204020203" pitchFamily="34" charset="0"/>
                </a:rPr>
                <a:t>Implicit</a:t>
              </a:r>
              <a:br>
                <a:rPr lang="en-US" sz="1200">
                  <a:gradFill>
                    <a:gsLst>
                      <a:gs pos="0">
                        <a:srgbClr val="505050"/>
                      </a:gs>
                      <a:gs pos="100000">
                        <a:srgbClr val="505050"/>
                      </a:gs>
                    </a:gsLst>
                  </a:gradFill>
                  <a:cs typeface="Segoe UI Semibold" panose="020B0702040204020203" pitchFamily="34" charset="0"/>
                </a:rPr>
              </a:br>
              <a:r>
                <a:rPr lang="en-US" sz="1200">
                  <a:gradFill>
                    <a:gsLst>
                      <a:gs pos="0">
                        <a:srgbClr val="505050"/>
                      </a:gs>
                      <a:gs pos="100000">
                        <a:srgbClr val="505050"/>
                      </a:gs>
                    </a:gsLst>
                  </a:gradFill>
                  <a:cs typeface="Segoe UI Semibold" panose="020B0702040204020203" pitchFamily="34" charset="0"/>
                </a:rPr>
                <a:t>BEGIN TRANSACTION</a:t>
              </a:r>
              <a:endParaRPr lang="en-US" sz="1200">
                <a:gradFill>
                  <a:gsLst>
                    <a:gs pos="0">
                      <a:srgbClr val="505050"/>
                    </a:gs>
                    <a:gs pos="100000">
                      <a:srgbClr val="505050"/>
                    </a:gs>
                  </a:gsLst>
                </a:gradFill>
              </a:endParaRPr>
            </a:p>
          </p:txBody>
        </p:sp>
        <p:sp>
          <p:nvSpPr>
            <p:cNvPr id="56" name="Speech Bubble: Rectangle 55">
              <a:extLst>
                <a:ext uri="{FF2B5EF4-FFF2-40B4-BE49-F238E27FC236}">
                  <a16:creationId xmlns:a16="http://schemas.microsoft.com/office/drawing/2014/main" id="{FDC79613-9B77-43B1-BD5C-9ACDF3A1F48A}"/>
                </a:ext>
              </a:extLst>
            </p:cNvPr>
            <p:cNvSpPr/>
            <p:nvPr/>
          </p:nvSpPr>
          <p:spPr bwMode="auto">
            <a:xfrm>
              <a:off x="808896" y="5637118"/>
              <a:ext cx="1934377" cy="553998"/>
            </a:xfrm>
            <a:prstGeom prst="wedgeRectCallout">
              <a:avLst>
                <a:gd name="adj1" fmla="val 36125"/>
                <a:gd name="adj2" fmla="val 7454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a:gradFill>
                    <a:gsLst>
                      <a:gs pos="0">
                        <a:srgbClr val="505050"/>
                      </a:gs>
                      <a:gs pos="100000">
                        <a:srgbClr val="505050"/>
                      </a:gs>
                    </a:gsLst>
                  </a:gradFill>
                  <a:cs typeface="Segoe UI Semibold" panose="020B0702040204020203" pitchFamily="34" charset="0"/>
                </a:rPr>
                <a:t>Implicit</a:t>
              </a:r>
              <a:br>
                <a:rPr lang="en-US" sz="1200">
                  <a:gradFill>
                    <a:gsLst>
                      <a:gs pos="0">
                        <a:srgbClr val="505050"/>
                      </a:gs>
                      <a:gs pos="100000">
                        <a:srgbClr val="505050"/>
                      </a:gs>
                    </a:gsLst>
                  </a:gradFill>
                  <a:cs typeface="Segoe UI Semibold" panose="020B0702040204020203" pitchFamily="34" charset="0"/>
                </a:rPr>
              </a:br>
              <a:r>
                <a:rPr lang="en-US" sz="1200">
                  <a:gradFill>
                    <a:gsLst>
                      <a:gs pos="0">
                        <a:srgbClr val="505050"/>
                      </a:gs>
                      <a:gs pos="100000">
                        <a:srgbClr val="505050"/>
                      </a:gs>
                    </a:gsLst>
                  </a:gradFill>
                  <a:cs typeface="Segoe UI Semibold" panose="020B0702040204020203" pitchFamily="34" charset="0"/>
                </a:rPr>
                <a:t>ROLLBACK TRANSACTION</a:t>
              </a:r>
              <a:endParaRPr lang="en-US" sz="1200">
                <a:gradFill>
                  <a:gsLst>
                    <a:gs pos="0">
                      <a:srgbClr val="505050"/>
                    </a:gs>
                    <a:gs pos="100000">
                      <a:srgbClr val="505050"/>
                    </a:gs>
                  </a:gsLst>
                </a:gradFill>
              </a:endParaRPr>
            </a:p>
          </p:txBody>
        </p:sp>
      </p:grpSp>
    </p:spTree>
    <p:extLst>
      <p:ext uri="{BB962C8B-B14F-4D97-AF65-F5344CB8AC3E}">
        <p14:creationId xmlns:p14="http://schemas.microsoft.com/office/powerpoint/2010/main" val="184572643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118948" y="289511"/>
            <a:ext cx="12000896" cy="899665"/>
          </a:xfrm>
        </p:spPr>
        <p:txBody>
          <a:bodyPr/>
          <a:lstStyle/>
          <a:p>
            <a:r>
              <a:rPr lang="en-US"/>
              <a:t>Transaction ROLLBACK in Stored Procedure</a:t>
            </a:r>
            <a:endParaRPr lang="en-US">
              <a:solidFill>
                <a:schemeClr val="tx1"/>
              </a:solidFill>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collection.getSelfLink</a:t>
            </a:r>
            <a:r>
              <a:rPr lang="en-US" sz="1600"/>
              <a:t>(),</a:t>
            </a:r>
          </a:p>
          <a:p>
            <a:pPr>
              <a:spcBef>
                <a:spcPts val="600"/>
              </a:spcBef>
              <a:spcAft>
                <a:spcPts val="600"/>
              </a:spcAft>
            </a:pPr>
            <a:r>
              <a:rPr lang="en-US" sz="1600"/>
              <a:t>	</a:t>
            </a:r>
            <a:r>
              <a:rPr lang="en-US" sz="1600" err="1"/>
              <a:t>documentToCreate</a:t>
            </a:r>
            <a:r>
              <a:rPr lang="en-US" sz="1600"/>
              <a:t>,</a:t>
            </a:r>
          </a:p>
          <a:p>
            <a:pPr>
              <a:spcBef>
                <a:spcPts val="600"/>
              </a:spcBef>
              <a:spcAft>
                <a:spcPts val="600"/>
              </a:spcAft>
            </a:pPr>
            <a:r>
              <a:rPr lang="en-US" sz="1600"/>
              <a:t>	function (error, </a:t>
            </a:r>
            <a:r>
              <a:rPr lang="en-US" sz="1600" err="1"/>
              <a:t>documentCreated</a:t>
            </a:r>
            <a:r>
              <a:rPr lang="en-US" sz="1600"/>
              <a:t>) {</a:t>
            </a:r>
          </a:p>
          <a:p>
            <a:pPr>
              <a:spcBef>
                <a:spcPts val="600"/>
              </a:spcBef>
              <a:spcAft>
                <a:spcPts val="600"/>
              </a:spcAft>
            </a:pPr>
            <a:r>
              <a:rPr lang="en-US" sz="1600"/>
              <a:t>		if (error) throw "Unable to create document, aborting...";</a:t>
            </a:r>
            <a:endParaRPr lang="en-US">
              <a:solidFill>
                <a:schemeClr val="tx1"/>
              </a:solidFill>
            </a:endParaRPr>
          </a:p>
          <a:p>
            <a:pPr>
              <a:spcBef>
                <a:spcPts val="600"/>
              </a:spcBef>
              <a:spcAft>
                <a:spcPts val="600"/>
              </a:spcAft>
            </a:pPr>
            <a:r>
              <a:rPr lang="en-US" sz="1600"/>
              <a:t>	}</a:t>
            </a:r>
          </a:p>
          <a:p>
            <a:pPr>
              <a:spcBef>
                <a:spcPts val="600"/>
              </a:spcBef>
              <a:spcAft>
                <a:spcPts val="600"/>
              </a:spcAft>
            </a:pPr>
            <a:r>
              <a:rPr lang="en-US" sz="1600"/>
              <a:t>);</a:t>
            </a:r>
          </a:p>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documentToReplace</a:t>
            </a:r>
            <a:r>
              <a:rPr lang="en-US" sz="1600"/>
              <a:t>._self,</a:t>
            </a:r>
          </a:p>
          <a:p>
            <a:pPr>
              <a:spcBef>
                <a:spcPts val="600"/>
              </a:spcBef>
              <a:spcAft>
                <a:spcPts val="600"/>
              </a:spcAft>
            </a:pPr>
            <a:r>
              <a:rPr lang="en-US" sz="1600"/>
              <a:t>	</a:t>
            </a:r>
            <a:r>
              <a:rPr lang="en-US" sz="1600" err="1"/>
              <a:t>replacementDocument</a:t>
            </a:r>
            <a:r>
              <a:rPr lang="en-US" sz="1600"/>
              <a:t>,</a:t>
            </a:r>
          </a:p>
          <a:p>
            <a:pPr>
              <a:spcBef>
                <a:spcPts val="600"/>
              </a:spcBef>
              <a:spcAft>
                <a:spcPts val="600"/>
              </a:spcAft>
            </a:pPr>
            <a:r>
              <a:rPr lang="en-US" sz="1600"/>
              <a:t>	function (error, </a:t>
            </a:r>
            <a:r>
              <a:rPr lang="en-US" sz="1600" err="1"/>
              <a:t>documentReplaced</a:t>
            </a:r>
            <a:r>
              <a:rPr lang="en-US" sz="1600"/>
              <a:t>) {</a:t>
            </a:r>
          </a:p>
          <a:p>
            <a:pPr>
              <a:spcBef>
                <a:spcPts val="600"/>
              </a:spcBef>
              <a:spcAft>
                <a:spcPts val="600"/>
              </a:spcAft>
            </a:pPr>
            <a:r>
              <a:rPr lang="en-US" sz="1600"/>
              <a:t>		if (error) throw "Unable to update document, aborting...";</a:t>
            </a:r>
          </a:p>
          <a:p>
            <a:pPr>
              <a:spcBef>
                <a:spcPts val="600"/>
              </a:spcBef>
              <a:spcAft>
                <a:spcPts val="600"/>
              </a:spcAft>
            </a:pPr>
            <a:r>
              <a:rPr lang="en-US" sz="1600"/>
              <a:t>	}</a:t>
            </a:r>
          </a:p>
          <a:p>
            <a:pPr>
              <a:spcBef>
                <a:spcPts val="600"/>
              </a:spcBef>
              <a:spcAft>
                <a:spcPts val="600"/>
              </a:spcAft>
            </a:pPr>
            <a:r>
              <a:rPr lang="en-US" sz="1600"/>
              <a:t>);</a:t>
            </a:r>
          </a:p>
        </p:txBody>
      </p:sp>
      <p:pic>
        <p:nvPicPr>
          <p:cNvPr id="8" name="Picture 2">
            <a:extLst>
              <a:ext uri="{FF2B5EF4-FFF2-40B4-BE49-F238E27FC236}">
                <a16:creationId xmlns:a16="http://schemas.microsoft.com/office/drawing/2014/main" id="{8DDED33A-81DB-4143-983E-EBA4ED4513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324554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CD6B-AEE7-4E7F-BCFD-B5D518305095}"/>
              </a:ext>
            </a:extLst>
          </p:cNvPr>
          <p:cNvSpPr>
            <a:spLocks noGrp="1"/>
          </p:cNvSpPr>
          <p:nvPr>
            <p:ph type="title"/>
          </p:nvPr>
        </p:nvSpPr>
        <p:spPr/>
        <p:txBody>
          <a:bodyPr/>
          <a:lstStyle/>
          <a:p>
            <a:r>
              <a:rPr lang="en-US"/>
              <a:t>Debugging Stored Procedures</a:t>
            </a:r>
          </a:p>
        </p:txBody>
      </p:sp>
      <p:sp>
        <p:nvSpPr>
          <p:cNvPr id="3" name="Text Placeholder 2">
            <a:extLst>
              <a:ext uri="{FF2B5EF4-FFF2-40B4-BE49-F238E27FC236}">
                <a16:creationId xmlns:a16="http://schemas.microsoft.com/office/drawing/2014/main" id="{11B0F5FA-B6CB-42BB-8ADF-243E04BBDD38}"/>
              </a:ext>
            </a:extLst>
          </p:cNvPr>
          <p:cNvSpPr>
            <a:spLocks noGrp="1"/>
          </p:cNvSpPr>
          <p:nvPr>
            <p:ph type="body" sz="quarter" idx="10"/>
          </p:nvPr>
        </p:nvSpPr>
        <p:spPr>
          <a:xfrm>
            <a:off x="269239" y="1925685"/>
            <a:ext cx="11655839" cy="3440942"/>
          </a:xfrm>
        </p:spPr>
        <p:txBody>
          <a:bodyPr vert="horz" wrap="square" lIns="91440" tIns="45720" rIns="91440" bIns="45720" rtlCol="0" anchor="t">
            <a:spAutoFit/>
          </a:bodyPr>
          <a:lstStyle/>
          <a:p>
            <a:r>
              <a:rPr lang="en-US" sz="1600"/>
              <a:t>CONSOLE LOGGING</a:t>
            </a:r>
          </a:p>
          <a:p>
            <a:endParaRPr lang="en-US" sz="1600"/>
          </a:p>
          <a:p>
            <a:r>
              <a:rPr lang="en-US" sz="1600" b="0">
                <a:solidFill>
                  <a:schemeClr val="tx1"/>
                </a:solidFill>
                <a:latin typeface="+mn-lt"/>
              </a:rPr>
              <a:t>Much like with traditional JavaScript applications, you can use </a:t>
            </a:r>
            <a:r>
              <a:rPr lang="en-US" sz="1600">
                <a:solidFill>
                  <a:schemeClr val="tx1"/>
                </a:solidFill>
                <a:latin typeface="Segoe UI Semibold" panose="020B0702040204020203" pitchFamily="34" charset="0"/>
                <a:cs typeface="Segoe UI Semibold" panose="020B0702040204020203" pitchFamily="34" charset="0"/>
              </a:rPr>
              <a:t>console.log() </a:t>
            </a:r>
            <a:r>
              <a:rPr lang="en-US" sz="1600" b="0">
                <a:solidFill>
                  <a:schemeClr val="tx1"/>
                </a:solidFill>
                <a:latin typeface="+mn-lt"/>
              </a:rPr>
              <a:t>to capture various telemetry and data points for your running code.</a:t>
            </a:r>
            <a:endParaRPr lang="en-US" sz="1600" b="0">
              <a:solidFill>
                <a:schemeClr val="tx1"/>
              </a:solidFill>
              <a:latin typeface="+mn-lt"/>
              <a:cs typeface="Segoe UI Semilight"/>
            </a:endParaRPr>
          </a:p>
          <a:p>
            <a:endParaRPr lang="en-US" sz="1600"/>
          </a:p>
          <a:p>
            <a:r>
              <a:rPr lang="en-US" sz="1600"/>
              <a:t>VIEWING SCRIPT LOGS</a:t>
            </a:r>
          </a:p>
          <a:p>
            <a:endParaRPr lang="en-US" sz="1600"/>
          </a:p>
          <a:p>
            <a:r>
              <a:rPr lang="en-US" sz="1600">
                <a:solidFill>
                  <a:schemeClr val="tx1"/>
                </a:solidFill>
              </a:rPr>
              <a:t>.NET</a:t>
            </a:r>
          </a:p>
          <a:p>
            <a:pPr marL="335915" lvl="1" indent="0">
              <a:buNone/>
            </a:pPr>
            <a:r>
              <a:rPr lang="en-US" sz="1600" b="0">
                <a:solidFill>
                  <a:schemeClr val="tx1"/>
                </a:solidFill>
                <a:latin typeface="+mn-lt"/>
              </a:rPr>
              <a:t>You must </a:t>
            </a:r>
            <a:r>
              <a:rPr lang="en-US" sz="1600">
                <a:solidFill>
                  <a:schemeClr val="tx1"/>
                </a:solidFill>
                <a:latin typeface="Segoe UI Semibold" panose="020B0702040204020203" pitchFamily="34" charset="0"/>
                <a:cs typeface="Segoe UI Semibold" panose="020B0702040204020203" pitchFamily="34" charset="0"/>
              </a:rPr>
              <a:t>opt-in</a:t>
            </a:r>
            <a:r>
              <a:rPr lang="en-US" sz="1600" b="0">
                <a:solidFill>
                  <a:schemeClr val="tx1"/>
                </a:solidFill>
                <a:latin typeface="+mn-lt"/>
              </a:rPr>
              <a:t> to viewing and capturing console output using the </a:t>
            </a:r>
            <a:r>
              <a:rPr lang="en-US" sz="1600" err="1">
                <a:solidFill>
                  <a:schemeClr val="tx1"/>
                </a:solidFill>
                <a:latin typeface="Segoe UI Semibold" panose="020B0702040204020203" pitchFamily="34" charset="0"/>
                <a:cs typeface="Segoe UI Semibold" panose="020B0702040204020203" pitchFamily="34" charset="0"/>
              </a:rPr>
              <a:t>EnableScriptLogging</a:t>
            </a:r>
            <a:r>
              <a:rPr lang="en-US" sz="1600" b="0">
                <a:solidFill>
                  <a:schemeClr val="tx1"/>
                </a:solidFill>
                <a:latin typeface="+mn-lt"/>
              </a:rPr>
              <a:t> </a:t>
            </a:r>
            <a:r>
              <a:rPr lang="en-US" sz="1600" b="0" err="1">
                <a:solidFill>
                  <a:schemeClr val="tx1"/>
                </a:solidFill>
                <a:latin typeface="+mn-lt"/>
              </a:rPr>
              <a:t>boolean</a:t>
            </a:r>
            <a:r>
              <a:rPr lang="en-US" sz="1600" b="0">
                <a:solidFill>
                  <a:schemeClr val="tx1"/>
                </a:solidFill>
                <a:latin typeface="+mn-lt"/>
              </a:rPr>
              <a:t> property available in the client SDK. The </a:t>
            </a:r>
            <a:r>
              <a:rPr lang="en-US" sz="1600"/>
              <a:t>SDK </a:t>
            </a:r>
            <a:r>
              <a:rPr lang="en-US" sz="1600" b="0">
                <a:solidFill>
                  <a:schemeClr val="tx1"/>
                </a:solidFill>
                <a:latin typeface="+mn-lt"/>
              </a:rPr>
              <a:t>has a </a:t>
            </a:r>
            <a:r>
              <a:rPr lang="en-US" sz="1600" err="1">
                <a:solidFill>
                  <a:schemeClr val="tx1"/>
                </a:solidFill>
                <a:latin typeface="Segoe UI Semibold" panose="020B0702040204020203" pitchFamily="34" charset="0"/>
                <a:cs typeface="Segoe UI Semibold" panose="020B0702040204020203" pitchFamily="34" charset="0"/>
              </a:rPr>
              <a:t>ScriptLog</a:t>
            </a:r>
            <a:r>
              <a:rPr lang="en-US" sz="1600" b="0">
                <a:solidFill>
                  <a:schemeClr val="tx1"/>
                </a:solidFill>
                <a:latin typeface="+mn-lt"/>
              </a:rPr>
              <a:t> property </a:t>
            </a:r>
            <a:r>
              <a:rPr lang="en-US" sz="1600"/>
              <a:t>on</a:t>
            </a:r>
            <a:r>
              <a:rPr lang="en-US" sz="1600" b="0">
                <a:solidFill>
                  <a:schemeClr val="tx1"/>
                </a:solidFill>
                <a:latin typeface="+mn-lt"/>
              </a:rPr>
              <a:t> the </a:t>
            </a:r>
            <a:r>
              <a:rPr lang="en-US" sz="1600" b="1" err="1">
                <a:solidFill>
                  <a:schemeClr val="tx1"/>
                </a:solidFill>
                <a:latin typeface="Segoe UI Semibold" panose="020B0702040204020203" pitchFamily="34" charset="0"/>
                <a:cs typeface="Segoe UI Semibold" panose="020B0702040204020203" pitchFamily="34" charset="0"/>
              </a:rPr>
              <a:t>StoredProcedureResponse</a:t>
            </a:r>
            <a:r>
              <a:rPr lang="en-US" sz="1600" b="1">
                <a:solidFill>
                  <a:schemeClr val="tx1"/>
                </a:solidFill>
                <a:latin typeface="Segoe UI Semibold" panose="020B0702040204020203" pitchFamily="34" charset="0"/>
                <a:cs typeface="Segoe UI Semibold" panose="020B0702040204020203" pitchFamily="34" charset="0"/>
              </a:rPr>
              <a:t> </a:t>
            </a:r>
            <a:r>
              <a:rPr lang="en-US" sz="1600" b="0">
                <a:solidFill>
                  <a:schemeClr val="tx1"/>
                </a:solidFill>
                <a:latin typeface="+mn-lt"/>
              </a:rPr>
              <a:t>class that contains the captured output of the JavaScript console log.</a:t>
            </a:r>
            <a:endParaRPr lang="en-US" sz="1600" b="0">
              <a:solidFill>
                <a:schemeClr val="tx1"/>
              </a:solidFill>
              <a:latin typeface="+mn-lt"/>
              <a:cs typeface="Segoe UI Semilight"/>
            </a:endParaRPr>
          </a:p>
          <a:p>
            <a:endParaRPr lang="en-US" sz="1600"/>
          </a:p>
        </p:txBody>
      </p:sp>
    </p:spTree>
    <p:extLst>
      <p:ext uri="{BB962C8B-B14F-4D97-AF65-F5344CB8AC3E}">
        <p14:creationId xmlns:p14="http://schemas.microsoft.com/office/powerpoint/2010/main" val="244895943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lstStyle/>
          <a:p>
            <a:pPr>
              <a:spcBef>
                <a:spcPts val="600"/>
              </a:spcBef>
              <a:spcAft>
                <a:spcPts val="600"/>
              </a:spcAft>
            </a:pPr>
            <a:r>
              <a:rPr lang="en-US" sz="1600" err="1"/>
              <a:t>var</a:t>
            </a:r>
            <a:r>
              <a:rPr lang="en-US" sz="1600"/>
              <a:t> response = await </a:t>
            </a:r>
            <a:r>
              <a:rPr lang="en-US" sz="1600" err="1"/>
              <a:t>client.ExecuteStoredProcedureAsync</a:t>
            </a:r>
            <a:r>
              <a:rPr lang="en-US" sz="1600"/>
              <a:t>(</a:t>
            </a:r>
          </a:p>
          <a:p>
            <a:pPr>
              <a:spcBef>
                <a:spcPts val="600"/>
              </a:spcBef>
              <a:spcAft>
                <a:spcPts val="600"/>
              </a:spcAft>
            </a:pPr>
            <a:r>
              <a:rPr lang="en-US" sz="1600"/>
              <a:t>    document</a:t>
            </a:r>
            <a:r>
              <a:rPr lang="en-US" sz="1600" err="1"/>
              <a:t>.SelfLink</a:t>
            </a:r>
            <a:r>
              <a:rPr lang="en-US" sz="1600"/>
              <a:t>,</a:t>
            </a:r>
          </a:p>
          <a:p>
            <a:pPr>
              <a:spcBef>
                <a:spcPts val="600"/>
              </a:spcBef>
              <a:spcAft>
                <a:spcPts val="600"/>
              </a:spcAft>
            </a:pPr>
            <a:r>
              <a:rPr lang="en-US" sz="1600"/>
              <a:t>    new </a:t>
            </a:r>
            <a:r>
              <a:rPr lang="en-US" sz="1600" err="1"/>
              <a:t>RequestOptions</a:t>
            </a:r>
            <a:r>
              <a:rPr lang="en-US" sz="1600"/>
              <a:t> </a:t>
            </a:r>
          </a:p>
          <a:p>
            <a:pPr>
              <a:spcBef>
                <a:spcPts val="600"/>
              </a:spcBef>
              <a:spcAft>
                <a:spcPts val="600"/>
              </a:spcAft>
            </a:pPr>
            <a:r>
              <a:rPr lang="en-US" sz="1600"/>
              <a:t>    {</a:t>
            </a:r>
          </a:p>
          <a:p>
            <a:pPr>
              <a:spcBef>
                <a:spcPts val="600"/>
              </a:spcBef>
              <a:spcAft>
                <a:spcPts val="600"/>
              </a:spcAft>
            </a:pPr>
            <a:r>
              <a:rPr lang="en-US" sz="1600"/>
              <a:t>        EnableScriptLogging = true </a:t>
            </a:r>
          </a:p>
          <a:p>
            <a:pPr>
              <a:spcBef>
                <a:spcPts val="600"/>
              </a:spcBef>
              <a:spcAft>
                <a:spcPts val="600"/>
              </a:spcAft>
            </a:pPr>
            <a:r>
              <a:rPr lang="en-US" sz="1600"/>
              <a:t>    } </a:t>
            </a:r>
          </a:p>
          <a:p>
            <a:pPr>
              <a:spcBef>
                <a:spcPts val="600"/>
              </a:spcBef>
              <a:spcAft>
                <a:spcPts val="600"/>
              </a:spcAft>
            </a:pPr>
            <a:r>
              <a:rPr lang="en-US" sz="1600"/>
              <a:t>);</a:t>
            </a:r>
          </a:p>
          <a:p>
            <a:pPr>
              <a:spcBef>
                <a:spcPts val="600"/>
              </a:spcBef>
              <a:spcAft>
                <a:spcPts val="600"/>
              </a:spcAft>
            </a:pPr>
            <a:r>
              <a:rPr lang="en-US" sz="1600"/>
              <a:t>String </a:t>
            </a:r>
            <a:r>
              <a:rPr lang="en-US" sz="1600" err="1"/>
              <a:t>logData</a:t>
            </a:r>
            <a:r>
              <a:rPr lang="en-US" sz="1600"/>
              <a:t> = </a:t>
            </a:r>
            <a:r>
              <a:rPr lang="en-US" sz="1600" err="1"/>
              <a:t>response.ScriptLog</a:t>
            </a:r>
            <a:r>
              <a:rPr lang="en-US" sz="1600"/>
              <a:t>;</a:t>
            </a:r>
            <a:endParaRPr lang="en-US" sz="3200"/>
          </a:p>
        </p:txBody>
      </p:sp>
      <p:grpSp>
        <p:nvGrpSpPr>
          <p:cNvPr id="8" name="Group 7">
            <a:extLst>
              <a:ext uri="{FF2B5EF4-FFF2-40B4-BE49-F238E27FC236}">
                <a16:creationId xmlns:a16="http://schemas.microsoft.com/office/drawing/2014/main" id="{C7FF3725-E5D7-4343-9311-4C66ADCFB6FA}"/>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CCBC0DAF-4713-41A0-95CB-7CEDCBE18EA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1C54456A-9EA7-462B-8719-77913B444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1072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lstStyle/>
          <a:p>
            <a:pPr>
              <a:spcBef>
                <a:spcPts val="600"/>
              </a:spcBef>
              <a:spcAft>
                <a:spcPts val="600"/>
              </a:spcAft>
            </a:pPr>
            <a:r>
              <a:rPr lang="en-US" sz="1600" err="1"/>
              <a:t>RequestOptions</a:t>
            </a:r>
            <a:r>
              <a:rPr lang="en-US" sz="1600"/>
              <a:t> </a:t>
            </a:r>
            <a:r>
              <a:rPr lang="en-US" sz="1600" err="1"/>
              <a:t>requestOptions</a:t>
            </a:r>
            <a:r>
              <a:rPr lang="en-US" sz="1600"/>
              <a:t> = new </a:t>
            </a:r>
            <a:r>
              <a:rPr lang="en-US" sz="1600" err="1"/>
              <a:t>RequestOptions</a:t>
            </a:r>
            <a:r>
              <a:rPr lang="en-US" sz="1600"/>
              <a:t>();</a:t>
            </a:r>
          </a:p>
          <a:p>
            <a:pPr>
              <a:spcBef>
                <a:spcPts val="600"/>
              </a:spcBef>
              <a:spcAft>
                <a:spcPts val="600"/>
              </a:spcAft>
            </a:pPr>
            <a:r>
              <a:rPr lang="en-US" sz="1600" err="1"/>
              <a:t>requestOptions.EnableScriptLogging</a:t>
            </a:r>
            <a:r>
              <a:rPr lang="en-US" sz="1600"/>
              <a:t> = true;</a:t>
            </a:r>
          </a:p>
          <a:p>
            <a:pPr>
              <a:spcBef>
                <a:spcPts val="600"/>
              </a:spcBef>
              <a:spcAft>
                <a:spcPts val="600"/>
              </a:spcAft>
            </a:pPr>
            <a:endParaRPr lang="en-US" sz="1600"/>
          </a:p>
          <a:p>
            <a:pPr>
              <a:spcBef>
                <a:spcPts val="600"/>
              </a:spcBef>
              <a:spcAft>
                <a:spcPts val="600"/>
              </a:spcAft>
            </a:pPr>
            <a:r>
              <a:rPr lang="en-US" sz="1600" err="1"/>
              <a:t>StoredProcedureResponse</a:t>
            </a:r>
            <a:r>
              <a:rPr lang="en-US" sz="1600"/>
              <a:t> response = </a:t>
            </a:r>
            <a:r>
              <a:rPr lang="en-US" sz="1600" err="1"/>
              <a:t>client.executeStoredProcedure</a:t>
            </a:r>
            <a:r>
              <a:rPr lang="en-US" sz="1600"/>
              <a:t>(</a:t>
            </a:r>
          </a:p>
          <a:p>
            <a:pPr>
              <a:spcBef>
                <a:spcPts val="600"/>
              </a:spcBef>
              <a:spcAft>
                <a:spcPts val="600"/>
              </a:spcAft>
            </a:pPr>
            <a:r>
              <a:rPr lang="en-US" sz="1600"/>
              <a:t>    storedProcLink,</a:t>
            </a:r>
          </a:p>
          <a:p>
            <a:pPr>
              <a:spcBef>
                <a:spcPts val="600"/>
              </a:spcBef>
              <a:spcAft>
                <a:spcPts val="600"/>
              </a:spcAft>
            </a:pPr>
            <a:r>
              <a:rPr lang="en-US" sz="1600"/>
              <a:t>    requestOptions, </a:t>
            </a:r>
          </a:p>
          <a:p>
            <a:pPr>
              <a:spcBef>
                <a:spcPts val="600"/>
              </a:spcBef>
              <a:spcAft>
                <a:spcPts val="600"/>
              </a:spcAft>
            </a:pPr>
            <a:r>
              <a:rPr lang="en-US" sz="1600"/>
              <a:t>    new Object[]{}</a:t>
            </a:r>
          </a:p>
          <a:p>
            <a:pPr>
              <a:spcBef>
                <a:spcPts val="600"/>
              </a:spcBef>
              <a:spcAft>
                <a:spcPts val="600"/>
              </a:spcAft>
            </a:pPr>
            <a:r>
              <a:rPr lang="en-US" sz="1600"/>
              <a:t>);</a:t>
            </a:r>
          </a:p>
        </p:txBody>
      </p:sp>
      <p:pic>
        <p:nvPicPr>
          <p:cNvPr id="8" name="Picture 7">
            <a:extLst>
              <a:ext uri="{FF2B5EF4-FFF2-40B4-BE49-F238E27FC236}">
                <a16:creationId xmlns:a16="http://schemas.microsoft.com/office/drawing/2014/main" id="{A7089076-2A11-4707-ADC6-4159BD56BC27}"/>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3643671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Stored Procedures</a:t>
            </a:r>
          </a:p>
        </p:txBody>
      </p:sp>
    </p:spTree>
    <p:extLst>
      <p:ext uri="{BB962C8B-B14F-4D97-AF65-F5344CB8AC3E}">
        <p14:creationId xmlns:p14="http://schemas.microsoft.com/office/powerpoint/2010/main" val="3949894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1A1B-BDD9-4261-B31C-3FE79E8A4EAC}"/>
              </a:ext>
            </a:extLst>
          </p:cNvPr>
          <p:cNvSpPr>
            <a:spLocks noGrp="1"/>
          </p:cNvSpPr>
          <p:nvPr>
            <p:ph type="title"/>
          </p:nvPr>
        </p:nvSpPr>
        <p:spPr/>
        <p:txBody>
          <a:bodyPr/>
          <a:lstStyle/>
          <a:p>
            <a:r>
              <a:rPr lang="en-US"/>
              <a:t>User-defined Functions</a:t>
            </a:r>
          </a:p>
        </p:txBody>
      </p:sp>
      <p:sp>
        <p:nvSpPr>
          <p:cNvPr id="3" name="Text Placeholder 2">
            <a:extLst>
              <a:ext uri="{FF2B5EF4-FFF2-40B4-BE49-F238E27FC236}">
                <a16:creationId xmlns:a16="http://schemas.microsoft.com/office/drawing/2014/main" id="{008E8D6C-85A9-40B0-8A4F-81D5B9275016}"/>
              </a:ext>
            </a:extLst>
          </p:cNvPr>
          <p:cNvSpPr>
            <a:spLocks noGrp="1"/>
          </p:cNvSpPr>
          <p:nvPr>
            <p:ph type="body" sz="quarter" idx="10"/>
          </p:nvPr>
        </p:nvSpPr>
        <p:spPr>
          <a:xfrm>
            <a:off x="269239" y="1925685"/>
            <a:ext cx="10295396" cy="1766637"/>
          </a:xfrm>
        </p:spPr>
        <p:txBody>
          <a:bodyPr vert="horz" wrap="square" lIns="91440" tIns="45720" rIns="91440" bIns="45720" rtlCol="0" anchor="t">
            <a:spAutoFit/>
          </a:bodyPr>
          <a:lstStyle/>
          <a:p>
            <a:r>
              <a:rPr lang="en-US" sz="1600"/>
              <a:t>UDF</a:t>
            </a:r>
          </a:p>
          <a:p>
            <a:endParaRPr lang="en-US" sz="1600"/>
          </a:p>
          <a:p>
            <a:pPr marL="285750" indent="-285750">
              <a:buChar char="•"/>
            </a:pPr>
            <a:r>
              <a:rPr lang="en-US" sz="1600" b="0">
                <a:solidFill>
                  <a:schemeClr val="tx1"/>
                </a:solidFill>
                <a:latin typeface="+mn-lt"/>
                <a:cs typeface="Segoe UI Semibold" panose="020B0702040204020203" pitchFamily="34" charset="0"/>
              </a:rPr>
              <a:t>User-defined functions (UDFs) are used to extend the Azure Cosmos DB SQL API’s query language grammar and implement custom business logic. UDFs can only be called from inside queries</a:t>
            </a:r>
            <a:endParaRPr lang="en-US" sz="1600" b="0">
              <a:solidFill>
                <a:schemeClr val="tx1"/>
              </a:solidFill>
              <a:latin typeface="+mn-lt"/>
              <a:cs typeface="Segoe UI Semilight"/>
            </a:endParaRPr>
          </a:p>
          <a:p>
            <a:pPr marL="285750" indent="-285750">
              <a:buChar char="•"/>
            </a:pPr>
            <a:endParaRPr lang="en-US" sz="1600" b="0">
              <a:solidFill>
                <a:schemeClr val="tx1"/>
              </a:solidFill>
              <a:latin typeface="+mn-lt"/>
              <a:cs typeface="Segoe UI Semilight"/>
            </a:endParaRPr>
          </a:p>
          <a:p>
            <a:pPr marL="285750" indent="-285750">
              <a:buChar char="•"/>
            </a:pPr>
            <a:r>
              <a:rPr lang="en-US" sz="1600" b="0">
                <a:solidFill>
                  <a:schemeClr val="tx1"/>
                </a:solidFill>
                <a:latin typeface="+mn-lt"/>
                <a:cs typeface="Segoe UI Semibold" panose="020B0702040204020203" pitchFamily="34" charset="0"/>
              </a:rPr>
              <a:t>They do not have access to the context object and are meant to be used as compute-only code</a:t>
            </a:r>
            <a:endParaRPr lang="en-US" sz="1600" b="0">
              <a:solidFill>
                <a:schemeClr val="tx1"/>
              </a:solidFill>
              <a:latin typeface="+mn-lt"/>
              <a:cs typeface="Segoe UI Semilight"/>
            </a:endParaRPr>
          </a:p>
        </p:txBody>
      </p:sp>
    </p:spTree>
    <p:extLst>
      <p:ext uri="{BB962C8B-B14F-4D97-AF65-F5344CB8AC3E}">
        <p14:creationId xmlns:p14="http://schemas.microsoft.com/office/powerpoint/2010/main" val="247032295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User-Defined Function Definition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a:t>
            </a:r>
            <a:r>
              <a:rPr lang="en-US" sz="1800" err="1"/>
              <a:t>taxUdf</a:t>
            </a:r>
            <a:r>
              <a:rPr lang="en-US" sz="1800"/>
              <a:t> = {</a:t>
            </a:r>
          </a:p>
          <a:p>
            <a:pPr>
              <a:spcBef>
                <a:spcPts val="600"/>
              </a:spcBef>
              <a:spcAft>
                <a:spcPts val="600"/>
              </a:spcAft>
            </a:pPr>
            <a:r>
              <a:rPr lang="en-US" sz="1800"/>
              <a:t>	id: "tax",</a:t>
            </a:r>
          </a:p>
          <a:p>
            <a:pPr>
              <a:spcBef>
                <a:spcPts val="600"/>
              </a:spcBef>
              <a:spcAft>
                <a:spcPts val="600"/>
              </a:spcAft>
            </a:pPr>
            <a:r>
              <a:rPr lang="en-US" sz="1800"/>
              <a:t>	</a:t>
            </a:r>
            <a:r>
              <a:rPr lang="en-US" sz="1800" err="1"/>
              <a:t>serverScript</a:t>
            </a:r>
            <a:r>
              <a:rPr lang="en-US" sz="1800"/>
              <a:t>: function tax(income) {</a:t>
            </a:r>
          </a:p>
          <a:p>
            <a:pPr>
              <a:spcBef>
                <a:spcPts val="600"/>
              </a:spcBef>
              <a:spcAft>
                <a:spcPts val="600"/>
              </a:spcAft>
            </a:pPr>
            <a:r>
              <a:rPr lang="en-US" sz="1800"/>
              <a:t>		if (income == undefined) </a:t>
            </a:r>
          </a:p>
          <a:p>
            <a:pPr>
              <a:spcBef>
                <a:spcPts val="600"/>
              </a:spcBef>
              <a:spcAft>
                <a:spcPts val="600"/>
              </a:spcAft>
            </a:pPr>
            <a:r>
              <a:rPr lang="en-US" sz="1800"/>
              <a:t>			throw 'no input’;</a:t>
            </a:r>
          </a:p>
          <a:p>
            <a:pPr>
              <a:spcBef>
                <a:spcPts val="600"/>
              </a:spcBef>
              <a:spcAft>
                <a:spcPts val="600"/>
              </a:spcAft>
            </a:pPr>
            <a:r>
              <a:rPr lang="en-US" sz="1800"/>
              <a:t>		if (income &lt; 1000) </a:t>
            </a:r>
          </a:p>
          <a:p>
            <a:pPr>
              <a:spcBef>
                <a:spcPts val="600"/>
              </a:spcBef>
              <a:spcAft>
                <a:spcPts val="600"/>
              </a:spcAft>
            </a:pPr>
            <a:r>
              <a:rPr lang="en-US" sz="1800"/>
              <a:t>			return income * 0.1;</a:t>
            </a:r>
          </a:p>
          <a:p>
            <a:pPr>
              <a:spcBef>
                <a:spcPts val="600"/>
              </a:spcBef>
              <a:spcAft>
                <a:spcPts val="600"/>
              </a:spcAft>
            </a:pPr>
            <a:r>
              <a:rPr lang="en-US" sz="1800"/>
              <a:t>		else if (income &lt; 10000) </a:t>
            </a:r>
          </a:p>
          <a:p>
            <a:pPr>
              <a:spcBef>
                <a:spcPts val="600"/>
              </a:spcBef>
              <a:spcAft>
                <a:spcPts val="600"/>
              </a:spcAft>
            </a:pPr>
            <a:r>
              <a:rPr lang="en-US" sz="1800"/>
              <a:t>			return income * 0.2;</a:t>
            </a:r>
          </a:p>
          <a:p>
            <a:pPr>
              <a:spcBef>
                <a:spcPts val="600"/>
              </a:spcBef>
              <a:spcAft>
                <a:spcPts val="600"/>
              </a:spcAft>
            </a:pPr>
            <a:r>
              <a:rPr lang="en-US" sz="1800"/>
              <a:t>		else</a:t>
            </a:r>
          </a:p>
          <a:p>
            <a:pPr>
              <a:spcBef>
                <a:spcPts val="600"/>
              </a:spcBef>
              <a:spcAft>
                <a:spcPts val="600"/>
              </a:spcAft>
            </a:pPr>
            <a:r>
              <a:rPr lang="en-US" sz="1800"/>
              <a:t>			return income * 0.4;</a:t>
            </a:r>
          </a:p>
          <a:p>
            <a:pPr>
              <a:spcBef>
                <a:spcPts val="600"/>
              </a:spcBef>
              <a:spcAft>
                <a:spcPts val="600"/>
              </a:spcAft>
            </a:pPr>
            <a:r>
              <a:rPr lang="en-US" sz="1800"/>
              <a:t>	}</a:t>
            </a:r>
          </a:p>
          <a:p>
            <a:pPr>
              <a:spcBef>
                <a:spcPts val="600"/>
              </a:spcBef>
              <a:spcAft>
                <a:spcPts val="600"/>
              </a:spcAft>
            </a:pPr>
            <a:r>
              <a:rPr lang="en-US" sz="1800"/>
              <a:t>}</a:t>
            </a:r>
          </a:p>
        </p:txBody>
      </p:sp>
      <p:pic>
        <p:nvPicPr>
          <p:cNvPr id="8" name="Picture 2">
            <a:extLst>
              <a:ext uri="{FF2B5EF4-FFF2-40B4-BE49-F238E27FC236}">
                <a16:creationId xmlns:a16="http://schemas.microsoft.com/office/drawing/2014/main" id="{0C462EF8-6F27-0147-8557-7E363C0CBF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76330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User-Defined Function USAGE in Queries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800767"/>
          </a:xfrm>
        </p:spPr>
        <p:txBody>
          <a:bodyPr/>
          <a:lstStyle/>
          <a:p>
            <a:pPr>
              <a:spcBef>
                <a:spcPts val="600"/>
              </a:spcBef>
              <a:spcAft>
                <a:spcPts val="600"/>
              </a:spcAft>
            </a:pPr>
            <a:r>
              <a:rPr lang="en-US" sz="2000"/>
              <a:t>SELECT </a:t>
            </a:r>
          </a:p>
          <a:p>
            <a:pPr>
              <a:spcBef>
                <a:spcPts val="600"/>
              </a:spcBef>
              <a:spcAft>
                <a:spcPts val="600"/>
              </a:spcAft>
            </a:pPr>
            <a:r>
              <a:rPr lang="en-US" sz="2000"/>
              <a:t>	* </a:t>
            </a:r>
          </a:p>
          <a:p>
            <a:pPr>
              <a:spcBef>
                <a:spcPts val="600"/>
              </a:spcBef>
              <a:spcAft>
                <a:spcPts val="600"/>
              </a:spcAft>
            </a:pPr>
            <a:r>
              <a:rPr lang="en-US" sz="2000"/>
              <a:t>FROM </a:t>
            </a:r>
          </a:p>
          <a:p>
            <a:pPr>
              <a:spcBef>
                <a:spcPts val="600"/>
              </a:spcBef>
              <a:spcAft>
                <a:spcPts val="600"/>
              </a:spcAft>
            </a:pPr>
            <a:r>
              <a:rPr lang="en-US" sz="2000"/>
              <a:t>	</a:t>
            </a:r>
            <a:r>
              <a:rPr lang="en-US" sz="2000" err="1"/>
              <a:t>TaxPayers</a:t>
            </a:r>
            <a:r>
              <a:rPr lang="en-US" sz="2000"/>
              <a:t> t </a:t>
            </a:r>
          </a:p>
          <a:p>
            <a:pPr>
              <a:spcBef>
                <a:spcPts val="600"/>
              </a:spcBef>
              <a:spcAft>
                <a:spcPts val="600"/>
              </a:spcAft>
            </a:pPr>
            <a:r>
              <a:rPr lang="en-US" sz="2000"/>
              <a:t>WHERE </a:t>
            </a:r>
          </a:p>
          <a:p>
            <a:pPr>
              <a:spcBef>
                <a:spcPts val="600"/>
              </a:spcBef>
              <a:spcAft>
                <a:spcPts val="600"/>
              </a:spcAft>
            </a:pPr>
            <a:r>
              <a:rPr lang="en-US" sz="2000"/>
              <a:t>	</a:t>
            </a:r>
            <a:r>
              <a:rPr lang="en-US" sz="2000" err="1"/>
              <a:t>udf.tax</a:t>
            </a:r>
            <a:r>
              <a:rPr lang="en-US" sz="2000"/>
              <a:t>(</a:t>
            </a:r>
            <a:r>
              <a:rPr lang="en-US" sz="2000" err="1"/>
              <a:t>t.income</a:t>
            </a:r>
            <a:r>
              <a:rPr lang="en-US" sz="2000"/>
              <a:t>) &gt; 20000</a:t>
            </a:r>
          </a:p>
        </p:txBody>
      </p:sp>
      <p:sp>
        <p:nvSpPr>
          <p:cNvPr id="7" name="TextBox 6">
            <a:extLst>
              <a:ext uri="{FF2B5EF4-FFF2-40B4-BE49-F238E27FC236}">
                <a16:creationId xmlns:a16="http://schemas.microsoft.com/office/drawing/2014/main" id="{C1427114-59E0-7345-AB84-AC56515004EC}"/>
              </a:ext>
            </a:extLst>
          </p:cNvPr>
          <p:cNvSpPr txBox="1"/>
          <p:nvPr/>
        </p:nvSpPr>
        <p:spPr>
          <a:xfrm>
            <a:off x="11073373" y="6199157"/>
            <a:ext cx="803169" cy="369332"/>
          </a:xfrm>
          <a:prstGeom prst="rect">
            <a:avLst/>
          </a:prstGeom>
          <a:noFill/>
        </p:spPr>
        <p:txBody>
          <a:bodyPr wrap="square" rtlCol="0" anchor="ctr">
            <a:spAutoFit/>
          </a:bodyPr>
          <a:lstStyle/>
          <a:p>
            <a:pPr algn="ctr"/>
            <a:r>
              <a:rPr lang="en-US">
                <a:solidFill>
                  <a:schemeClr val="tx2"/>
                </a:solidFill>
                <a:latin typeface="Segoe UI Semilight" panose="020B0402040204020203" pitchFamily="34" charset="0"/>
                <a:cs typeface="Segoe UI Semilight" panose="020B0402040204020203" pitchFamily="34" charset="0"/>
              </a:rPr>
              <a:t>SQL</a:t>
            </a:r>
          </a:p>
        </p:txBody>
      </p:sp>
    </p:spTree>
    <p:extLst>
      <p:ext uri="{BB962C8B-B14F-4D97-AF65-F5344CB8AC3E}">
        <p14:creationId xmlns:p14="http://schemas.microsoft.com/office/powerpoint/2010/main" val="187967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User-Defined Functions</a:t>
            </a:r>
          </a:p>
        </p:txBody>
      </p:sp>
    </p:spTree>
    <p:extLst>
      <p:ext uri="{BB962C8B-B14F-4D97-AF65-F5344CB8AC3E}">
        <p14:creationId xmlns:p14="http://schemas.microsoft.com/office/powerpoint/2010/main" val="1060687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a:t>Azure is the world’s most trusted cloud, with more certifications than any other cloud provider.</a:t>
            </a:r>
          </a:p>
          <a:p>
            <a:pPr lvl="0" defTabSz="914400">
              <a:spcBef>
                <a:spcPts val="1000"/>
              </a:spcBef>
              <a:spcAft>
                <a:spcPts val="0"/>
              </a:spcAft>
              <a:buClr>
                <a:schemeClr val="bg1"/>
              </a:buClr>
              <a:buSzTx/>
            </a:pPr>
            <a:endParaRPr lang="en-US" sz="1200" spc="5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endParaRPr lang="en-US" sz="1765"/>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2" name="Rectangle 1"/>
          <p:cNvSpPr/>
          <p:nvPr/>
        </p:nvSpPr>
        <p:spPr>
          <a:xfrm>
            <a:off x="358757" y="2515121"/>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Enterprise grade security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at Rest</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is enabled automatically by default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94170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3056734"/>
          </a:xfrm>
        </p:spPr>
        <p:txBody>
          <a:bodyPr vert="horz" wrap="square" lIns="146304" tIns="91440" rIns="146304" bIns="91440" rtlCol="0" anchor="t">
            <a:spAutoFit/>
          </a:bodyPr>
          <a:lstStyle/>
          <a:p>
            <a:pPr marL="0" lvl="1" indent="0">
              <a:buNone/>
            </a:pPr>
            <a:r>
              <a:rPr lang="en-US"/>
              <a:t>IoT, gaming, retail and operational logging applications need to </a:t>
            </a:r>
            <a:r>
              <a:rPr lang="en-US" b="1">
                <a:solidFill>
                  <a:srgbClr val="505050"/>
                </a:solidFill>
                <a:latin typeface="Segoe UI Semibold" panose="020B0702040204020203" pitchFamily="34" charset="0"/>
                <a:cs typeface="Segoe UI Semibold" panose="020B0702040204020203" pitchFamily="34" charset="0"/>
              </a:rPr>
              <a:t>track and respond to tremendous amount of data</a:t>
            </a:r>
            <a:r>
              <a:rPr lang="en-US"/>
              <a:t> being ingested, modified or removed from a globally-scaled database.</a:t>
            </a:r>
          </a:p>
          <a:p>
            <a:pPr lvl="0"/>
            <a:r>
              <a:rPr lang="en-US"/>
              <a:t>COMMON SCENARIOS</a:t>
            </a:r>
          </a:p>
          <a:p>
            <a:pPr lvl="1"/>
            <a:r>
              <a:rPr lang="en-US"/>
              <a:t>Trigger notification for new items</a:t>
            </a:r>
          </a:p>
          <a:p>
            <a:pPr lvl="1"/>
            <a:r>
              <a:rPr lang="en-US"/>
              <a:t>Perform real-time analytics on streamed data</a:t>
            </a:r>
          </a:p>
          <a:p>
            <a:pPr lvl="1"/>
            <a:r>
              <a:rPr lang="en-US"/>
              <a:t>Synchronize data with a cache, search engine or data warehouse</a:t>
            </a:r>
            <a:r>
              <a:rPr lang="en-US">
                <a:cs typeface="Segoe UI Semilight"/>
              </a:rPr>
              <a:t>.</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lstStyle/>
          <a:p>
            <a:r>
              <a:rPr lang="en-US"/>
              <a:t>Modern Reactive Applications</a:t>
            </a:r>
          </a:p>
        </p:txBody>
      </p:sp>
      <p:grpSp>
        <p:nvGrpSpPr>
          <p:cNvPr id="44" name="Group 43">
            <a:extLst>
              <a:ext uri="{FF2B5EF4-FFF2-40B4-BE49-F238E27FC236}">
                <a16:creationId xmlns:a16="http://schemas.microsoft.com/office/drawing/2014/main" id="{150B38C2-5AFE-4D87-A731-5F63C906F3B9}"/>
              </a:ext>
            </a:extLst>
          </p:cNvPr>
          <p:cNvGrpSpPr/>
          <p:nvPr/>
        </p:nvGrpSpPr>
        <p:grpSpPr>
          <a:xfrm>
            <a:off x="8049494" y="1844100"/>
            <a:ext cx="628588" cy="562205"/>
            <a:chOff x="6773175" y="404044"/>
            <a:chExt cx="802419" cy="717677"/>
          </a:xfrm>
        </p:grpSpPr>
        <p:sp>
          <p:nvSpPr>
            <p:cNvPr id="82" name="Freeform 24">
              <a:extLst>
                <a:ext uri="{FF2B5EF4-FFF2-40B4-BE49-F238E27FC236}">
                  <a16:creationId xmlns:a16="http://schemas.microsoft.com/office/drawing/2014/main" id="{C1CD5271-EAF3-458F-BB55-66CBA95CDA1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3" name="Freeform 640">
              <a:extLst>
                <a:ext uri="{FF2B5EF4-FFF2-40B4-BE49-F238E27FC236}">
                  <a16:creationId xmlns:a16="http://schemas.microsoft.com/office/drawing/2014/main" id="{2C34D16F-8D7C-40BD-A24A-C9F5A7E5EA02}"/>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4" name="Freeform 28">
              <a:extLst>
                <a:ext uri="{FF2B5EF4-FFF2-40B4-BE49-F238E27FC236}">
                  <a16:creationId xmlns:a16="http://schemas.microsoft.com/office/drawing/2014/main" id="{93A26031-7387-4AD8-9A6B-4743BDC0944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64C596A-8110-44AB-B790-DCA5ACC1EB28}"/>
              </a:ext>
            </a:extLst>
          </p:cNvPr>
          <p:cNvGrpSpPr/>
          <p:nvPr/>
        </p:nvGrpSpPr>
        <p:grpSpPr>
          <a:xfrm>
            <a:off x="9446546" y="1819643"/>
            <a:ext cx="644698" cy="555680"/>
            <a:chOff x="8376458" y="5925518"/>
            <a:chExt cx="1045926" cy="901512"/>
          </a:xfrm>
        </p:grpSpPr>
        <p:sp>
          <p:nvSpPr>
            <p:cNvPr id="78" name="Star: 4 Points 8">
              <a:extLst>
                <a:ext uri="{FF2B5EF4-FFF2-40B4-BE49-F238E27FC236}">
                  <a16:creationId xmlns:a16="http://schemas.microsoft.com/office/drawing/2014/main" id="{8F6B6C58-C45F-4F43-A1F8-243CFFB9911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Star: 4 Points 8">
              <a:extLst>
                <a:ext uri="{FF2B5EF4-FFF2-40B4-BE49-F238E27FC236}">
                  <a16:creationId xmlns:a16="http://schemas.microsoft.com/office/drawing/2014/main" id="{60C41CD9-8AD8-4B6F-A56F-D0DD0EF4AE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5BA6CD87-13CD-49CD-B653-482FC976A9D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9">
              <a:extLst>
                <a:ext uri="{FF2B5EF4-FFF2-40B4-BE49-F238E27FC236}">
                  <a16:creationId xmlns:a16="http://schemas.microsoft.com/office/drawing/2014/main" id="{FFB1BDBD-C031-42F7-B7D6-D6080A8D2B4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F49965F-60E8-4B4E-898A-92A0368C8B61}"/>
              </a:ext>
            </a:extLst>
          </p:cNvPr>
          <p:cNvGrpSpPr/>
          <p:nvPr/>
        </p:nvGrpSpPr>
        <p:grpSpPr>
          <a:xfrm>
            <a:off x="6774945" y="1878679"/>
            <a:ext cx="485379" cy="412901"/>
            <a:chOff x="5872464" y="2045113"/>
            <a:chExt cx="485379" cy="412901"/>
          </a:xfrm>
        </p:grpSpPr>
        <p:grpSp>
          <p:nvGrpSpPr>
            <p:cNvPr id="71" name="Group 70">
              <a:extLst>
                <a:ext uri="{FF2B5EF4-FFF2-40B4-BE49-F238E27FC236}">
                  <a16:creationId xmlns:a16="http://schemas.microsoft.com/office/drawing/2014/main" id="{9B9E1697-4B51-4E2A-B129-0EE644C55787}"/>
                </a:ext>
              </a:extLst>
            </p:cNvPr>
            <p:cNvGrpSpPr/>
            <p:nvPr/>
          </p:nvGrpSpPr>
          <p:grpSpPr>
            <a:xfrm>
              <a:off x="5872464" y="2045113"/>
              <a:ext cx="485379" cy="412901"/>
              <a:chOff x="2107244" y="1575258"/>
              <a:chExt cx="310993" cy="264555"/>
            </a:xfrm>
          </p:grpSpPr>
          <p:sp>
            <p:nvSpPr>
              <p:cNvPr id="76" name="Rectangle 9">
                <a:extLst>
                  <a:ext uri="{FF2B5EF4-FFF2-40B4-BE49-F238E27FC236}">
                    <a16:creationId xmlns:a16="http://schemas.microsoft.com/office/drawing/2014/main" id="{2CB2C779-532F-4C86-BC06-201AE5658F96}"/>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Line 10">
                <a:extLst>
                  <a:ext uri="{FF2B5EF4-FFF2-40B4-BE49-F238E27FC236}">
                    <a16:creationId xmlns:a16="http://schemas.microsoft.com/office/drawing/2014/main" id="{0A80E0C1-DFAA-46E2-BDC2-05C903207CA9}"/>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FEAB4377-FCE5-4CFB-9CD1-3F62D7455AE9}"/>
                </a:ext>
              </a:extLst>
            </p:cNvPr>
            <p:cNvGrpSpPr/>
            <p:nvPr/>
          </p:nvGrpSpPr>
          <p:grpSpPr>
            <a:xfrm>
              <a:off x="6153589" y="2082451"/>
              <a:ext cx="149347" cy="37338"/>
              <a:chOff x="2287367" y="1599181"/>
              <a:chExt cx="95690" cy="23923"/>
            </a:xfrm>
            <a:solidFill>
              <a:schemeClr val="tx2"/>
            </a:solidFill>
          </p:grpSpPr>
          <p:sp>
            <p:nvSpPr>
              <p:cNvPr id="73" name="Oval 11">
                <a:extLst>
                  <a:ext uri="{FF2B5EF4-FFF2-40B4-BE49-F238E27FC236}">
                    <a16:creationId xmlns:a16="http://schemas.microsoft.com/office/drawing/2014/main" id="{85DEEFE5-D317-4EF6-95C6-16CBDF0B434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4" name="Oval 12">
                <a:extLst>
                  <a:ext uri="{FF2B5EF4-FFF2-40B4-BE49-F238E27FC236}">
                    <a16:creationId xmlns:a16="http://schemas.microsoft.com/office/drawing/2014/main" id="{51D95962-38BC-4AE1-9464-7B411CC7706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Oval 13">
                <a:extLst>
                  <a:ext uri="{FF2B5EF4-FFF2-40B4-BE49-F238E27FC236}">
                    <a16:creationId xmlns:a16="http://schemas.microsoft.com/office/drawing/2014/main" id="{F28010F0-30FA-41D0-971B-3F2125B25F3D}"/>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8" name="ShoppingCart_E7BF">
            <a:extLst>
              <a:ext uri="{FF2B5EF4-FFF2-40B4-BE49-F238E27FC236}">
                <a16:creationId xmlns:a16="http://schemas.microsoft.com/office/drawing/2014/main" id="{FC6938EB-C395-429D-AC35-F14955BAFE32}"/>
              </a:ext>
            </a:extLst>
          </p:cNvPr>
          <p:cNvSpPr>
            <a:spLocks noChangeAspect="1" noEditPoints="1"/>
          </p:cNvSpPr>
          <p:nvPr/>
        </p:nvSpPr>
        <p:spPr bwMode="auto">
          <a:xfrm>
            <a:off x="6896132" y="2049787"/>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2127A56E-A5AB-48F9-A694-DDFAEE771BD0}"/>
              </a:ext>
            </a:extLst>
          </p:cNvPr>
          <p:cNvGrpSpPr/>
          <p:nvPr/>
        </p:nvGrpSpPr>
        <p:grpSpPr>
          <a:xfrm>
            <a:off x="10947951" y="1731326"/>
            <a:ext cx="307945" cy="699265"/>
            <a:chOff x="10878229" y="2464963"/>
            <a:chExt cx="307945" cy="699265"/>
          </a:xfrm>
        </p:grpSpPr>
        <p:sp>
          <p:nvSpPr>
            <p:cNvPr id="65" name="Rectangle 64">
              <a:extLst>
                <a:ext uri="{FF2B5EF4-FFF2-40B4-BE49-F238E27FC236}">
                  <a16:creationId xmlns:a16="http://schemas.microsoft.com/office/drawing/2014/main" id="{54907D98-B6F3-4963-9B77-8A21BA09FF71}"/>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4025C066-EA53-4793-91C0-DFF38FAEB02F}"/>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71162DB5-D21F-4183-986E-6D3232480C2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713F5943-9BCC-4416-98E8-0BCAB8F72811}"/>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67911FA6-05B7-4D4E-BB6E-D458F430B6F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7C19767A-3456-45A0-8EFF-4D7088687A82}"/>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81E0FDDD-C3C5-4842-A864-C1CE36D9F43E}"/>
              </a:ext>
            </a:extLst>
          </p:cNvPr>
          <p:cNvSpPr txBox="1"/>
          <p:nvPr/>
        </p:nvSpPr>
        <p:spPr>
          <a:xfrm>
            <a:off x="10668745" y="2482887"/>
            <a:ext cx="866356"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51" name="Straight Arrow Connector 50">
            <a:extLst>
              <a:ext uri="{FF2B5EF4-FFF2-40B4-BE49-F238E27FC236}">
                <a16:creationId xmlns:a16="http://schemas.microsoft.com/office/drawing/2014/main" id="{38C8A738-84CB-42F0-A55F-79B130CC4C1E}"/>
              </a:ext>
            </a:extLst>
          </p:cNvPr>
          <p:cNvCxnSpPr>
            <a:cxnSpLocks/>
          </p:cNvCxnSpPr>
          <p:nvPr/>
        </p:nvCxnSpPr>
        <p:spPr>
          <a:xfrm>
            <a:off x="740328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F0E20C04-2BC4-4303-BAE8-3BE31BF044A8}"/>
              </a:ext>
            </a:extLst>
          </p:cNvPr>
          <p:cNvCxnSpPr>
            <a:cxnSpLocks/>
          </p:cNvCxnSpPr>
          <p:nvPr/>
        </p:nvCxnSpPr>
        <p:spPr>
          <a:xfrm>
            <a:off x="8832038"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86E4713-1094-4F2C-8C89-CC19E88E3B8B}"/>
              </a:ext>
            </a:extLst>
          </p:cNvPr>
          <p:cNvCxnSpPr>
            <a:cxnSpLocks/>
          </p:cNvCxnSpPr>
          <p:nvPr/>
        </p:nvCxnSpPr>
        <p:spPr>
          <a:xfrm>
            <a:off x="10342430" y="210024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Arrow Connector 59">
            <a:extLst>
              <a:ext uri="{FF2B5EF4-FFF2-40B4-BE49-F238E27FC236}">
                <a16:creationId xmlns:a16="http://schemas.microsoft.com/office/drawing/2014/main" id="{4010D5B4-28CF-4548-A59C-46EA6B01C3A7}"/>
              </a:ext>
            </a:extLst>
          </p:cNvPr>
          <p:cNvCxnSpPr>
            <a:cxnSpLocks/>
          </p:cNvCxnSpPr>
          <p:nvPr/>
        </p:nvCxnSpPr>
        <p:spPr>
          <a:xfrm>
            <a:off x="8832038" y="4136755"/>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EAB6604B-4C4D-41EF-B605-A01C1C24EF49}"/>
              </a:ext>
            </a:extLst>
          </p:cNvPr>
          <p:cNvCxnSpPr>
            <a:cxnSpLocks/>
          </p:cNvCxnSpPr>
          <p:nvPr/>
        </p:nvCxnSpPr>
        <p:spPr>
          <a:xfrm>
            <a:off x="10175953" y="4136755"/>
            <a:ext cx="45335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EE97A3EA-11C0-42F1-8CA6-03C21DC95568}"/>
              </a:ext>
            </a:extLst>
          </p:cNvPr>
          <p:cNvCxnSpPr>
            <a:cxnSpLocks/>
          </p:cNvCxnSpPr>
          <p:nvPr/>
        </p:nvCxnSpPr>
        <p:spPr>
          <a:xfrm>
            <a:off x="11101923" y="2791097"/>
            <a:ext cx="0" cy="10122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8F571333-56AA-4B2A-974C-7929C6068AED}"/>
              </a:ext>
            </a:extLst>
          </p:cNvPr>
          <p:cNvCxnSpPr>
            <a:cxnSpLocks/>
          </p:cNvCxnSpPr>
          <p:nvPr/>
        </p:nvCxnSpPr>
        <p:spPr>
          <a:xfrm flipH="1">
            <a:off x="9883178" y="2800034"/>
            <a:ext cx="957942" cy="1003287"/>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60514202-75D1-4355-9DF5-D32B260C3727}"/>
              </a:ext>
            </a:extLst>
          </p:cNvPr>
          <p:cNvCxnSpPr>
            <a:cxnSpLocks/>
            <a:stCxn id="50" idx="1"/>
          </p:cNvCxnSpPr>
          <p:nvPr/>
        </p:nvCxnSpPr>
        <p:spPr>
          <a:xfrm flipH="1">
            <a:off x="8506815" y="2602151"/>
            <a:ext cx="2161930" cy="1155345"/>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3" name="Group 42">
            <a:extLst>
              <a:ext uri="{FF2B5EF4-FFF2-40B4-BE49-F238E27FC236}">
                <a16:creationId xmlns:a16="http://schemas.microsoft.com/office/drawing/2014/main" id="{6ED4AD2B-45A7-4230-94B3-7174BCAED68A}"/>
              </a:ext>
            </a:extLst>
          </p:cNvPr>
          <p:cNvGrpSpPr/>
          <p:nvPr/>
        </p:nvGrpSpPr>
        <p:grpSpPr>
          <a:xfrm>
            <a:off x="9479390" y="3917477"/>
            <a:ext cx="579010" cy="472398"/>
            <a:chOff x="5818113" y="2550840"/>
            <a:chExt cx="529278" cy="431824"/>
          </a:xfrm>
        </p:grpSpPr>
        <p:sp>
          <p:nvSpPr>
            <p:cNvPr id="45" name="Diamond 44">
              <a:extLst>
                <a:ext uri="{FF2B5EF4-FFF2-40B4-BE49-F238E27FC236}">
                  <a16:creationId xmlns:a16="http://schemas.microsoft.com/office/drawing/2014/main" id="{FA87F08D-2A66-454C-B65A-D6990474CD9E}"/>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5D95F1B-A98A-4834-BC67-22831E8162FC}"/>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BFD744F5-1104-4B25-9ECD-4F48592CFC01}"/>
              </a:ext>
            </a:extLst>
          </p:cNvPr>
          <p:cNvGrpSpPr/>
          <p:nvPr/>
        </p:nvGrpSpPr>
        <p:grpSpPr>
          <a:xfrm>
            <a:off x="10776951" y="3917478"/>
            <a:ext cx="649908" cy="411590"/>
            <a:chOff x="10841119" y="4511650"/>
            <a:chExt cx="521571" cy="330315"/>
          </a:xfrm>
        </p:grpSpPr>
        <p:sp>
          <p:nvSpPr>
            <p:cNvPr id="54" name="Freeform 5">
              <a:extLst>
                <a:ext uri="{FF2B5EF4-FFF2-40B4-BE49-F238E27FC236}">
                  <a16:creationId xmlns:a16="http://schemas.microsoft.com/office/drawing/2014/main" id="{8CC8CDE0-B02B-4337-93B0-60BC30A3E491}"/>
                </a:ext>
              </a:extLst>
            </p:cNvPr>
            <p:cNvSpPr>
              <a:spLocks noChangeAspect="1" noEditPoints="1"/>
            </p:cNvSpPr>
            <p:nvPr/>
          </p:nvSpPr>
          <p:spPr bwMode="auto">
            <a:xfrm flipH="1">
              <a:off x="10997212" y="4594356"/>
              <a:ext cx="209422" cy="20542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46">
              <a:extLst>
                <a:ext uri="{FF2B5EF4-FFF2-40B4-BE49-F238E27FC236}">
                  <a16:creationId xmlns:a16="http://schemas.microsoft.com/office/drawing/2014/main" id="{B3FC398B-11D0-4686-9CBD-228B5C247BCE}"/>
                </a:ext>
              </a:extLst>
            </p:cNvPr>
            <p:cNvSpPr>
              <a:spLocks noChangeAspect="1"/>
            </p:cNvSpPr>
            <p:nvPr/>
          </p:nvSpPr>
          <p:spPr bwMode="auto">
            <a:xfrm>
              <a:off x="10841119" y="4511650"/>
              <a:ext cx="521571" cy="3303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E60E0C2-3147-4B47-A264-6BB355F2FA0F}"/>
              </a:ext>
            </a:extLst>
          </p:cNvPr>
          <p:cNvGrpSpPr/>
          <p:nvPr/>
        </p:nvGrpSpPr>
        <p:grpSpPr>
          <a:xfrm>
            <a:off x="8171806" y="3917479"/>
            <a:ext cx="512021" cy="505750"/>
            <a:chOff x="8043748" y="3917478"/>
            <a:chExt cx="640080" cy="632241"/>
          </a:xfrm>
        </p:grpSpPr>
        <p:sp>
          <p:nvSpPr>
            <p:cNvPr id="86" name="Freeform: Shape 85">
              <a:extLst>
                <a:ext uri="{FF2B5EF4-FFF2-40B4-BE49-F238E27FC236}">
                  <a16:creationId xmlns:a16="http://schemas.microsoft.com/office/drawing/2014/main" id="{32A84BCB-53DF-4206-BE9B-2068A351D60D}"/>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E2D81119-AB80-4246-B61D-D1C5CCE5FF28}"/>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lg" len="lg"/>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724317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FCBE-7D4B-4C51-BA17-A48BCD8D7442}"/>
              </a:ext>
            </a:extLst>
          </p:cNvPr>
          <p:cNvSpPr>
            <a:spLocks noGrp="1"/>
          </p:cNvSpPr>
          <p:nvPr>
            <p:ph type="title"/>
          </p:nvPr>
        </p:nvSpPr>
        <p:spPr/>
        <p:txBody>
          <a:bodyPr/>
          <a:lstStyle/>
          <a:p>
            <a:r>
              <a:rPr lang="en-US"/>
              <a:t>Change Feed</a:t>
            </a:r>
          </a:p>
        </p:txBody>
      </p:sp>
      <p:sp>
        <p:nvSpPr>
          <p:cNvPr id="3" name="Text Placeholder 2">
            <a:extLst>
              <a:ext uri="{FF2B5EF4-FFF2-40B4-BE49-F238E27FC236}">
                <a16:creationId xmlns:a16="http://schemas.microsoft.com/office/drawing/2014/main" id="{F49A83C1-C89B-4FD1-AA2C-6D3A60B743DF}"/>
              </a:ext>
            </a:extLst>
          </p:cNvPr>
          <p:cNvSpPr>
            <a:spLocks noGrp="1"/>
          </p:cNvSpPr>
          <p:nvPr>
            <p:ph type="body" sz="quarter" idx="11"/>
          </p:nvPr>
        </p:nvSpPr>
        <p:spPr>
          <a:xfrm>
            <a:off x="269874" y="1584156"/>
            <a:ext cx="5686789" cy="923330"/>
          </a:xfrm>
        </p:spPr>
        <p:txBody>
          <a:bodyPr vert="horz" wrap="square" lIns="146304" tIns="91440" rIns="146304" bIns="91440" rtlCol="0" anchor="t">
            <a:spAutoFit/>
          </a:bodyPr>
          <a:lstStyle/>
          <a:p>
            <a:r>
              <a:rPr lang="en-US"/>
              <a:t>Persistent log of records within an Azure Cosmos DB container. Preseneted in the order in which they were modified</a:t>
            </a:r>
          </a:p>
        </p:txBody>
      </p:sp>
      <p:grpSp>
        <p:nvGrpSpPr>
          <p:cNvPr id="8" name="Group 7">
            <a:extLst>
              <a:ext uri="{FF2B5EF4-FFF2-40B4-BE49-F238E27FC236}">
                <a16:creationId xmlns:a16="http://schemas.microsoft.com/office/drawing/2014/main" id="{745419B1-0A04-411F-8F6F-7EBE5D08D076}"/>
              </a:ext>
            </a:extLst>
          </p:cNvPr>
          <p:cNvGrpSpPr/>
          <p:nvPr/>
        </p:nvGrpSpPr>
        <p:grpSpPr>
          <a:xfrm>
            <a:off x="8235552" y="3082592"/>
            <a:ext cx="1113061" cy="959373"/>
            <a:chOff x="8376458" y="5925518"/>
            <a:chExt cx="1045926" cy="901512"/>
          </a:xfrm>
        </p:grpSpPr>
        <p:sp>
          <p:nvSpPr>
            <p:cNvPr id="9" name="Star: 4 Points 8">
              <a:extLst>
                <a:ext uri="{FF2B5EF4-FFF2-40B4-BE49-F238E27FC236}">
                  <a16:creationId xmlns:a16="http://schemas.microsoft.com/office/drawing/2014/main" id="{843823C0-8A7A-4E03-9605-4720AC345DB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0" name="Star: 4 Points 8">
              <a:extLst>
                <a:ext uri="{FF2B5EF4-FFF2-40B4-BE49-F238E27FC236}">
                  <a16:creationId xmlns:a16="http://schemas.microsoft.com/office/drawing/2014/main" id="{06896C18-7016-449C-9F09-87BC031F7203}"/>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DA26DFB-10A3-4BA6-AF46-5888C538085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9">
              <a:extLst>
                <a:ext uri="{FF2B5EF4-FFF2-40B4-BE49-F238E27FC236}">
                  <a16:creationId xmlns:a16="http://schemas.microsoft.com/office/drawing/2014/main" id="{4C6A329B-ECD9-486F-985B-870898D3589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A7A2197F-7BF0-45EC-AEB6-14E1E944B717}"/>
              </a:ext>
            </a:extLst>
          </p:cNvPr>
          <p:cNvGrpSpPr/>
          <p:nvPr/>
        </p:nvGrpSpPr>
        <p:grpSpPr>
          <a:xfrm>
            <a:off x="10337071" y="2930114"/>
            <a:ext cx="531662" cy="1207270"/>
            <a:chOff x="10878229" y="2464963"/>
            <a:chExt cx="307945" cy="699265"/>
          </a:xfrm>
        </p:grpSpPr>
        <p:sp>
          <p:nvSpPr>
            <p:cNvPr id="14" name="Rectangle 13">
              <a:extLst>
                <a:ext uri="{FF2B5EF4-FFF2-40B4-BE49-F238E27FC236}">
                  <a16:creationId xmlns:a16="http://schemas.microsoft.com/office/drawing/2014/main" id="{B467F5C2-B7EA-418E-A1F7-F3138A656A50}"/>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27D5F05-573D-46F1-84D4-FA0EF285DCFD}"/>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27486CA-494B-4140-8915-F213E8B2954B}"/>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DF80EC7A-5439-44B6-AFE8-92186209CC1D}"/>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76C36D9-8FF6-4D98-8CF5-E6EE72FAC6B9}"/>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08C6F4F-8517-4474-92D6-46BBAABFCD4B}"/>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0707411E-B92D-4790-80E7-38FA7E509C60}"/>
              </a:ext>
            </a:extLst>
          </p:cNvPr>
          <p:cNvSpPr txBox="1"/>
          <p:nvPr/>
        </p:nvSpPr>
        <p:spPr>
          <a:xfrm>
            <a:off x="9855026" y="4244301"/>
            <a:ext cx="1495750"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21" name="Straight Arrow Connector 20">
            <a:extLst>
              <a:ext uri="{FF2B5EF4-FFF2-40B4-BE49-F238E27FC236}">
                <a16:creationId xmlns:a16="http://schemas.microsoft.com/office/drawing/2014/main" id="{5FF8D063-32A5-4AAA-8DB7-E8FBB29888A2}"/>
              </a:ext>
            </a:extLst>
          </p:cNvPr>
          <p:cNvCxnSpPr>
            <a:cxnSpLocks/>
          </p:cNvCxnSpPr>
          <p:nvPr/>
        </p:nvCxnSpPr>
        <p:spPr>
          <a:xfrm>
            <a:off x="9487065"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C057D77E-5835-46D3-8F3C-0C9F0098C38F}"/>
              </a:ext>
            </a:extLst>
          </p:cNvPr>
          <p:cNvSpPr txBox="1"/>
          <p:nvPr/>
        </p:nvSpPr>
        <p:spPr>
          <a:xfrm>
            <a:off x="7785036" y="4244301"/>
            <a:ext cx="1997245"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cxnSp>
        <p:nvCxnSpPr>
          <p:cNvPr id="24" name="Straight Arrow Connector 23">
            <a:extLst>
              <a:ext uri="{FF2B5EF4-FFF2-40B4-BE49-F238E27FC236}">
                <a16:creationId xmlns:a16="http://schemas.microsoft.com/office/drawing/2014/main" id="{644AE5DA-1B8D-4FE3-8527-0EAA36CF1161}"/>
              </a:ext>
            </a:extLst>
          </p:cNvPr>
          <p:cNvCxnSpPr>
            <a:cxnSpLocks/>
          </p:cNvCxnSpPr>
          <p:nvPr/>
        </p:nvCxnSpPr>
        <p:spPr>
          <a:xfrm>
            <a:off x="7235050" y="3567047"/>
            <a:ext cx="71155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5E993DD0-2A1E-4A8A-9848-8C993F084B5E}"/>
              </a:ext>
            </a:extLst>
          </p:cNvPr>
          <p:cNvCxnSpPr>
            <a:cxnSpLocks/>
          </p:cNvCxnSpPr>
          <p:nvPr/>
        </p:nvCxnSpPr>
        <p:spPr>
          <a:xfrm flipV="1">
            <a:off x="7268544" y="377395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260CDF39-4AD5-4A39-8561-58F26EB3BB2C}"/>
              </a:ext>
            </a:extLst>
          </p:cNvPr>
          <p:cNvCxnSpPr>
            <a:cxnSpLocks/>
          </p:cNvCxnSpPr>
          <p:nvPr/>
        </p:nvCxnSpPr>
        <p:spPr>
          <a:xfrm>
            <a:off x="7268544" y="3092130"/>
            <a:ext cx="681242"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32727AB6-8C34-401B-B540-5515AADF9A61}"/>
              </a:ext>
            </a:extLst>
          </p:cNvPr>
          <p:cNvSpPr txBox="1"/>
          <p:nvPr/>
        </p:nvSpPr>
        <p:spPr>
          <a:xfrm>
            <a:off x="6019524" y="3428547"/>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a:t>New Events</a:t>
            </a:r>
          </a:p>
        </p:txBody>
      </p:sp>
    </p:spTree>
    <p:extLst>
      <p:ext uri="{BB962C8B-B14F-4D97-AF65-F5344CB8AC3E}">
        <p14:creationId xmlns:p14="http://schemas.microsoft.com/office/powerpoint/2010/main" val="237608757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Change Feed Scenarios</a:t>
            </a:r>
          </a:p>
        </p:txBody>
      </p:sp>
      <p:grpSp>
        <p:nvGrpSpPr>
          <p:cNvPr id="7" name="Group 6">
            <a:extLst>
              <a:ext uri="{FF2B5EF4-FFF2-40B4-BE49-F238E27FC236}">
                <a16:creationId xmlns:a16="http://schemas.microsoft.com/office/drawing/2014/main" id="{DBF424B8-FEF7-4780-B481-819D3225A652}"/>
              </a:ext>
            </a:extLst>
          </p:cNvPr>
          <p:cNvGrpSpPr/>
          <p:nvPr/>
        </p:nvGrpSpPr>
        <p:grpSpPr>
          <a:xfrm>
            <a:off x="3208166" y="3581478"/>
            <a:ext cx="1113061" cy="959373"/>
            <a:chOff x="8376458" y="5925518"/>
            <a:chExt cx="1045926" cy="901512"/>
          </a:xfrm>
        </p:grpSpPr>
        <p:sp>
          <p:nvSpPr>
            <p:cNvPr id="21" name="Star: 4 Points 8">
              <a:extLst>
                <a:ext uri="{FF2B5EF4-FFF2-40B4-BE49-F238E27FC236}">
                  <a16:creationId xmlns:a16="http://schemas.microsoft.com/office/drawing/2014/main" id="{C7CD2F10-75C2-4490-8406-9837B6E8C8EF}"/>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2" name="Star: 4 Points 8">
              <a:extLst>
                <a:ext uri="{FF2B5EF4-FFF2-40B4-BE49-F238E27FC236}">
                  <a16:creationId xmlns:a16="http://schemas.microsoft.com/office/drawing/2014/main" id="{EAEF4B87-C5A0-4BF2-8AEB-A663593043F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5039D25-8BC4-44A6-AA43-38E4A485951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9">
              <a:extLst>
                <a:ext uri="{FF2B5EF4-FFF2-40B4-BE49-F238E27FC236}">
                  <a16:creationId xmlns:a16="http://schemas.microsoft.com/office/drawing/2014/main" id="{C0780F05-2035-4E83-BD49-025505B36D0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74172EDC-3DA3-4258-A9B1-23366AB505B7}"/>
              </a:ext>
            </a:extLst>
          </p:cNvPr>
          <p:cNvGrpSpPr/>
          <p:nvPr/>
        </p:nvGrpSpPr>
        <p:grpSpPr>
          <a:xfrm>
            <a:off x="5144134" y="3429000"/>
            <a:ext cx="531662" cy="1207270"/>
            <a:chOff x="10878229" y="2464963"/>
            <a:chExt cx="307945" cy="699265"/>
          </a:xfrm>
        </p:grpSpPr>
        <p:sp>
          <p:nvSpPr>
            <p:cNvPr id="15" name="Rectangle 14">
              <a:extLst>
                <a:ext uri="{FF2B5EF4-FFF2-40B4-BE49-F238E27FC236}">
                  <a16:creationId xmlns:a16="http://schemas.microsoft.com/office/drawing/2014/main" id="{163DE7BE-2040-4E44-B16D-DC7BA05ACE2A}"/>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4428378-3B56-45E3-86CF-249ECD988EDA}"/>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5C22892-9368-490E-9BF4-6D031B2B6050}"/>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2ECD9269-168E-4660-A6A7-166AF1035275}"/>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B4EAC18-479F-497A-A1FE-4402BFF445BE}"/>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7041B28-F7BC-4431-9039-D517A8AFDBE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D1F03D93-49C7-4970-BFF8-9362034EF3FE}"/>
              </a:ext>
            </a:extLst>
          </p:cNvPr>
          <p:cNvSpPr txBox="1"/>
          <p:nvPr/>
        </p:nvSpPr>
        <p:spPr>
          <a:xfrm>
            <a:off x="4837999" y="4743187"/>
            <a:ext cx="1143930"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10" name="Straight Arrow Connector 9">
            <a:extLst>
              <a:ext uri="{FF2B5EF4-FFF2-40B4-BE49-F238E27FC236}">
                <a16:creationId xmlns:a16="http://schemas.microsoft.com/office/drawing/2014/main" id="{81013FB6-DB33-4FE0-B92D-6B81C27E119E}"/>
              </a:ext>
            </a:extLst>
          </p:cNvPr>
          <p:cNvCxnSpPr>
            <a:cxnSpLocks/>
          </p:cNvCxnSpPr>
          <p:nvPr/>
        </p:nvCxnSpPr>
        <p:spPr>
          <a:xfrm>
            <a:off x="4400012"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09B53696-6238-4699-A8E6-33AACACDE9E6}"/>
              </a:ext>
            </a:extLst>
          </p:cNvPr>
          <p:cNvSpPr txBox="1"/>
          <p:nvPr/>
        </p:nvSpPr>
        <p:spPr>
          <a:xfrm>
            <a:off x="2757650" y="4743187"/>
            <a:ext cx="1997245"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cxnSp>
        <p:nvCxnSpPr>
          <p:cNvPr id="12" name="Straight Arrow Connector 11">
            <a:extLst>
              <a:ext uri="{FF2B5EF4-FFF2-40B4-BE49-F238E27FC236}">
                <a16:creationId xmlns:a16="http://schemas.microsoft.com/office/drawing/2014/main" id="{8026CB3A-75B0-47E0-BFE9-F283B34949A4}"/>
              </a:ext>
            </a:extLst>
          </p:cNvPr>
          <p:cNvCxnSpPr>
            <a:cxnSpLocks/>
          </p:cNvCxnSpPr>
          <p:nvPr/>
        </p:nvCxnSpPr>
        <p:spPr>
          <a:xfrm>
            <a:off x="2000852"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9B10F9BE-B2BC-488F-92D6-5EB073F5D2BB}"/>
              </a:ext>
            </a:extLst>
          </p:cNvPr>
          <p:cNvCxnSpPr>
            <a:cxnSpLocks/>
          </p:cNvCxnSpPr>
          <p:nvPr/>
        </p:nvCxnSpPr>
        <p:spPr>
          <a:xfrm flipV="1">
            <a:off x="2037529" y="427283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FEED1F59-3B37-4349-9EB1-DDD5C8EB4559}"/>
              </a:ext>
            </a:extLst>
          </p:cNvPr>
          <p:cNvCxnSpPr>
            <a:cxnSpLocks/>
          </p:cNvCxnSpPr>
          <p:nvPr/>
        </p:nvCxnSpPr>
        <p:spPr>
          <a:xfrm>
            <a:off x="2037529" y="3591016"/>
            <a:ext cx="824303" cy="268015"/>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24">
            <a:extLst>
              <a:ext uri="{FF2B5EF4-FFF2-40B4-BE49-F238E27FC236}">
                <a16:creationId xmlns:a16="http://schemas.microsoft.com/office/drawing/2014/main" id="{8D2A96AE-DB2F-4847-A31F-1E21E4CDEFB2}"/>
              </a:ext>
            </a:extLst>
          </p:cNvPr>
          <p:cNvSpPr txBox="1"/>
          <p:nvPr/>
        </p:nvSpPr>
        <p:spPr>
          <a:xfrm>
            <a:off x="5609553" y="1893758"/>
            <a:ext cx="2063906" cy="400110"/>
          </a:xfrm>
          <a:prstGeom prst="rect">
            <a:avLst/>
          </a:prstGeom>
        </p:spPr>
        <p:txBody>
          <a:bodyPr wrap="square" rtlCol="0">
            <a:spAutoFit/>
          </a:bodyPr>
          <a:lstStyle/>
          <a:p>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Trigger a call to an API when a document is inserted or modified</a:t>
            </a:r>
          </a:p>
        </p:txBody>
      </p:sp>
      <p:sp>
        <p:nvSpPr>
          <p:cNvPr id="27" name="TextBox 26">
            <a:extLst>
              <a:ext uri="{FF2B5EF4-FFF2-40B4-BE49-F238E27FC236}">
                <a16:creationId xmlns:a16="http://schemas.microsoft.com/office/drawing/2014/main" id="{966D3F33-F14D-408B-991B-08525322D686}"/>
              </a:ext>
            </a:extLst>
          </p:cNvPr>
          <p:cNvSpPr txBox="1"/>
          <p:nvPr/>
        </p:nvSpPr>
        <p:spPr>
          <a:xfrm>
            <a:off x="5840975" y="3603286"/>
            <a:ext cx="2063906" cy="400110"/>
          </a:xfrm>
          <a:prstGeom prst="rect">
            <a:avLst/>
          </a:prstGeom>
        </p:spPr>
        <p:txBody>
          <a:bodyPr wrap="square" rtlCol="0">
            <a:spAutoFit/>
          </a:bodyPr>
          <a:lstStyle/>
          <a:p>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Perform real-time (stream) processing on updates to data</a:t>
            </a:r>
          </a:p>
        </p:txBody>
      </p:sp>
      <p:sp>
        <p:nvSpPr>
          <p:cNvPr id="28" name="TextBox 27">
            <a:extLst>
              <a:ext uri="{FF2B5EF4-FFF2-40B4-BE49-F238E27FC236}">
                <a16:creationId xmlns:a16="http://schemas.microsoft.com/office/drawing/2014/main" id="{7D65126A-AED5-4887-AB33-A3707B2CD17F}"/>
              </a:ext>
            </a:extLst>
          </p:cNvPr>
          <p:cNvSpPr txBox="1"/>
          <p:nvPr/>
        </p:nvSpPr>
        <p:spPr>
          <a:xfrm>
            <a:off x="5609553" y="5333743"/>
            <a:ext cx="1770972" cy="400110"/>
          </a:xfrm>
          <a:prstGeom prst="rect">
            <a:avLst/>
          </a:prstGeom>
        </p:spPr>
        <p:txBody>
          <a:bodyPr wrap="square" rtlCol="0">
            <a:spAutoFit/>
          </a:bodyPr>
          <a:lstStyle/>
          <a:p>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Move, clone, or archive data to cold storage</a:t>
            </a:r>
          </a:p>
        </p:txBody>
      </p:sp>
      <p:cxnSp>
        <p:nvCxnSpPr>
          <p:cNvPr id="29" name="Straight Arrow Connector 28">
            <a:extLst>
              <a:ext uri="{FF2B5EF4-FFF2-40B4-BE49-F238E27FC236}">
                <a16:creationId xmlns:a16="http://schemas.microsoft.com/office/drawing/2014/main" id="{AA63262C-76A2-4012-811A-FBAFA33407B0}"/>
              </a:ext>
            </a:extLst>
          </p:cNvPr>
          <p:cNvCxnSpPr>
            <a:cxnSpLocks/>
          </p:cNvCxnSpPr>
          <p:nvPr/>
        </p:nvCxnSpPr>
        <p:spPr>
          <a:xfrm>
            <a:off x="5779533" y="4065933"/>
            <a:ext cx="230587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or: Elbow 32">
            <a:extLst>
              <a:ext uri="{FF2B5EF4-FFF2-40B4-BE49-F238E27FC236}">
                <a16:creationId xmlns:a16="http://schemas.microsoft.com/office/drawing/2014/main" id="{8E2AA9A7-F1D1-4DD3-BE43-D9B9E850247A}"/>
              </a:ext>
            </a:extLst>
          </p:cNvPr>
          <p:cNvCxnSpPr>
            <a:cxnSpLocks/>
          </p:cNvCxnSpPr>
          <p:nvPr/>
        </p:nvCxnSpPr>
        <p:spPr>
          <a:xfrm rot="5400000" flipH="1" flipV="1">
            <a:off x="6238535" y="1491423"/>
            <a:ext cx="993009" cy="2650146"/>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4088A78-F869-40F6-ABAF-598DB75E1A00}"/>
              </a:ext>
            </a:extLst>
          </p:cNvPr>
          <p:cNvCxnSpPr>
            <a:cxnSpLocks/>
          </p:cNvCxnSpPr>
          <p:nvPr/>
        </p:nvCxnSpPr>
        <p:spPr>
          <a:xfrm rot="16200000" flipH="1">
            <a:off x="6409061" y="4085039"/>
            <a:ext cx="677255" cy="2675449"/>
          </a:xfrm>
          <a:prstGeom prst="bentConnector2">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90A663-1A92-460F-8C45-0FDAB7779949}"/>
              </a:ext>
            </a:extLst>
          </p:cNvPr>
          <p:cNvSpPr txBox="1"/>
          <p:nvPr/>
        </p:nvSpPr>
        <p:spPr>
          <a:xfrm>
            <a:off x="8069899" y="1561447"/>
            <a:ext cx="3754061" cy="1517876"/>
          </a:xfrm>
          <a:prstGeom prst="rect">
            <a:avLst/>
          </a:prstGeom>
          <a:solidFill>
            <a:schemeClr val="bg1">
              <a:lumMod val="85000"/>
              <a:alpha val="50000"/>
            </a:schemeClr>
          </a:solidFill>
        </p:spPr>
        <p:txBody>
          <a:bodyPr wrap="square" lIns="91440" tIns="45720" rIns="91440" bIns="45720" rtlCol="0">
            <a:noAutofit/>
          </a:bodyPr>
          <a:lstStyle/>
          <a:p>
            <a:pPr>
              <a:lnSpc>
                <a:spcPct val="90000"/>
              </a:lnSpc>
              <a:spcAft>
                <a:spcPts val="400"/>
              </a:spcAft>
            </a:pPr>
            <a:r>
              <a:rPr lang="en-US" sz="1200">
                <a:gradFill>
                  <a:gsLst>
                    <a:gs pos="2917">
                      <a:schemeClr val="tx1"/>
                    </a:gs>
                    <a:gs pos="30000">
                      <a:schemeClr val="tx1"/>
                    </a:gs>
                  </a:gsLst>
                  <a:lin ang="5400000" scaled="0"/>
                </a:gradFill>
              </a:rPr>
              <a:t>Event-Computing and Notifications</a:t>
            </a:r>
          </a:p>
          <a:p>
            <a:pPr>
              <a:lnSpc>
                <a:spcPct val="90000"/>
              </a:lnSpc>
              <a:spcAft>
                <a:spcPts val="400"/>
              </a:spcAft>
            </a:pPr>
            <a:r>
              <a:rPr lang="en-US" sz="1000">
                <a:gradFill>
                  <a:gsLst>
                    <a:gs pos="2917">
                      <a:schemeClr val="tx1"/>
                    </a:gs>
                    <a:gs pos="30000">
                      <a:schemeClr val="tx1"/>
                    </a:gs>
                  </a:gsLst>
                  <a:lin ang="5400000" scaled="0"/>
                </a:gradFill>
              </a:rPr>
              <a:t>Retail, Gaming, Content management</a:t>
            </a:r>
          </a:p>
        </p:txBody>
      </p:sp>
      <p:sp>
        <p:nvSpPr>
          <p:cNvPr id="39" name="TextBox 38">
            <a:extLst>
              <a:ext uri="{FF2B5EF4-FFF2-40B4-BE49-F238E27FC236}">
                <a16:creationId xmlns:a16="http://schemas.microsoft.com/office/drawing/2014/main" id="{71502AF5-5A42-4D5C-938A-DE7121BF1EE9}"/>
              </a:ext>
            </a:extLst>
          </p:cNvPr>
          <p:cNvSpPr txBox="1"/>
          <p:nvPr/>
        </p:nvSpPr>
        <p:spPr>
          <a:xfrm>
            <a:off x="8069899" y="3349528"/>
            <a:ext cx="3754061" cy="1517876"/>
          </a:xfrm>
          <a:prstGeom prst="rect">
            <a:avLst/>
          </a:prstGeom>
          <a:solidFill>
            <a:schemeClr val="bg1">
              <a:lumMod val="85000"/>
              <a:alpha val="50000"/>
            </a:schemeClr>
          </a:solidFill>
        </p:spPr>
        <p:txBody>
          <a:bodyPr wrap="square" lIns="91440" tIns="45720" rIns="91440" bIns="45720" rtlCol="0">
            <a:noAutofit/>
          </a:bodyPr>
          <a:lstStyle/>
          <a:p>
            <a:pPr>
              <a:lnSpc>
                <a:spcPct val="90000"/>
              </a:lnSpc>
              <a:spcAft>
                <a:spcPts val="400"/>
              </a:spcAft>
            </a:pPr>
            <a:r>
              <a:rPr lang="en-US" sz="1200">
                <a:gradFill>
                  <a:gsLst>
                    <a:gs pos="2917">
                      <a:schemeClr val="tx1"/>
                    </a:gs>
                    <a:gs pos="30000">
                      <a:schemeClr val="tx1"/>
                    </a:gs>
                  </a:gsLst>
                  <a:lin ang="5400000" scaled="0"/>
                </a:gradFill>
              </a:rPr>
              <a:t>Stream processing</a:t>
            </a:r>
          </a:p>
          <a:p>
            <a:pPr>
              <a:lnSpc>
                <a:spcPct val="90000"/>
              </a:lnSpc>
              <a:spcAft>
                <a:spcPts val="400"/>
              </a:spcAft>
            </a:pPr>
            <a:r>
              <a:rPr lang="en-US" sz="1000">
                <a:gradFill>
                  <a:gsLst>
                    <a:gs pos="2917">
                      <a:schemeClr val="tx1"/>
                    </a:gs>
                    <a:gs pos="30000">
                      <a:schemeClr val="tx1"/>
                    </a:gs>
                  </a:gsLst>
                  <a:lin ang="5400000" scaled="0"/>
                </a:gradFill>
              </a:rPr>
              <a:t>IoT processing, Data science &amp; analytics</a:t>
            </a:r>
          </a:p>
        </p:txBody>
      </p:sp>
      <p:sp>
        <p:nvSpPr>
          <p:cNvPr id="40" name="TextBox 39">
            <a:extLst>
              <a:ext uri="{FF2B5EF4-FFF2-40B4-BE49-F238E27FC236}">
                <a16:creationId xmlns:a16="http://schemas.microsoft.com/office/drawing/2014/main" id="{99DE2312-E59F-4704-9176-BA4055850A92}"/>
              </a:ext>
            </a:extLst>
          </p:cNvPr>
          <p:cNvSpPr txBox="1"/>
          <p:nvPr/>
        </p:nvSpPr>
        <p:spPr>
          <a:xfrm>
            <a:off x="8069899" y="5044431"/>
            <a:ext cx="3754061" cy="1517876"/>
          </a:xfrm>
          <a:prstGeom prst="rect">
            <a:avLst/>
          </a:prstGeom>
          <a:solidFill>
            <a:schemeClr val="bg1">
              <a:lumMod val="85000"/>
              <a:alpha val="50000"/>
            </a:schemeClr>
          </a:solidFill>
        </p:spPr>
        <p:txBody>
          <a:bodyPr wrap="square" lIns="91440" tIns="45720" rIns="91440" bIns="45720" rtlCol="0">
            <a:noAutofit/>
          </a:bodyPr>
          <a:lstStyle/>
          <a:p>
            <a:pPr>
              <a:lnSpc>
                <a:spcPct val="90000"/>
              </a:lnSpc>
              <a:spcAft>
                <a:spcPts val="400"/>
              </a:spcAft>
            </a:pPr>
            <a:r>
              <a:rPr lang="en-US" sz="1200">
                <a:gradFill>
                  <a:gsLst>
                    <a:gs pos="2917">
                      <a:schemeClr val="tx1"/>
                    </a:gs>
                    <a:gs pos="30000">
                      <a:schemeClr val="tx1"/>
                    </a:gs>
                  </a:gsLst>
                  <a:lin ang="5400000" scaled="0"/>
                </a:gradFill>
              </a:rPr>
              <a:t>Data movement</a:t>
            </a:r>
          </a:p>
          <a:p>
            <a:pPr>
              <a:lnSpc>
                <a:spcPct val="90000"/>
              </a:lnSpc>
              <a:spcAft>
                <a:spcPts val="400"/>
              </a:spcAft>
            </a:pPr>
            <a:r>
              <a:rPr lang="en-US" sz="1000">
                <a:gradFill>
                  <a:gsLst>
                    <a:gs pos="2917">
                      <a:schemeClr val="tx1"/>
                    </a:gs>
                    <a:gs pos="30000">
                      <a:schemeClr val="tx1"/>
                    </a:gs>
                  </a:gsLst>
                  <a:lin ang="5400000" scaled="0"/>
                </a:gradFill>
              </a:rPr>
              <a:t>Enterprise data management</a:t>
            </a:r>
          </a:p>
        </p:txBody>
      </p:sp>
      <p:grpSp>
        <p:nvGrpSpPr>
          <p:cNvPr id="41" name="Group 40">
            <a:extLst>
              <a:ext uri="{FF2B5EF4-FFF2-40B4-BE49-F238E27FC236}">
                <a16:creationId xmlns:a16="http://schemas.microsoft.com/office/drawing/2014/main" id="{03A46CB1-8EFE-46ED-82B0-B63B0A87AAA9}"/>
              </a:ext>
            </a:extLst>
          </p:cNvPr>
          <p:cNvGrpSpPr/>
          <p:nvPr/>
        </p:nvGrpSpPr>
        <p:grpSpPr>
          <a:xfrm>
            <a:off x="8404607" y="2203498"/>
            <a:ext cx="474514" cy="424402"/>
            <a:chOff x="6773175" y="404044"/>
            <a:chExt cx="802419" cy="717677"/>
          </a:xfrm>
        </p:grpSpPr>
        <p:sp>
          <p:nvSpPr>
            <p:cNvPr id="42" name="Freeform 24">
              <a:extLst>
                <a:ext uri="{FF2B5EF4-FFF2-40B4-BE49-F238E27FC236}">
                  <a16:creationId xmlns:a16="http://schemas.microsoft.com/office/drawing/2014/main" id="{B54168AB-0B06-489E-B5A3-353243477F43}"/>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Freeform 640">
              <a:extLst>
                <a:ext uri="{FF2B5EF4-FFF2-40B4-BE49-F238E27FC236}">
                  <a16:creationId xmlns:a16="http://schemas.microsoft.com/office/drawing/2014/main" id="{6DE536B1-DD86-4794-B4EC-3717002B8B1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 name="Freeform 28">
              <a:extLst>
                <a:ext uri="{FF2B5EF4-FFF2-40B4-BE49-F238E27FC236}">
                  <a16:creationId xmlns:a16="http://schemas.microsoft.com/office/drawing/2014/main" id="{C2C9570F-AE48-4695-BCA7-7A0106ABE492}"/>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614D2A5-1848-488F-94D9-FFD2082FD916}"/>
              </a:ext>
            </a:extLst>
          </p:cNvPr>
          <p:cNvGrpSpPr/>
          <p:nvPr/>
        </p:nvGrpSpPr>
        <p:grpSpPr>
          <a:xfrm>
            <a:off x="9845752" y="2206359"/>
            <a:ext cx="423872" cy="418681"/>
            <a:chOff x="8043748" y="3917478"/>
            <a:chExt cx="640080" cy="632241"/>
          </a:xfrm>
        </p:grpSpPr>
        <p:sp>
          <p:nvSpPr>
            <p:cNvPr id="46" name="Freeform: Shape 45">
              <a:extLst>
                <a:ext uri="{FF2B5EF4-FFF2-40B4-BE49-F238E27FC236}">
                  <a16:creationId xmlns:a16="http://schemas.microsoft.com/office/drawing/2014/main" id="{003A1174-8702-4A1A-BCD6-89A469943F99}"/>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795559DD-4C88-4B9F-8513-B0F1E81CDDA5}"/>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chemeClr val="tx2"/>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446FDA8E-D636-4472-A61A-D0E3E394D284}"/>
              </a:ext>
            </a:extLst>
          </p:cNvPr>
          <p:cNvGrpSpPr/>
          <p:nvPr/>
        </p:nvGrpSpPr>
        <p:grpSpPr>
          <a:xfrm>
            <a:off x="11119479" y="2172493"/>
            <a:ext cx="487515" cy="486412"/>
            <a:chOff x="5348504" y="1630136"/>
            <a:chExt cx="867409" cy="865446"/>
          </a:xfrm>
        </p:grpSpPr>
        <p:sp>
          <p:nvSpPr>
            <p:cNvPr id="49" name="Freeform: Shape 48">
              <a:extLst>
                <a:ext uri="{FF2B5EF4-FFF2-40B4-BE49-F238E27FC236}">
                  <a16:creationId xmlns:a16="http://schemas.microsoft.com/office/drawing/2014/main" id="{3D5C6685-0944-412C-BAA7-C9CE64B9B87B}"/>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B7A56CA-7C7E-4BE6-900A-58878CD77E98}"/>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2FDC0F9A-F1CC-459E-A2D1-53FA9B4893E4}"/>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340F88D-EF2C-4CDE-A2BC-6250DAFF7D0B}"/>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A877F15-2E01-46AE-AFBA-2A89FC33DEF7}"/>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081DB560-6863-4101-BF27-C7DE7B8E3F25}"/>
              </a:ext>
            </a:extLst>
          </p:cNvPr>
          <p:cNvGrpSpPr/>
          <p:nvPr/>
        </p:nvGrpSpPr>
        <p:grpSpPr>
          <a:xfrm>
            <a:off x="8418653" y="3941064"/>
            <a:ext cx="446422" cy="347974"/>
            <a:chOff x="5847960" y="1377463"/>
            <a:chExt cx="2184530" cy="1702776"/>
          </a:xfrm>
        </p:grpSpPr>
        <p:sp>
          <p:nvSpPr>
            <p:cNvPr id="55" name="Freeform: Shape 535">
              <a:extLst>
                <a:ext uri="{FF2B5EF4-FFF2-40B4-BE49-F238E27FC236}">
                  <a16:creationId xmlns:a16="http://schemas.microsoft.com/office/drawing/2014/main" id="{0A5469D2-62D2-4642-8BDF-A2E530CF36A7}"/>
                </a:ext>
              </a:extLst>
            </p:cNvPr>
            <p:cNvSpPr/>
            <p:nvPr/>
          </p:nvSpPr>
          <p:spPr bwMode="auto">
            <a:xfrm>
              <a:off x="6109103" y="1911361"/>
              <a:ext cx="1189027" cy="276190"/>
            </a:xfrm>
            <a:custGeom>
              <a:avLst/>
              <a:gdLst>
                <a:gd name="connsiteX0" fmla="*/ 1679074 w 2556709"/>
                <a:gd name="connsiteY0" fmla="*/ 1349 h 748724"/>
                <a:gd name="connsiteX1" fmla="*/ 2460966 w 2556709"/>
                <a:gd name="connsiteY1" fmla="*/ 339104 h 748724"/>
                <a:gd name="connsiteX2" fmla="*/ 2556709 w 2556709"/>
                <a:gd name="connsiteY2" fmla="*/ 469420 h 748724"/>
                <a:gd name="connsiteX3" fmla="*/ 2556708 w 2556709"/>
                <a:gd name="connsiteY3" fmla="*/ 469420 h 748724"/>
                <a:gd name="connsiteX4" fmla="*/ 2452988 w 2556709"/>
                <a:gd name="connsiteY4" fmla="*/ 573141 h 748724"/>
                <a:gd name="connsiteX5" fmla="*/ 1671096 w 2556709"/>
                <a:gd name="connsiteY5" fmla="*/ 195492 h 748724"/>
                <a:gd name="connsiteX6" fmla="*/ 437090 w 2556709"/>
                <a:gd name="connsiteY6" fmla="*/ 748668 h 748724"/>
                <a:gd name="connsiteX7" fmla="*/ 67421 w 2556709"/>
                <a:gd name="connsiteY7" fmla="*/ 601065 h 748724"/>
                <a:gd name="connsiteX8" fmla="*/ 32848 w 2556709"/>
                <a:gd name="connsiteY8" fmla="*/ 400273 h 748724"/>
                <a:gd name="connsiteX9" fmla="*/ 191085 w 2556709"/>
                <a:gd name="connsiteY9" fmla="*/ 428200 h 748724"/>
                <a:gd name="connsiteX10" fmla="*/ 405176 w 2556709"/>
                <a:gd name="connsiteY10" fmla="*/ 533249 h 748724"/>
                <a:gd name="connsiteX11" fmla="*/ 1679074 w 2556709"/>
                <a:gd name="connsiteY11" fmla="*/ 1349 h 748724"/>
                <a:gd name="connsiteX0" fmla="*/ 191085 w 2556709"/>
                <a:gd name="connsiteY0" fmla="*/ 428200 h 748724"/>
                <a:gd name="connsiteX1" fmla="*/ 405176 w 2556709"/>
                <a:gd name="connsiteY1" fmla="*/ 533249 h 748724"/>
                <a:gd name="connsiteX2" fmla="*/ 1679074 w 2556709"/>
                <a:gd name="connsiteY2" fmla="*/ 1349 h 748724"/>
                <a:gd name="connsiteX3" fmla="*/ 2460966 w 2556709"/>
                <a:gd name="connsiteY3" fmla="*/ 339104 h 748724"/>
                <a:gd name="connsiteX4" fmla="*/ 2556709 w 2556709"/>
                <a:gd name="connsiteY4" fmla="*/ 469420 h 748724"/>
                <a:gd name="connsiteX5" fmla="*/ 2556708 w 2556709"/>
                <a:gd name="connsiteY5" fmla="*/ 469420 h 748724"/>
                <a:gd name="connsiteX6" fmla="*/ 2452988 w 2556709"/>
                <a:gd name="connsiteY6" fmla="*/ 573141 h 748724"/>
                <a:gd name="connsiteX7" fmla="*/ 1671096 w 2556709"/>
                <a:gd name="connsiteY7" fmla="*/ 195492 h 748724"/>
                <a:gd name="connsiteX8" fmla="*/ 437090 w 2556709"/>
                <a:gd name="connsiteY8" fmla="*/ 748668 h 748724"/>
                <a:gd name="connsiteX9" fmla="*/ 67421 w 2556709"/>
                <a:gd name="connsiteY9" fmla="*/ 601065 h 748724"/>
                <a:gd name="connsiteX10" fmla="*/ 32848 w 2556709"/>
                <a:gd name="connsiteY10" fmla="*/ 400273 h 748724"/>
                <a:gd name="connsiteX11" fmla="*/ 282525 w 2556709"/>
                <a:gd name="connsiteY11"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10" fmla="*/ 282525 w 2556709"/>
                <a:gd name="connsiteY10"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0" fmla="*/ 1679074 w 2556709"/>
                <a:gd name="connsiteY0" fmla="*/ 0 h 747375"/>
                <a:gd name="connsiteX1" fmla="*/ 2460966 w 2556709"/>
                <a:gd name="connsiteY1" fmla="*/ 337755 h 747375"/>
                <a:gd name="connsiteX2" fmla="*/ 2556709 w 2556709"/>
                <a:gd name="connsiteY2" fmla="*/ 468071 h 747375"/>
                <a:gd name="connsiteX3" fmla="*/ 2556708 w 2556709"/>
                <a:gd name="connsiteY3" fmla="*/ 468071 h 747375"/>
                <a:gd name="connsiteX4" fmla="*/ 2452988 w 2556709"/>
                <a:gd name="connsiteY4" fmla="*/ 571792 h 747375"/>
                <a:gd name="connsiteX5" fmla="*/ 1671096 w 2556709"/>
                <a:gd name="connsiteY5" fmla="*/ 194143 h 747375"/>
                <a:gd name="connsiteX6" fmla="*/ 437090 w 2556709"/>
                <a:gd name="connsiteY6" fmla="*/ 747319 h 747375"/>
                <a:gd name="connsiteX7" fmla="*/ 67421 w 2556709"/>
                <a:gd name="connsiteY7" fmla="*/ 599716 h 747375"/>
                <a:gd name="connsiteX8" fmla="*/ 32848 w 2556709"/>
                <a:gd name="connsiteY8" fmla="*/ 398924 h 747375"/>
                <a:gd name="connsiteX0" fmla="*/ 2460966 w 2556709"/>
                <a:gd name="connsiteY0" fmla="*/ 144508 h 554128"/>
                <a:gd name="connsiteX1" fmla="*/ 2556709 w 2556709"/>
                <a:gd name="connsiteY1" fmla="*/ 274824 h 554128"/>
                <a:gd name="connsiteX2" fmla="*/ 2556708 w 2556709"/>
                <a:gd name="connsiteY2" fmla="*/ 274824 h 554128"/>
                <a:gd name="connsiteX3" fmla="*/ 2452988 w 2556709"/>
                <a:gd name="connsiteY3" fmla="*/ 378545 h 554128"/>
                <a:gd name="connsiteX4" fmla="*/ 1671096 w 2556709"/>
                <a:gd name="connsiteY4" fmla="*/ 896 h 554128"/>
                <a:gd name="connsiteX5" fmla="*/ 437090 w 2556709"/>
                <a:gd name="connsiteY5" fmla="*/ 554072 h 554128"/>
                <a:gd name="connsiteX6" fmla="*/ 67421 w 2556709"/>
                <a:gd name="connsiteY6" fmla="*/ 406469 h 554128"/>
                <a:gd name="connsiteX7" fmla="*/ 32848 w 2556709"/>
                <a:gd name="connsiteY7" fmla="*/ 205677 h 554128"/>
                <a:gd name="connsiteX0" fmla="*/ 2556709 w 2556709"/>
                <a:gd name="connsiteY0" fmla="*/ 274824 h 554128"/>
                <a:gd name="connsiteX1" fmla="*/ 2556708 w 2556709"/>
                <a:gd name="connsiteY1" fmla="*/ 274824 h 554128"/>
                <a:gd name="connsiteX2" fmla="*/ 2452988 w 2556709"/>
                <a:gd name="connsiteY2" fmla="*/ 378545 h 554128"/>
                <a:gd name="connsiteX3" fmla="*/ 1671096 w 2556709"/>
                <a:gd name="connsiteY3" fmla="*/ 896 h 554128"/>
                <a:gd name="connsiteX4" fmla="*/ 437090 w 2556709"/>
                <a:gd name="connsiteY4" fmla="*/ 554072 h 554128"/>
                <a:gd name="connsiteX5" fmla="*/ 67421 w 2556709"/>
                <a:gd name="connsiteY5" fmla="*/ 406469 h 554128"/>
                <a:gd name="connsiteX6" fmla="*/ 32848 w 2556709"/>
                <a:gd name="connsiteY6" fmla="*/ 205677 h 554128"/>
                <a:gd name="connsiteX0" fmla="*/ 2556709 w 2556709"/>
                <a:gd name="connsiteY0" fmla="*/ 274824 h 554128"/>
                <a:gd name="connsiteX1" fmla="*/ 2452988 w 2556709"/>
                <a:gd name="connsiteY1" fmla="*/ 378545 h 554128"/>
                <a:gd name="connsiteX2" fmla="*/ 1671096 w 2556709"/>
                <a:gd name="connsiteY2" fmla="*/ 896 h 554128"/>
                <a:gd name="connsiteX3" fmla="*/ 437090 w 2556709"/>
                <a:gd name="connsiteY3" fmla="*/ 554072 h 554128"/>
                <a:gd name="connsiteX4" fmla="*/ 67421 w 2556709"/>
                <a:gd name="connsiteY4" fmla="*/ 406469 h 554128"/>
                <a:gd name="connsiteX5" fmla="*/ 32848 w 2556709"/>
                <a:gd name="connsiteY5" fmla="*/ 205677 h 554128"/>
                <a:gd name="connsiteX0" fmla="*/ 2452988 w 2452988"/>
                <a:gd name="connsiteY0" fmla="*/ 378545 h 554128"/>
                <a:gd name="connsiteX1" fmla="*/ 1671096 w 2452988"/>
                <a:gd name="connsiteY1" fmla="*/ 896 h 554128"/>
                <a:gd name="connsiteX2" fmla="*/ 437090 w 2452988"/>
                <a:gd name="connsiteY2" fmla="*/ 554072 h 554128"/>
                <a:gd name="connsiteX3" fmla="*/ 67421 w 2452988"/>
                <a:gd name="connsiteY3" fmla="*/ 406469 h 554128"/>
                <a:gd name="connsiteX4" fmla="*/ 32848 w 2452988"/>
                <a:gd name="connsiteY4" fmla="*/ 205677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Lst>
              <a:ahLst/>
              <a:cxnLst>
                <a:cxn ang="0">
                  <a:pos x="connsiteX0" y="connsiteY0"/>
                </a:cxn>
                <a:cxn ang="0">
                  <a:pos x="connsiteX1" y="connsiteY1"/>
                </a:cxn>
                <a:cxn ang="0">
                  <a:pos x="connsiteX2" y="connsiteY2"/>
                </a:cxn>
                <a:cxn ang="0">
                  <a:pos x="connsiteX3" y="connsiteY3"/>
                </a:cxn>
              </a:cxnLst>
              <a:rect l="l" t="t" r="r" b="b"/>
              <a:pathLst>
                <a:path w="2385567" h="554128">
                  <a:moveTo>
                    <a:pt x="2385567" y="378545"/>
                  </a:moveTo>
                  <a:cubicBezTo>
                    <a:pt x="2307860" y="303006"/>
                    <a:pt x="2120503" y="27491"/>
                    <a:pt x="1603675" y="896"/>
                  </a:cubicBezTo>
                  <a:cubicBezTo>
                    <a:pt x="1086846" y="-25700"/>
                    <a:pt x="783773" y="548598"/>
                    <a:pt x="369669" y="554072"/>
                  </a:cubicBezTo>
                  <a:cubicBezTo>
                    <a:pt x="167695" y="556741"/>
                    <a:pt x="67374" y="464534"/>
                    <a:pt x="0" y="406469"/>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56" name="Freeform: Shape 548">
              <a:extLst>
                <a:ext uri="{FF2B5EF4-FFF2-40B4-BE49-F238E27FC236}">
                  <a16:creationId xmlns:a16="http://schemas.microsoft.com/office/drawing/2014/main" id="{D5F4550F-647F-4411-A6FF-767B1C182EB5}"/>
                </a:ext>
              </a:extLst>
            </p:cNvPr>
            <p:cNvSpPr/>
            <p:nvPr/>
          </p:nvSpPr>
          <p:spPr bwMode="auto">
            <a:xfrm>
              <a:off x="5997092" y="2132677"/>
              <a:ext cx="1179089" cy="255724"/>
            </a:xfrm>
            <a:custGeom>
              <a:avLst/>
              <a:gdLst>
                <a:gd name="connsiteX0" fmla="*/ 1889356 w 2569019"/>
                <a:gd name="connsiteY0" fmla="*/ 605 h 710807"/>
                <a:gd name="connsiteX1" fmla="*/ 2551572 w 2569019"/>
                <a:gd name="connsiteY1" fmla="*/ 329051 h 710807"/>
                <a:gd name="connsiteX2" fmla="*/ 2445191 w 2569019"/>
                <a:gd name="connsiteY2" fmla="*/ 476655 h 710807"/>
                <a:gd name="connsiteX3" fmla="*/ 1868080 w 2569019"/>
                <a:gd name="connsiteY3" fmla="*/ 198737 h 710807"/>
                <a:gd name="connsiteX4" fmla="*/ 744443 w 2569019"/>
                <a:gd name="connsiteY4" fmla="*/ 710690 h 710807"/>
                <a:gd name="connsiteX5" fmla="*/ 79570 w 2569019"/>
                <a:gd name="connsiteY5" fmla="*/ 470005 h 710807"/>
                <a:gd name="connsiteX6" fmla="*/ 39678 w 2569019"/>
                <a:gd name="connsiteY6" fmla="*/ 253256 h 710807"/>
                <a:gd name="connsiteX7" fmla="*/ 196586 w 2569019"/>
                <a:gd name="connsiteY7" fmla="*/ 307778 h 710807"/>
                <a:gd name="connsiteX8" fmla="*/ 739124 w 2569019"/>
                <a:gd name="connsiteY8" fmla="*/ 521866 h 710807"/>
                <a:gd name="connsiteX9" fmla="*/ 1889356 w 2569019"/>
                <a:gd name="connsiteY9" fmla="*/ 605 h 710807"/>
                <a:gd name="connsiteX0" fmla="*/ 739124 w 2569019"/>
                <a:gd name="connsiteY0" fmla="*/ 521866 h 710807"/>
                <a:gd name="connsiteX1" fmla="*/ 1889356 w 2569019"/>
                <a:gd name="connsiteY1" fmla="*/ 605 h 710807"/>
                <a:gd name="connsiteX2" fmla="*/ 2551572 w 2569019"/>
                <a:gd name="connsiteY2" fmla="*/ 329051 h 710807"/>
                <a:gd name="connsiteX3" fmla="*/ 2445191 w 2569019"/>
                <a:gd name="connsiteY3" fmla="*/ 476655 h 710807"/>
                <a:gd name="connsiteX4" fmla="*/ 1868080 w 2569019"/>
                <a:gd name="connsiteY4" fmla="*/ 198737 h 710807"/>
                <a:gd name="connsiteX5" fmla="*/ 744443 w 2569019"/>
                <a:gd name="connsiteY5" fmla="*/ 710690 h 710807"/>
                <a:gd name="connsiteX6" fmla="*/ 79570 w 2569019"/>
                <a:gd name="connsiteY6" fmla="*/ 470005 h 710807"/>
                <a:gd name="connsiteX7" fmla="*/ 39678 w 2569019"/>
                <a:gd name="connsiteY7" fmla="*/ 253256 h 710807"/>
                <a:gd name="connsiteX8" fmla="*/ 196586 w 2569019"/>
                <a:gd name="connsiteY8" fmla="*/ 307778 h 710807"/>
                <a:gd name="connsiteX9" fmla="*/ 830564 w 2569019"/>
                <a:gd name="connsiteY9" fmla="*/ 613306 h 710807"/>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8" fmla="*/ 830564 w 2569019"/>
                <a:gd name="connsiteY8" fmla="*/ 612701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0" fmla="*/ 1809786 w 2489449"/>
                <a:gd name="connsiteY0" fmla="*/ 0 h 710202"/>
                <a:gd name="connsiteX1" fmla="*/ 2472002 w 2489449"/>
                <a:gd name="connsiteY1" fmla="*/ 328446 h 710202"/>
                <a:gd name="connsiteX2" fmla="*/ 2365621 w 2489449"/>
                <a:gd name="connsiteY2" fmla="*/ 476050 h 710202"/>
                <a:gd name="connsiteX3" fmla="*/ 1788510 w 2489449"/>
                <a:gd name="connsiteY3" fmla="*/ 198132 h 710202"/>
                <a:gd name="connsiteX4" fmla="*/ 664873 w 2489449"/>
                <a:gd name="connsiteY4" fmla="*/ 710085 h 710202"/>
                <a:gd name="connsiteX5" fmla="*/ 0 w 2489449"/>
                <a:gd name="connsiteY5" fmla="*/ 469400 h 710202"/>
                <a:gd name="connsiteX0" fmla="*/ 2472002 w 2489449"/>
                <a:gd name="connsiteY0" fmla="*/ 131313 h 513069"/>
                <a:gd name="connsiteX1" fmla="*/ 2365621 w 2489449"/>
                <a:gd name="connsiteY1" fmla="*/ 278917 h 513069"/>
                <a:gd name="connsiteX2" fmla="*/ 1788510 w 2489449"/>
                <a:gd name="connsiteY2" fmla="*/ 999 h 513069"/>
                <a:gd name="connsiteX3" fmla="*/ 664873 w 2489449"/>
                <a:gd name="connsiteY3" fmla="*/ 512952 h 513069"/>
                <a:gd name="connsiteX4" fmla="*/ 0 w 2489449"/>
                <a:gd name="connsiteY4" fmla="*/ 272267 h 513069"/>
                <a:gd name="connsiteX0" fmla="*/ 2365621 w 2365621"/>
                <a:gd name="connsiteY0" fmla="*/ 278917 h 513069"/>
                <a:gd name="connsiteX1" fmla="*/ 1788510 w 2365621"/>
                <a:gd name="connsiteY1" fmla="*/ 999 h 513069"/>
                <a:gd name="connsiteX2" fmla="*/ 664873 w 2365621"/>
                <a:gd name="connsiteY2" fmla="*/ 512952 h 513069"/>
                <a:gd name="connsiteX3" fmla="*/ 0 w 2365621"/>
                <a:gd name="connsiteY3" fmla="*/ 272267 h 513069"/>
              </a:gdLst>
              <a:ahLst/>
              <a:cxnLst>
                <a:cxn ang="0">
                  <a:pos x="connsiteX0" y="connsiteY0"/>
                </a:cxn>
                <a:cxn ang="0">
                  <a:pos x="connsiteX1" y="connsiteY1"/>
                </a:cxn>
                <a:cxn ang="0">
                  <a:pos x="connsiteX2" y="connsiteY2"/>
                </a:cxn>
                <a:cxn ang="0">
                  <a:pos x="connsiteX3" y="connsiteY3"/>
                </a:cxn>
              </a:cxnLst>
              <a:rect l="l" t="t" r="r" b="b"/>
              <a:pathLst>
                <a:path w="2365621" h="513069">
                  <a:moveTo>
                    <a:pt x="2365621" y="278917"/>
                  </a:moveTo>
                  <a:cubicBezTo>
                    <a:pt x="2311545" y="245230"/>
                    <a:pt x="2154413" y="28480"/>
                    <a:pt x="1788510" y="999"/>
                  </a:cubicBezTo>
                  <a:cubicBezTo>
                    <a:pt x="1422608" y="-26483"/>
                    <a:pt x="1079977" y="522261"/>
                    <a:pt x="664873" y="512952"/>
                  </a:cubicBezTo>
                  <a:cubicBezTo>
                    <a:pt x="249770" y="503643"/>
                    <a:pt x="108153" y="357814"/>
                    <a:pt x="0" y="272267"/>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57" name="Freeform: Shape 549">
              <a:extLst>
                <a:ext uri="{FF2B5EF4-FFF2-40B4-BE49-F238E27FC236}">
                  <a16:creationId xmlns:a16="http://schemas.microsoft.com/office/drawing/2014/main" id="{7A1A5098-EF95-408C-8EBA-E5F4F74B9413}"/>
                </a:ext>
              </a:extLst>
            </p:cNvPr>
            <p:cNvSpPr/>
            <p:nvPr/>
          </p:nvSpPr>
          <p:spPr bwMode="auto">
            <a:xfrm>
              <a:off x="5847960" y="2341285"/>
              <a:ext cx="1221735" cy="268506"/>
            </a:xfrm>
            <a:custGeom>
              <a:avLst/>
              <a:gdLst>
                <a:gd name="connsiteX0" fmla="*/ 2105637 w 2591195"/>
                <a:gd name="connsiteY0" fmla="*/ 14 h 710254"/>
                <a:gd name="connsiteX1" fmla="*/ 2577986 w 2591195"/>
                <a:gd name="connsiteY1" fmla="*/ 200804 h 710254"/>
                <a:gd name="connsiteX2" fmla="*/ 2469851 w 2591195"/>
                <a:gd name="connsiteY2" fmla="*/ 335111 h 710254"/>
                <a:gd name="connsiteX3" fmla="*/ 2093319 w 2591195"/>
                <a:gd name="connsiteY3" fmla="*/ 171551 h 710254"/>
                <a:gd name="connsiteX4" fmla="*/ 923218 w 2591195"/>
                <a:gd name="connsiteY4" fmla="*/ 710099 h 710254"/>
                <a:gd name="connsiteX5" fmla="*/ 18658 w 2591195"/>
                <a:gd name="connsiteY5" fmla="*/ 287238 h 710254"/>
                <a:gd name="connsiteX6" fmla="*/ 124382 w 2591195"/>
                <a:gd name="connsiteY6" fmla="*/ 155594 h 710254"/>
                <a:gd name="connsiteX7" fmla="*/ 933767 w 2591195"/>
                <a:gd name="connsiteY7" fmla="*/ 533243 h 710254"/>
                <a:gd name="connsiteX8" fmla="*/ 2105637 w 2591195"/>
                <a:gd name="connsiteY8" fmla="*/ 14 h 710254"/>
                <a:gd name="connsiteX0" fmla="*/ 2105637 w 2591195"/>
                <a:gd name="connsiteY0" fmla="*/ 0 h 710240"/>
                <a:gd name="connsiteX1" fmla="*/ 2577986 w 2591195"/>
                <a:gd name="connsiteY1" fmla="*/ 200790 h 710240"/>
                <a:gd name="connsiteX2" fmla="*/ 2469851 w 2591195"/>
                <a:gd name="connsiteY2" fmla="*/ 335097 h 710240"/>
                <a:gd name="connsiteX3" fmla="*/ 2093319 w 2591195"/>
                <a:gd name="connsiteY3" fmla="*/ 171537 h 710240"/>
                <a:gd name="connsiteX4" fmla="*/ 923218 w 2591195"/>
                <a:gd name="connsiteY4" fmla="*/ 710085 h 710240"/>
                <a:gd name="connsiteX5" fmla="*/ 18658 w 2591195"/>
                <a:gd name="connsiteY5" fmla="*/ 287224 h 710240"/>
                <a:gd name="connsiteX6" fmla="*/ 124382 w 2591195"/>
                <a:gd name="connsiteY6" fmla="*/ 155580 h 710240"/>
                <a:gd name="connsiteX7" fmla="*/ 933767 w 2591195"/>
                <a:gd name="connsiteY7" fmla="*/ 533229 h 710240"/>
                <a:gd name="connsiteX8" fmla="*/ 2197077 w 2591195"/>
                <a:gd name="connsiteY8" fmla="*/ 91440 h 710240"/>
                <a:gd name="connsiteX0" fmla="*/ 2577986 w 2591195"/>
                <a:gd name="connsiteY0" fmla="*/ 120662 h 630112"/>
                <a:gd name="connsiteX1" fmla="*/ 2469851 w 2591195"/>
                <a:gd name="connsiteY1" fmla="*/ 254969 h 630112"/>
                <a:gd name="connsiteX2" fmla="*/ 2093319 w 2591195"/>
                <a:gd name="connsiteY2" fmla="*/ 91409 h 630112"/>
                <a:gd name="connsiteX3" fmla="*/ 923218 w 2591195"/>
                <a:gd name="connsiteY3" fmla="*/ 629957 h 630112"/>
                <a:gd name="connsiteX4" fmla="*/ 18658 w 2591195"/>
                <a:gd name="connsiteY4" fmla="*/ 207096 h 630112"/>
                <a:gd name="connsiteX5" fmla="*/ 124382 w 2591195"/>
                <a:gd name="connsiteY5" fmla="*/ 75452 h 630112"/>
                <a:gd name="connsiteX6" fmla="*/ 933767 w 2591195"/>
                <a:gd name="connsiteY6" fmla="*/ 453101 h 630112"/>
                <a:gd name="connsiteX7" fmla="*/ 2197077 w 2591195"/>
                <a:gd name="connsiteY7" fmla="*/ 11312 h 630112"/>
                <a:gd name="connsiteX0" fmla="*/ 2577986 w 2591195"/>
                <a:gd name="connsiteY0" fmla="*/ 57181 h 566631"/>
                <a:gd name="connsiteX1" fmla="*/ 2469851 w 2591195"/>
                <a:gd name="connsiteY1" fmla="*/ 191488 h 566631"/>
                <a:gd name="connsiteX2" fmla="*/ 2093319 w 2591195"/>
                <a:gd name="connsiteY2" fmla="*/ 27928 h 566631"/>
                <a:gd name="connsiteX3" fmla="*/ 923218 w 2591195"/>
                <a:gd name="connsiteY3" fmla="*/ 566476 h 566631"/>
                <a:gd name="connsiteX4" fmla="*/ 18658 w 2591195"/>
                <a:gd name="connsiteY4" fmla="*/ 143615 h 566631"/>
                <a:gd name="connsiteX5" fmla="*/ 124382 w 2591195"/>
                <a:gd name="connsiteY5" fmla="*/ 11971 h 566631"/>
                <a:gd name="connsiteX6" fmla="*/ 933767 w 2591195"/>
                <a:gd name="connsiteY6"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5" fmla="*/ 933767 w 2469851"/>
                <a:gd name="connsiteY5"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Lst>
              <a:ahLst/>
              <a:cxnLst>
                <a:cxn ang="0">
                  <a:pos x="connsiteX0" y="connsiteY0"/>
                </a:cxn>
                <a:cxn ang="0">
                  <a:pos x="connsiteX1" y="connsiteY1"/>
                </a:cxn>
                <a:cxn ang="0">
                  <a:pos x="connsiteX2" y="connsiteY2"/>
                </a:cxn>
                <a:cxn ang="0">
                  <a:pos x="connsiteX3" y="connsiteY3"/>
                </a:cxn>
              </a:cxnLst>
              <a:rect l="l" t="t" r="r" b="b"/>
              <a:pathLst>
                <a:path w="2451193" h="538706">
                  <a:moveTo>
                    <a:pt x="2451193" y="163563"/>
                  </a:moveTo>
                  <a:cubicBezTo>
                    <a:pt x="2399723" y="108864"/>
                    <a:pt x="2266176" y="1179"/>
                    <a:pt x="2074661" y="3"/>
                  </a:cubicBezTo>
                  <a:cubicBezTo>
                    <a:pt x="1858110" y="-1327"/>
                    <a:pt x="1517548" y="549316"/>
                    <a:pt x="904560" y="538551"/>
                  </a:cubicBezTo>
                  <a:cubicBezTo>
                    <a:pt x="333518" y="528522"/>
                    <a:pt x="63992" y="196140"/>
                    <a:pt x="0" y="115690"/>
                  </a:cubicBezTo>
                </a:path>
              </a:pathLst>
            </a:custGeom>
            <a:noFill/>
            <a:ln w="12700" cap="rnd">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58" name="Freeform: Shape 550">
              <a:extLst>
                <a:ext uri="{FF2B5EF4-FFF2-40B4-BE49-F238E27FC236}">
                  <a16:creationId xmlns:a16="http://schemas.microsoft.com/office/drawing/2014/main" id="{02B4E695-0290-4C5B-B741-C822EC91AF83}"/>
                </a:ext>
              </a:extLst>
            </p:cNvPr>
            <p:cNvSpPr/>
            <p:nvPr/>
          </p:nvSpPr>
          <p:spPr bwMode="auto">
            <a:xfrm rot="20344352">
              <a:off x="6952360" y="1989237"/>
              <a:ext cx="543560" cy="561390"/>
            </a:xfrm>
            <a:custGeom>
              <a:avLst/>
              <a:gdLst>
                <a:gd name="connsiteX0" fmla="*/ 316821 w 818881"/>
                <a:gd name="connsiteY0" fmla="*/ 0 h 1028280"/>
                <a:gd name="connsiteX1" fmla="*/ 818881 w 818881"/>
                <a:gd name="connsiteY1" fmla="*/ 514140 h 1028280"/>
                <a:gd name="connsiteX2" fmla="*/ 316821 w 818881"/>
                <a:gd name="connsiteY2" fmla="*/ 1028280 h 1028280"/>
                <a:gd name="connsiteX3" fmla="*/ 36115 w 818881"/>
                <a:gd name="connsiteY3" fmla="*/ 940473 h 1028280"/>
                <a:gd name="connsiteX4" fmla="*/ 0 w 818881"/>
                <a:gd name="connsiteY4" fmla="*/ 909958 h 1028280"/>
                <a:gd name="connsiteX5" fmla="*/ 11722 w 818881"/>
                <a:gd name="connsiteY5" fmla="*/ 902925 h 1028280"/>
                <a:gd name="connsiteX6" fmla="*/ 180481 w 818881"/>
                <a:gd name="connsiteY6" fmla="*/ 776326 h 1028280"/>
                <a:gd name="connsiteX7" fmla="*/ 637153 w 818881"/>
                <a:gd name="connsiteY7" fmla="*/ 777235 h 1028280"/>
                <a:gd name="connsiteX8" fmla="*/ 635692 w 818881"/>
                <a:gd name="connsiteY8" fmla="*/ 309698 h 1028280"/>
                <a:gd name="connsiteX9" fmla="*/ 129811 w 818881"/>
                <a:gd name="connsiteY9" fmla="*/ 74193 h 1028280"/>
                <a:gd name="connsiteX10" fmla="*/ 42482 w 818881"/>
                <a:gd name="connsiteY10" fmla="*/ 84268 h 1028280"/>
                <a:gd name="connsiteX11" fmla="*/ 121397 w 818881"/>
                <a:gd name="connsiteY11" fmla="*/ 40404 h 1028280"/>
                <a:gd name="connsiteX12" fmla="*/ 316821 w 818881"/>
                <a:gd name="connsiteY12" fmla="*/ 0 h 1028280"/>
                <a:gd name="connsiteX0" fmla="*/ 818881 w 910321"/>
                <a:gd name="connsiteY0" fmla="*/ 514140 h 1028280"/>
                <a:gd name="connsiteX1" fmla="*/ 316821 w 910321"/>
                <a:gd name="connsiteY1" fmla="*/ 1028280 h 1028280"/>
                <a:gd name="connsiteX2" fmla="*/ 36115 w 910321"/>
                <a:gd name="connsiteY2" fmla="*/ 940473 h 1028280"/>
                <a:gd name="connsiteX3" fmla="*/ 0 w 910321"/>
                <a:gd name="connsiteY3" fmla="*/ 909958 h 1028280"/>
                <a:gd name="connsiteX4" fmla="*/ 11722 w 910321"/>
                <a:gd name="connsiteY4" fmla="*/ 902925 h 1028280"/>
                <a:gd name="connsiteX5" fmla="*/ 180481 w 910321"/>
                <a:gd name="connsiteY5" fmla="*/ 776326 h 1028280"/>
                <a:gd name="connsiteX6" fmla="*/ 637153 w 910321"/>
                <a:gd name="connsiteY6" fmla="*/ 777235 h 1028280"/>
                <a:gd name="connsiteX7" fmla="*/ 635692 w 910321"/>
                <a:gd name="connsiteY7" fmla="*/ 309698 h 1028280"/>
                <a:gd name="connsiteX8" fmla="*/ 129811 w 910321"/>
                <a:gd name="connsiteY8" fmla="*/ 74193 h 1028280"/>
                <a:gd name="connsiteX9" fmla="*/ 42482 w 910321"/>
                <a:gd name="connsiteY9" fmla="*/ 84268 h 1028280"/>
                <a:gd name="connsiteX10" fmla="*/ 121397 w 910321"/>
                <a:gd name="connsiteY10" fmla="*/ 40404 h 1028280"/>
                <a:gd name="connsiteX11" fmla="*/ 316821 w 910321"/>
                <a:gd name="connsiteY11" fmla="*/ 0 h 1028280"/>
                <a:gd name="connsiteX12" fmla="*/ 910321 w 910321"/>
                <a:gd name="connsiteY12" fmla="*/ 605580 h 1028280"/>
                <a:gd name="connsiteX0" fmla="*/ 818881 w 818881"/>
                <a:gd name="connsiteY0" fmla="*/ 514140 h 1028280"/>
                <a:gd name="connsiteX1" fmla="*/ 316821 w 818881"/>
                <a:gd name="connsiteY1" fmla="*/ 1028280 h 1028280"/>
                <a:gd name="connsiteX2" fmla="*/ 36115 w 818881"/>
                <a:gd name="connsiteY2" fmla="*/ 940473 h 1028280"/>
                <a:gd name="connsiteX3" fmla="*/ 0 w 818881"/>
                <a:gd name="connsiteY3" fmla="*/ 909958 h 1028280"/>
                <a:gd name="connsiteX4" fmla="*/ 11722 w 818881"/>
                <a:gd name="connsiteY4" fmla="*/ 902925 h 1028280"/>
                <a:gd name="connsiteX5" fmla="*/ 180481 w 818881"/>
                <a:gd name="connsiteY5" fmla="*/ 776326 h 1028280"/>
                <a:gd name="connsiteX6" fmla="*/ 637153 w 818881"/>
                <a:gd name="connsiteY6" fmla="*/ 777235 h 1028280"/>
                <a:gd name="connsiteX7" fmla="*/ 635692 w 818881"/>
                <a:gd name="connsiteY7" fmla="*/ 309698 h 1028280"/>
                <a:gd name="connsiteX8" fmla="*/ 129811 w 818881"/>
                <a:gd name="connsiteY8" fmla="*/ 74193 h 1028280"/>
                <a:gd name="connsiteX9" fmla="*/ 42482 w 818881"/>
                <a:gd name="connsiteY9" fmla="*/ 84268 h 1028280"/>
                <a:gd name="connsiteX10" fmla="*/ 121397 w 818881"/>
                <a:gd name="connsiteY10" fmla="*/ 40404 h 1028280"/>
                <a:gd name="connsiteX11" fmla="*/ 316821 w 818881"/>
                <a:gd name="connsiteY11" fmla="*/ 0 h 1028280"/>
                <a:gd name="connsiteX0" fmla="*/ 316821 w 711840"/>
                <a:gd name="connsiteY0" fmla="*/ 1028280 h 1028280"/>
                <a:gd name="connsiteX1" fmla="*/ 36115 w 711840"/>
                <a:gd name="connsiteY1" fmla="*/ 940473 h 1028280"/>
                <a:gd name="connsiteX2" fmla="*/ 0 w 711840"/>
                <a:gd name="connsiteY2" fmla="*/ 909958 h 1028280"/>
                <a:gd name="connsiteX3" fmla="*/ 11722 w 711840"/>
                <a:gd name="connsiteY3" fmla="*/ 902925 h 1028280"/>
                <a:gd name="connsiteX4" fmla="*/ 180481 w 711840"/>
                <a:gd name="connsiteY4" fmla="*/ 776326 h 1028280"/>
                <a:gd name="connsiteX5" fmla="*/ 637153 w 711840"/>
                <a:gd name="connsiteY5" fmla="*/ 777235 h 1028280"/>
                <a:gd name="connsiteX6" fmla="*/ 635692 w 711840"/>
                <a:gd name="connsiteY6" fmla="*/ 309698 h 1028280"/>
                <a:gd name="connsiteX7" fmla="*/ 129811 w 711840"/>
                <a:gd name="connsiteY7" fmla="*/ 74193 h 1028280"/>
                <a:gd name="connsiteX8" fmla="*/ 42482 w 711840"/>
                <a:gd name="connsiteY8" fmla="*/ 84268 h 1028280"/>
                <a:gd name="connsiteX9" fmla="*/ 121397 w 711840"/>
                <a:gd name="connsiteY9" fmla="*/ 40404 h 1028280"/>
                <a:gd name="connsiteX10" fmla="*/ 316821 w 711840"/>
                <a:gd name="connsiteY10" fmla="*/ 0 h 1028280"/>
                <a:gd name="connsiteX0" fmla="*/ 36115 w 711840"/>
                <a:gd name="connsiteY0" fmla="*/ 940473 h 940473"/>
                <a:gd name="connsiteX1" fmla="*/ 0 w 711840"/>
                <a:gd name="connsiteY1" fmla="*/ 909958 h 940473"/>
                <a:gd name="connsiteX2" fmla="*/ 11722 w 711840"/>
                <a:gd name="connsiteY2" fmla="*/ 902925 h 940473"/>
                <a:gd name="connsiteX3" fmla="*/ 180481 w 711840"/>
                <a:gd name="connsiteY3" fmla="*/ 776326 h 940473"/>
                <a:gd name="connsiteX4" fmla="*/ 637153 w 711840"/>
                <a:gd name="connsiteY4" fmla="*/ 777235 h 940473"/>
                <a:gd name="connsiteX5" fmla="*/ 635692 w 711840"/>
                <a:gd name="connsiteY5" fmla="*/ 309698 h 940473"/>
                <a:gd name="connsiteX6" fmla="*/ 129811 w 711840"/>
                <a:gd name="connsiteY6" fmla="*/ 74193 h 940473"/>
                <a:gd name="connsiteX7" fmla="*/ 42482 w 711840"/>
                <a:gd name="connsiteY7" fmla="*/ 84268 h 940473"/>
                <a:gd name="connsiteX8" fmla="*/ 121397 w 711840"/>
                <a:gd name="connsiteY8" fmla="*/ 40404 h 940473"/>
                <a:gd name="connsiteX9" fmla="*/ 316821 w 711840"/>
                <a:gd name="connsiteY9" fmla="*/ 0 h 940473"/>
                <a:gd name="connsiteX0" fmla="*/ 0 w 711840"/>
                <a:gd name="connsiteY0" fmla="*/ 909958 h 909958"/>
                <a:gd name="connsiteX1" fmla="*/ 11722 w 711840"/>
                <a:gd name="connsiteY1" fmla="*/ 902925 h 909958"/>
                <a:gd name="connsiteX2" fmla="*/ 180481 w 711840"/>
                <a:gd name="connsiteY2" fmla="*/ 776326 h 909958"/>
                <a:gd name="connsiteX3" fmla="*/ 637153 w 711840"/>
                <a:gd name="connsiteY3" fmla="*/ 777235 h 909958"/>
                <a:gd name="connsiteX4" fmla="*/ 635692 w 711840"/>
                <a:gd name="connsiteY4" fmla="*/ 309698 h 909958"/>
                <a:gd name="connsiteX5" fmla="*/ 129811 w 711840"/>
                <a:gd name="connsiteY5" fmla="*/ 74193 h 909958"/>
                <a:gd name="connsiteX6" fmla="*/ 42482 w 711840"/>
                <a:gd name="connsiteY6" fmla="*/ 84268 h 909958"/>
                <a:gd name="connsiteX7" fmla="*/ 121397 w 711840"/>
                <a:gd name="connsiteY7" fmla="*/ 40404 h 909958"/>
                <a:gd name="connsiteX8" fmla="*/ 316821 w 711840"/>
                <a:gd name="connsiteY8" fmla="*/ 0 h 909958"/>
                <a:gd name="connsiteX0" fmla="*/ 0 w 711840"/>
                <a:gd name="connsiteY0" fmla="*/ 909958 h 909958"/>
                <a:gd name="connsiteX1" fmla="*/ 180481 w 711840"/>
                <a:gd name="connsiteY1" fmla="*/ 776326 h 909958"/>
                <a:gd name="connsiteX2" fmla="*/ 637153 w 711840"/>
                <a:gd name="connsiteY2" fmla="*/ 777235 h 909958"/>
                <a:gd name="connsiteX3" fmla="*/ 635692 w 711840"/>
                <a:gd name="connsiteY3" fmla="*/ 309698 h 909958"/>
                <a:gd name="connsiteX4" fmla="*/ 129811 w 711840"/>
                <a:gd name="connsiteY4" fmla="*/ 74193 h 909958"/>
                <a:gd name="connsiteX5" fmla="*/ 42482 w 711840"/>
                <a:gd name="connsiteY5" fmla="*/ 84268 h 909958"/>
                <a:gd name="connsiteX6" fmla="*/ 121397 w 711840"/>
                <a:gd name="connsiteY6" fmla="*/ 40404 h 909958"/>
                <a:gd name="connsiteX7" fmla="*/ 316821 w 711840"/>
                <a:gd name="connsiteY7" fmla="*/ 0 h 909958"/>
                <a:gd name="connsiteX0" fmla="*/ 137999 w 669358"/>
                <a:gd name="connsiteY0" fmla="*/ 776326 h 861580"/>
                <a:gd name="connsiteX1" fmla="*/ 594671 w 669358"/>
                <a:gd name="connsiteY1" fmla="*/ 777235 h 861580"/>
                <a:gd name="connsiteX2" fmla="*/ 593210 w 669358"/>
                <a:gd name="connsiteY2" fmla="*/ 309698 h 861580"/>
                <a:gd name="connsiteX3" fmla="*/ 87329 w 669358"/>
                <a:gd name="connsiteY3" fmla="*/ 74193 h 861580"/>
                <a:gd name="connsiteX4" fmla="*/ 0 w 669358"/>
                <a:gd name="connsiteY4" fmla="*/ 84268 h 861580"/>
                <a:gd name="connsiteX5" fmla="*/ 78915 w 669358"/>
                <a:gd name="connsiteY5" fmla="*/ 40404 h 861580"/>
                <a:gd name="connsiteX6" fmla="*/ 274339 w 669358"/>
                <a:gd name="connsiteY6" fmla="*/ 0 h 861580"/>
                <a:gd name="connsiteX0" fmla="*/ 137999 w 659777"/>
                <a:gd name="connsiteY0" fmla="*/ 776326 h 861580"/>
                <a:gd name="connsiteX1" fmla="*/ 594671 w 659777"/>
                <a:gd name="connsiteY1" fmla="*/ 777235 h 861580"/>
                <a:gd name="connsiteX2" fmla="*/ 593210 w 659777"/>
                <a:gd name="connsiteY2" fmla="*/ 309698 h 861580"/>
                <a:gd name="connsiteX3" fmla="*/ 0 w 659777"/>
                <a:gd name="connsiteY3" fmla="*/ 84268 h 861580"/>
                <a:gd name="connsiteX4" fmla="*/ 78915 w 659777"/>
                <a:gd name="connsiteY4" fmla="*/ 40404 h 861580"/>
                <a:gd name="connsiteX5" fmla="*/ 274339 w 659777"/>
                <a:gd name="connsiteY5" fmla="*/ 0 h 861580"/>
                <a:gd name="connsiteX0" fmla="*/ 59084 w 575740"/>
                <a:gd name="connsiteY0" fmla="*/ 776326 h 861580"/>
                <a:gd name="connsiteX1" fmla="*/ 515756 w 575740"/>
                <a:gd name="connsiteY1" fmla="*/ 777235 h 861580"/>
                <a:gd name="connsiteX2" fmla="*/ 514295 w 575740"/>
                <a:gd name="connsiteY2" fmla="*/ 309698 h 861580"/>
                <a:gd name="connsiteX3" fmla="*/ 0 w 575740"/>
                <a:gd name="connsiteY3" fmla="*/ 40404 h 861580"/>
                <a:gd name="connsiteX4" fmla="*/ 195424 w 575740"/>
                <a:gd name="connsiteY4" fmla="*/ 0 h 861580"/>
                <a:gd name="connsiteX0" fmla="*/ 59084 w 575740"/>
                <a:gd name="connsiteY0" fmla="*/ 735922 h 821176"/>
                <a:gd name="connsiteX1" fmla="*/ 515756 w 575740"/>
                <a:gd name="connsiteY1" fmla="*/ 736831 h 821176"/>
                <a:gd name="connsiteX2" fmla="*/ 514295 w 575740"/>
                <a:gd name="connsiteY2" fmla="*/ 269294 h 821176"/>
                <a:gd name="connsiteX3" fmla="*/ 0 w 575740"/>
                <a:gd name="connsiteY3" fmla="*/ 0 h 821176"/>
                <a:gd name="connsiteX0" fmla="*/ 0 w 516656"/>
                <a:gd name="connsiteY0" fmla="*/ 466628 h 551882"/>
                <a:gd name="connsiteX1" fmla="*/ 456672 w 516656"/>
                <a:gd name="connsiteY1" fmla="*/ 467537 h 551882"/>
                <a:gd name="connsiteX2" fmla="*/ 455211 w 516656"/>
                <a:gd name="connsiteY2" fmla="*/ 0 h 551882"/>
                <a:gd name="connsiteX0" fmla="*/ 0 w 539102"/>
                <a:gd name="connsiteY0" fmla="*/ 466628 h 581962"/>
                <a:gd name="connsiteX1" fmla="*/ 456672 w 539102"/>
                <a:gd name="connsiteY1" fmla="*/ 467537 h 581962"/>
                <a:gd name="connsiteX2" fmla="*/ 455211 w 539102"/>
                <a:gd name="connsiteY2" fmla="*/ 0 h 581962"/>
                <a:gd name="connsiteX0" fmla="*/ 0 w 525429"/>
                <a:gd name="connsiteY0" fmla="*/ 466628 h 561391"/>
                <a:gd name="connsiteX1" fmla="*/ 456672 w 525429"/>
                <a:gd name="connsiteY1" fmla="*/ 467537 h 561391"/>
                <a:gd name="connsiteX2" fmla="*/ 455211 w 525429"/>
                <a:gd name="connsiteY2" fmla="*/ 0 h 561391"/>
                <a:gd name="connsiteX0" fmla="*/ 0 w 543560"/>
                <a:gd name="connsiteY0" fmla="*/ 466628 h 561391"/>
                <a:gd name="connsiteX1" fmla="*/ 456672 w 543560"/>
                <a:gd name="connsiteY1" fmla="*/ 467537 h 561391"/>
                <a:gd name="connsiteX2" fmla="*/ 455211 w 543560"/>
                <a:gd name="connsiteY2" fmla="*/ 0 h 561391"/>
              </a:gdLst>
              <a:ahLst/>
              <a:cxnLst>
                <a:cxn ang="0">
                  <a:pos x="connsiteX0" y="connsiteY0"/>
                </a:cxn>
                <a:cxn ang="0">
                  <a:pos x="connsiteX1" y="connsiteY1"/>
                </a:cxn>
                <a:cxn ang="0">
                  <a:pos x="connsiteX2" y="connsiteY2"/>
                </a:cxn>
              </a:cxnLst>
              <a:rect l="l" t="t" r="r" b="b"/>
              <a:pathLst>
                <a:path w="543560" h="561391">
                  <a:moveTo>
                    <a:pt x="0" y="466628"/>
                  </a:moveTo>
                  <a:cubicBezTo>
                    <a:pt x="133778" y="610509"/>
                    <a:pt x="357672" y="573884"/>
                    <a:pt x="456672" y="467537"/>
                  </a:cubicBezTo>
                  <a:cubicBezTo>
                    <a:pt x="555672" y="361190"/>
                    <a:pt x="588795" y="117362"/>
                    <a:pt x="455211"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85">
              <a:extLst>
                <a:ext uri="{FF2B5EF4-FFF2-40B4-BE49-F238E27FC236}">
                  <a16:creationId xmlns:a16="http://schemas.microsoft.com/office/drawing/2014/main" id="{B601786F-86E2-4847-818B-AA9D6CB0EBDE}"/>
                </a:ext>
              </a:extLst>
            </p:cNvPr>
            <p:cNvSpPr/>
            <p:nvPr/>
          </p:nvSpPr>
          <p:spPr bwMode="auto">
            <a:xfrm>
              <a:off x="6509745" y="1377463"/>
              <a:ext cx="1522745" cy="1702776"/>
            </a:xfrm>
            <a:custGeom>
              <a:avLst/>
              <a:gdLst>
                <a:gd name="connsiteX0" fmla="*/ 573302 w 1522745"/>
                <a:gd name="connsiteY0" fmla="*/ 0 h 1702776"/>
                <a:gd name="connsiteX1" fmla="*/ 769416 w 1522745"/>
                <a:gd name="connsiteY1" fmla="*/ 0 h 1702776"/>
                <a:gd name="connsiteX2" fmla="*/ 854345 w 1522745"/>
                <a:gd name="connsiteY2" fmla="*/ 233134 h 1702776"/>
                <a:gd name="connsiteX3" fmla="*/ 854905 w 1522745"/>
                <a:gd name="connsiteY3" fmla="*/ 233270 h 1702776"/>
                <a:gd name="connsiteX4" fmla="*/ 971159 w 1522745"/>
                <a:gd name="connsiteY4" fmla="*/ 280476 h 1702776"/>
                <a:gd name="connsiteX5" fmla="*/ 978793 w 1522745"/>
                <a:gd name="connsiteY5" fmla="*/ 284987 h 1702776"/>
                <a:gd name="connsiteX6" fmla="*/ 1204043 w 1522745"/>
                <a:gd name="connsiteY6" fmla="*/ 180029 h 1702776"/>
                <a:gd name="connsiteX7" fmla="*/ 1342717 w 1522745"/>
                <a:gd name="connsiteY7" fmla="*/ 318703 h 1702776"/>
                <a:gd name="connsiteX8" fmla="*/ 1237759 w 1522745"/>
                <a:gd name="connsiteY8" fmla="*/ 543953 h 1702776"/>
                <a:gd name="connsiteX9" fmla="*/ 1242271 w 1522745"/>
                <a:gd name="connsiteY9" fmla="*/ 551588 h 1702776"/>
                <a:gd name="connsiteX10" fmla="*/ 1289476 w 1522745"/>
                <a:gd name="connsiteY10" fmla="*/ 667842 h 1702776"/>
                <a:gd name="connsiteX11" fmla="*/ 1289612 w 1522745"/>
                <a:gd name="connsiteY11" fmla="*/ 668403 h 1702776"/>
                <a:gd name="connsiteX12" fmla="*/ 1522745 w 1522745"/>
                <a:gd name="connsiteY12" fmla="*/ 753331 h 1702776"/>
                <a:gd name="connsiteX13" fmla="*/ 1522745 w 1522745"/>
                <a:gd name="connsiteY13" fmla="*/ 949446 h 1702776"/>
                <a:gd name="connsiteX14" fmla="*/ 1289612 w 1522745"/>
                <a:gd name="connsiteY14" fmla="*/ 1034374 h 1702776"/>
                <a:gd name="connsiteX15" fmla="*/ 1289476 w 1522745"/>
                <a:gd name="connsiteY15" fmla="*/ 1034935 h 1702776"/>
                <a:gd name="connsiteX16" fmla="*/ 1242271 w 1522745"/>
                <a:gd name="connsiteY16" fmla="*/ 1151189 h 1702776"/>
                <a:gd name="connsiteX17" fmla="*/ 1237759 w 1522745"/>
                <a:gd name="connsiteY17" fmla="*/ 1158823 h 1702776"/>
                <a:gd name="connsiteX18" fmla="*/ 1342718 w 1522745"/>
                <a:gd name="connsiteY18" fmla="*/ 1384073 h 1702776"/>
                <a:gd name="connsiteX19" fmla="*/ 1204043 w 1522745"/>
                <a:gd name="connsiteY19" fmla="*/ 1522747 h 1702776"/>
                <a:gd name="connsiteX20" fmla="*/ 978794 w 1522745"/>
                <a:gd name="connsiteY20" fmla="*/ 1417789 h 1702776"/>
                <a:gd name="connsiteX21" fmla="*/ 971159 w 1522745"/>
                <a:gd name="connsiteY21" fmla="*/ 1422302 h 1702776"/>
                <a:gd name="connsiteX22" fmla="*/ 854905 w 1522745"/>
                <a:gd name="connsiteY22" fmla="*/ 1469507 h 1702776"/>
                <a:gd name="connsiteX23" fmla="*/ 854345 w 1522745"/>
                <a:gd name="connsiteY23" fmla="*/ 1469643 h 1702776"/>
                <a:gd name="connsiteX24" fmla="*/ 769417 w 1522745"/>
                <a:gd name="connsiteY24" fmla="*/ 1702776 h 1702776"/>
                <a:gd name="connsiteX25" fmla="*/ 573302 w 1522745"/>
                <a:gd name="connsiteY25" fmla="*/ 1702776 h 1702776"/>
                <a:gd name="connsiteX26" fmla="*/ 488374 w 1522745"/>
                <a:gd name="connsiteY26" fmla="*/ 1469644 h 1702776"/>
                <a:gd name="connsiteX27" fmla="*/ 487812 w 1522745"/>
                <a:gd name="connsiteY27" fmla="*/ 1469507 h 1702776"/>
                <a:gd name="connsiteX28" fmla="*/ 371559 w 1522745"/>
                <a:gd name="connsiteY28" fmla="*/ 1422302 h 1702776"/>
                <a:gd name="connsiteX29" fmla="*/ 363924 w 1522745"/>
                <a:gd name="connsiteY29" fmla="*/ 1417790 h 1702776"/>
                <a:gd name="connsiteX30" fmla="*/ 138675 w 1522745"/>
                <a:gd name="connsiteY30" fmla="*/ 1522748 h 1702776"/>
                <a:gd name="connsiteX31" fmla="*/ 0 w 1522745"/>
                <a:gd name="connsiteY31" fmla="*/ 1384074 h 1702776"/>
                <a:gd name="connsiteX32" fmla="*/ 33012 w 1522745"/>
                <a:gd name="connsiteY32" fmla="*/ 1313227 h 1702776"/>
                <a:gd name="connsiteX33" fmla="*/ 161971 w 1522745"/>
                <a:gd name="connsiteY33" fmla="*/ 1272129 h 1702776"/>
                <a:gd name="connsiteX34" fmla="*/ 262130 w 1522745"/>
                <a:gd name="connsiteY34" fmla="*/ 1212036 h 1702776"/>
                <a:gd name="connsiteX35" fmla="*/ 298245 w 1522745"/>
                <a:gd name="connsiteY35" fmla="*/ 1242551 h 1702776"/>
                <a:gd name="connsiteX36" fmla="*/ 578951 w 1522745"/>
                <a:gd name="connsiteY36" fmla="*/ 1330358 h 1702776"/>
                <a:gd name="connsiteX37" fmla="*/ 1081011 w 1522745"/>
                <a:gd name="connsiteY37" fmla="*/ 816218 h 1702776"/>
                <a:gd name="connsiteX38" fmla="*/ 578951 w 1522745"/>
                <a:gd name="connsiteY38" fmla="*/ 302078 h 1702776"/>
                <a:gd name="connsiteX39" fmla="*/ 383527 w 1522745"/>
                <a:gd name="connsiteY39" fmla="*/ 342482 h 1702776"/>
                <a:gd name="connsiteX40" fmla="*/ 304612 w 1522745"/>
                <a:gd name="connsiteY40" fmla="*/ 386346 h 1702776"/>
                <a:gd name="connsiteX41" fmla="*/ 287484 w 1522745"/>
                <a:gd name="connsiteY41" fmla="*/ 388322 h 1702776"/>
                <a:gd name="connsiteX42" fmla="*/ 66250 w 1522745"/>
                <a:gd name="connsiteY42" fmla="*/ 460880 h 1702776"/>
                <a:gd name="connsiteX43" fmla="*/ 0 w 1522745"/>
                <a:gd name="connsiteY43" fmla="*/ 318702 h 1702776"/>
                <a:gd name="connsiteX44" fmla="*/ 138675 w 1522745"/>
                <a:gd name="connsiteY44" fmla="*/ 180028 h 1702776"/>
                <a:gd name="connsiteX45" fmla="*/ 363924 w 1522745"/>
                <a:gd name="connsiteY45" fmla="*/ 284987 h 1702776"/>
                <a:gd name="connsiteX46" fmla="*/ 371559 w 1522745"/>
                <a:gd name="connsiteY46" fmla="*/ 280476 h 1702776"/>
                <a:gd name="connsiteX47" fmla="*/ 487812 w 1522745"/>
                <a:gd name="connsiteY47" fmla="*/ 233271 h 1702776"/>
                <a:gd name="connsiteX48" fmla="*/ 488374 w 1522745"/>
                <a:gd name="connsiteY48" fmla="*/ 233134 h 1702776"/>
                <a:gd name="connsiteX49" fmla="*/ 573302 w 1522745"/>
                <a:gd name="connsiteY49" fmla="*/ 0 h 1702776"/>
                <a:gd name="connsiteX0" fmla="*/ 1081011 w 1522745"/>
                <a:gd name="connsiteY0" fmla="*/ 816218 h 1702776"/>
                <a:gd name="connsiteX1" fmla="*/ 578951 w 1522745"/>
                <a:gd name="connsiteY1" fmla="*/ 302078 h 1702776"/>
                <a:gd name="connsiteX2" fmla="*/ 383527 w 1522745"/>
                <a:gd name="connsiteY2" fmla="*/ 342482 h 1702776"/>
                <a:gd name="connsiteX3" fmla="*/ 304612 w 1522745"/>
                <a:gd name="connsiteY3" fmla="*/ 386346 h 1702776"/>
                <a:gd name="connsiteX4" fmla="*/ 287484 w 1522745"/>
                <a:gd name="connsiteY4" fmla="*/ 388322 h 1702776"/>
                <a:gd name="connsiteX5" fmla="*/ 66250 w 1522745"/>
                <a:gd name="connsiteY5" fmla="*/ 460880 h 1702776"/>
                <a:gd name="connsiteX6" fmla="*/ 0 w 1522745"/>
                <a:gd name="connsiteY6" fmla="*/ 318702 h 1702776"/>
                <a:gd name="connsiteX7" fmla="*/ 138675 w 1522745"/>
                <a:gd name="connsiteY7" fmla="*/ 180028 h 1702776"/>
                <a:gd name="connsiteX8" fmla="*/ 363924 w 1522745"/>
                <a:gd name="connsiteY8" fmla="*/ 284987 h 1702776"/>
                <a:gd name="connsiteX9" fmla="*/ 371559 w 1522745"/>
                <a:gd name="connsiteY9" fmla="*/ 280476 h 1702776"/>
                <a:gd name="connsiteX10" fmla="*/ 487812 w 1522745"/>
                <a:gd name="connsiteY10" fmla="*/ 233271 h 1702776"/>
                <a:gd name="connsiteX11" fmla="*/ 488374 w 1522745"/>
                <a:gd name="connsiteY11" fmla="*/ 233134 h 1702776"/>
                <a:gd name="connsiteX12" fmla="*/ 573302 w 1522745"/>
                <a:gd name="connsiteY12" fmla="*/ 0 h 1702776"/>
                <a:gd name="connsiteX13" fmla="*/ 769416 w 1522745"/>
                <a:gd name="connsiteY13" fmla="*/ 0 h 1702776"/>
                <a:gd name="connsiteX14" fmla="*/ 854345 w 1522745"/>
                <a:gd name="connsiteY14" fmla="*/ 233134 h 1702776"/>
                <a:gd name="connsiteX15" fmla="*/ 854905 w 1522745"/>
                <a:gd name="connsiteY15" fmla="*/ 233270 h 1702776"/>
                <a:gd name="connsiteX16" fmla="*/ 971159 w 1522745"/>
                <a:gd name="connsiteY16" fmla="*/ 280476 h 1702776"/>
                <a:gd name="connsiteX17" fmla="*/ 978793 w 1522745"/>
                <a:gd name="connsiteY17" fmla="*/ 284987 h 1702776"/>
                <a:gd name="connsiteX18" fmla="*/ 1204043 w 1522745"/>
                <a:gd name="connsiteY18" fmla="*/ 180029 h 1702776"/>
                <a:gd name="connsiteX19" fmla="*/ 1342717 w 1522745"/>
                <a:gd name="connsiteY19" fmla="*/ 318703 h 1702776"/>
                <a:gd name="connsiteX20" fmla="*/ 1237759 w 1522745"/>
                <a:gd name="connsiteY20" fmla="*/ 543953 h 1702776"/>
                <a:gd name="connsiteX21" fmla="*/ 1242271 w 1522745"/>
                <a:gd name="connsiteY21" fmla="*/ 551588 h 1702776"/>
                <a:gd name="connsiteX22" fmla="*/ 1289476 w 1522745"/>
                <a:gd name="connsiteY22" fmla="*/ 667842 h 1702776"/>
                <a:gd name="connsiteX23" fmla="*/ 1289612 w 1522745"/>
                <a:gd name="connsiteY23" fmla="*/ 668403 h 1702776"/>
                <a:gd name="connsiteX24" fmla="*/ 1522745 w 1522745"/>
                <a:gd name="connsiteY24" fmla="*/ 753331 h 1702776"/>
                <a:gd name="connsiteX25" fmla="*/ 1522745 w 1522745"/>
                <a:gd name="connsiteY25" fmla="*/ 949446 h 1702776"/>
                <a:gd name="connsiteX26" fmla="*/ 1289612 w 1522745"/>
                <a:gd name="connsiteY26" fmla="*/ 1034374 h 1702776"/>
                <a:gd name="connsiteX27" fmla="*/ 1289476 w 1522745"/>
                <a:gd name="connsiteY27" fmla="*/ 1034935 h 1702776"/>
                <a:gd name="connsiteX28" fmla="*/ 1242271 w 1522745"/>
                <a:gd name="connsiteY28" fmla="*/ 1151189 h 1702776"/>
                <a:gd name="connsiteX29" fmla="*/ 1237759 w 1522745"/>
                <a:gd name="connsiteY29" fmla="*/ 1158823 h 1702776"/>
                <a:gd name="connsiteX30" fmla="*/ 1342718 w 1522745"/>
                <a:gd name="connsiteY30" fmla="*/ 1384073 h 1702776"/>
                <a:gd name="connsiteX31" fmla="*/ 1204043 w 1522745"/>
                <a:gd name="connsiteY31" fmla="*/ 1522747 h 1702776"/>
                <a:gd name="connsiteX32" fmla="*/ 978794 w 1522745"/>
                <a:gd name="connsiteY32" fmla="*/ 1417789 h 1702776"/>
                <a:gd name="connsiteX33" fmla="*/ 971159 w 1522745"/>
                <a:gd name="connsiteY33" fmla="*/ 1422302 h 1702776"/>
                <a:gd name="connsiteX34" fmla="*/ 854905 w 1522745"/>
                <a:gd name="connsiteY34" fmla="*/ 1469507 h 1702776"/>
                <a:gd name="connsiteX35" fmla="*/ 854345 w 1522745"/>
                <a:gd name="connsiteY35" fmla="*/ 1469643 h 1702776"/>
                <a:gd name="connsiteX36" fmla="*/ 769417 w 1522745"/>
                <a:gd name="connsiteY36" fmla="*/ 1702776 h 1702776"/>
                <a:gd name="connsiteX37" fmla="*/ 573302 w 1522745"/>
                <a:gd name="connsiteY37" fmla="*/ 1702776 h 1702776"/>
                <a:gd name="connsiteX38" fmla="*/ 488374 w 1522745"/>
                <a:gd name="connsiteY38" fmla="*/ 1469644 h 1702776"/>
                <a:gd name="connsiteX39" fmla="*/ 487812 w 1522745"/>
                <a:gd name="connsiteY39" fmla="*/ 1469507 h 1702776"/>
                <a:gd name="connsiteX40" fmla="*/ 371559 w 1522745"/>
                <a:gd name="connsiteY40" fmla="*/ 1422302 h 1702776"/>
                <a:gd name="connsiteX41" fmla="*/ 363924 w 1522745"/>
                <a:gd name="connsiteY41" fmla="*/ 1417790 h 1702776"/>
                <a:gd name="connsiteX42" fmla="*/ 138675 w 1522745"/>
                <a:gd name="connsiteY42" fmla="*/ 1522748 h 1702776"/>
                <a:gd name="connsiteX43" fmla="*/ 0 w 1522745"/>
                <a:gd name="connsiteY43" fmla="*/ 1384074 h 1702776"/>
                <a:gd name="connsiteX44" fmla="*/ 33012 w 1522745"/>
                <a:gd name="connsiteY44" fmla="*/ 1313227 h 1702776"/>
                <a:gd name="connsiteX45" fmla="*/ 161971 w 1522745"/>
                <a:gd name="connsiteY45" fmla="*/ 1272129 h 1702776"/>
                <a:gd name="connsiteX46" fmla="*/ 262130 w 1522745"/>
                <a:gd name="connsiteY46" fmla="*/ 1212036 h 1702776"/>
                <a:gd name="connsiteX47" fmla="*/ 298245 w 1522745"/>
                <a:gd name="connsiteY47" fmla="*/ 1242551 h 1702776"/>
                <a:gd name="connsiteX48" fmla="*/ 578951 w 1522745"/>
                <a:gd name="connsiteY48" fmla="*/ 1330358 h 1702776"/>
                <a:gd name="connsiteX49" fmla="*/ 1172451 w 1522745"/>
                <a:gd name="connsiteY49"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48" fmla="*/ 1172451 w 1522745"/>
                <a:gd name="connsiteY48"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0" fmla="*/ 383527 w 1522745"/>
                <a:gd name="connsiteY0" fmla="*/ 342482 h 1702776"/>
                <a:gd name="connsiteX1" fmla="*/ 304612 w 1522745"/>
                <a:gd name="connsiteY1" fmla="*/ 386346 h 1702776"/>
                <a:gd name="connsiteX2" fmla="*/ 287484 w 1522745"/>
                <a:gd name="connsiteY2" fmla="*/ 388322 h 1702776"/>
                <a:gd name="connsiteX3" fmla="*/ 66250 w 1522745"/>
                <a:gd name="connsiteY3" fmla="*/ 460880 h 1702776"/>
                <a:gd name="connsiteX4" fmla="*/ 0 w 1522745"/>
                <a:gd name="connsiteY4" fmla="*/ 318702 h 1702776"/>
                <a:gd name="connsiteX5" fmla="*/ 138675 w 1522745"/>
                <a:gd name="connsiteY5" fmla="*/ 180028 h 1702776"/>
                <a:gd name="connsiteX6" fmla="*/ 363924 w 1522745"/>
                <a:gd name="connsiteY6" fmla="*/ 284987 h 1702776"/>
                <a:gd name="connsiteX7" fmla="*/ 371559 w 1522745"/>
                <a:gd name="connsiteY7" fmla="*/ 280476 h 1702776"/>
                <a:gd name="connsiteX8" fmla="*/ 487812 w 1522745"/>
                <a:gd name="connsiteY8" fmla="*/ 233271 h 1702776"/>
                <a:gd name="connsiteX9" fmla="*/ 488374 w 1522745"/>
                <a:gd name="connsiteY9" fmla="*/ 233134 h 1702776"/>
                <a:gd name="connsiteX10" fmla="*/ 573302 w 1522745"/>
                <a:gd name="connsiteY10" fmla="*/ 0 h 1702776"/>
                <a:gd name="connsiteX11" fmla="*/ 769416 w 1522745"/>
                <a:gd name="connsiteY11" fmla="*/ 0 h 1702776"/>
                <a:gd name="connsiteX12" fmla="*/ 854345 w 1522745"/>
                <a:gd name="connsiteY12" fmla="*/ 233134 h 1702776"/>
                <a:gd name="connsiteX13" fmla="*/ 854905 w 1522745"/>
                <a:gd name="connsiteY13" fmla="*/ 233270 h 1702776"/>
                <a:gd name="connsiteX14" fmla="*/ 971159 w 1522745"/>
                <a:gd name="connsiteY14" fmla="*/ 280476 h 1702776"/>
                <a:gd name="connsiteX15" fmla="*/ 978793 w 1522745"/>
                <a:gd name="connsiteY15" fmla="*/ 284987 h 1702776"/>
                <a:gd name="connsiteX16" fmla="*/ 1204043 w 1522745"/>
                <a:gd name="connsiteY16" fmla="*/ 180029 h 1702776"/>
                <a:gd name="connsiteX17" fmla="*/ 1342717 w 1522745"/>
                <a:gd name="connsiteY17" fmla="*/ 318703 h 1702776"/>
                <a:gd name="connsiteX18" fmla="*/ 1237759 w 1522745"/>
                <a:gd name="connsiteY18" fmla="*/ 543953 h 1702776"/>
                <a:gd name="connsiteX19" fmla="*/ 1242271 w 1522745"/>
                <a:gd name="connsiteY19" fmla="*/ 551588 h 1702776"/>
                <a:gd name="connsiteX20" fmla="*/ 1289476 w 1522745"/>
                <a:gd name="connsiteY20" fmla="*/ 667842 h 1702776"/>
                <a:gd name="connsiteX21" fmla="*/ 1289612 w 1522745"/>
                <a:gd name="connsiteY21" fmla="*/ 668403 h 1702776"/>
                <a:gd name="connsiteX22" fmla="*/ 1522745 w 1522745"/>
                <a:gd name="connsiteY22" fmla="*/ 753331 h 1702776"/>
                <a:gd name="connsiteX23" fmla="*/ 1522745 w 1522745"/>
                <a:gd name="connsiteY23" fmla="*/ 949446 h 1702776"/>
                <a:gd name="connsiteX24" fmla="*/ 1289612 w 1522745"/>
                <a:gd name="connsiteY24" fmla="*/ 1034374 h 1702776"/>
                <a:gd name="connsiteX25" fmla="*/ 1289476 w 1522745"/>
                <a:gd name="connsiteY25" fmla="*/ 1034935 h 1702776"/>
                <a:gd name="connsiteX26" fmla="*/ 1242271 w 1522745"/>
                <a:gd name="connsiteY26" fmla="*/ 1151189 h 1702776"/>
                <a:gd name="connsiteX27" fmla="*/ 1237759 w 1522745"/>
                <a:gd name="connsiteY27" fmla="*/ 1158823 h 1702776"/>
                <a:gd name="connsiteX28" fmla="*/ 1342718 w 1522745"/>
                <a:gd name="connsiteY28" fmla="*/ 1384073 h 1702776"/>
                <a:gd name="connsiteX29" fmla="*/ 1204043 w 1522745"/>
                <a:gd name="connsiteY29" fmla="*/ 1522747 h 1702776"/>
                <a:gd name="connsiteX30" fmla="*/ 978794 w 1522745"/>
                <a:gd name="connsiteY30" fmla="*/ 1417789 h 1702776"/>
                <a:gd name="connsiteX31" fmla="*/ 971159 w 1522745"/>
                <a:gd name="connsiteY31" fmla="*/ 1422302 h 1702776"/>
                <a:gd name="connsiteX32" fmla="*/ 854905 w 1522745"/>
                <a:gd name="connsiteY32" fmla="*/ 1469507 h 1702776"/>
                <a:gd name="connsiteX33" fmla="*/ 854345 w 1522745"/>
                <a:gd name="connsiteY33" fmla="*/ 1469643 h 1702776"/>
                <a:gd name="connsiteX34" fmla="*/ 769417 w 1522745"/>
                <a:gd name="connsiteY34" fmla="*/ 1702776 h 1702776"/>
                <a:gd name="connsiteX35" fmla="*/ 573302 w 1522745"/>
                <a:gd name="connsiteY35" fmla="*/ 1702776 h 1702776"/>
                <a:gd name="connsiteX36" fmla="*/ 488374 w 1522745"/>
                <a:gd name="connsiteY36" fmla="*/ 1469644 h 1702776"/>
                <a:gd name="connsiteX37" fmla="*/ 487812 w 1522745"/>
                <a:gd name="connsiteY37" fmla="*/ 1469507 h 1702776"/>
                <a:gd name="connsiteX38" fmla="*/ 371559 w 1522745"/>
                <a:gd name="connsiteY38" fmla="*/ 1422302 h 1702776"/>
                <a:gd name="connsiteX39" fmla="*/ 363924 w 1522745"/>
                <a:gd name="connsiteY39" fmla="*/ 1417790 h 1702776"/>
                <a:gd name="connsiteX40" fmla="*/ 138675 w 1522745"/>
                <a:gd name="connsiteY40" fmla="*/ 1522748 h 1702776"/>
                <a:gd name="connsiteX41" fmla="*/ 0 w 1522745"/>
                <a:gd name="connsiteY41" fmla="*/ 1384074 h 1702776"/>
                <a:gd name="connsiteX42" fmla="*/ 33012 w 1522745"/>
                <a:gd name="connsiteY42" fmla="*/ 1313227 h 1702776"/>
                <a:gd name="connsiteX0" fmla="*/ 304612 w 1522745"/>
                <a:gd name="connsiteY0" fmla="*/ 386346 h 1702776"/>
                <a:gd name="connsiteX1" fmla="*/ 287484 w 1522745"/>
                <a:gd name="connsiteY1" fmla="*/ 388322 h 1702776"/>
                <a:gd name="connsiteX2" fmla="*/ 66250 w 1522745"/>
                <a:gd name="connsiteY2" fmla="*/ 460880 h 1702776"/>
                <a:gd name="connsiteX3" fmla="*/ 0 w 1522745"/>
                <a:gd name="connsiteY3" fmla="*/ 318702 h 1702776"/>
                <a:gd name="connsiteX4" fmla="*/ 138675 w 1522745"/>
                <a:gd name="connsiteY4" fmla="*/ 180028 h 1702776"/>
                <a:gd name="connsiteX5" fmla="*/ 363924 w 1522745"/>
                <a:gd name="connsiteY5" fmla="*/ 284987 h 1702776"/>
                <a:gd name="connsiteX6" fmla="*/ 371559 w 1522745"/>
                <a:gd name="connsiteY6" fmla="*/ 280476 h 1702776"/>
                <a:gd name="connsiteX7" fmla="*/ 487812 w 1522745"/>
                <a:gd name="connsiteY7" fmla="*/ 233271 h 1702776"/>
                <a:gd name="connsiteX8" fmla="*/ 488374 w 1522745"/>
                <a:gd name="connsiteY8" fmla="*/ 233134 h 1702776"/>
                <a:gd name="connsiteX9" fmla="*/ 573302 w 1522745"/>
                <a:gd name="connsiteY9" fmla="*/ 0 h 1702776"/>
                <a:gd name="connsiteX10" fmla="*/ 769416 w 1522745"/>
                <a:gd name="connsiteY10" fmla="*/ 0 h 1702776"/>
                <a:gd name="connsiteX11" fmla="*/ 854345 w 1522745"/>
                <a:gd name="connsiteY11" fmla="*/ 233134 h 1702776"/>
                <a:gd name="connsiteX12" fmla="*/ 854905 w 1522745"/>
                <a:gd name="connsiteY12" fmla="*/ 233270 h 1702776"/>
                <a:gd name="connsiteX13" fmla="*/ 971159 w 1522745"/>
                <a:gd name="connsiteY13" fmla="*/ 280476 h 1702776"/>
                <a:gd name="connsiteX14" fmla="*/ 978793 w 1522745"/>
                <a:gd name="connsiteY14" fmla="*/ 284987 h 1702776"/>
                <a:gd name="connsiteX15" fmla="*/ 1204043 w 1522745"/>
                <a:gd name="connsiteY15" fmla="*/ 180029 h 1702776"/>
                <a:gd name="connsiteX16" fmla="*/ 1342717 w 1522745"/>
                <a:gd name="connsiteY16" fmla="*/ 318703 h 1702776"/>
                <a:gd name="connsiteX17" fmla="*/ 1237759 w 1522745"/>
                <a:gd name="connsiteY17" fmla="*/ 543953 h 1702776"/>
                <a:gd name="connsiteX18" fmla="*/ 1242271 w 1522745"/>
                <a:gd name="connsiteY18" fmla="*/ 551588 h 1702776"/>
                <a:gd name="connsiteX19" fmla="*/ 1289476 w 1522745"/>
                <a:gd name="connsiteY19" fmla="*/ 667842 h 1702776"/>
                <a:gd name="connsiteX20" fmla="*/ 1289612 w 1522745"/>
                <a:gd name="connsiteY20" fmla="*/ 668403 h 1702776"/>
                <a:gd name="connsiteX21" fmla="*/ 1522745 w 1522745"/>
                <a:gd name="connsiteY21" fmla="*/ 753331 h 1702776"/>
                <a:gd name="connsiteX22" fmla="*/ 1522745 w 1522745"/>
                <a:gd name="connsiteY22" fmla="*/ 949446 h 1702776"/>
                <a:gd name="connsiteX23" fmla="*/ 1289612 w 1522745"/>
                <a:gd name="connsiteY23" fmla="*/ 1034374 h 1702776"/>
                <a:gd name="connsiteX24" fmla="*/ 1289476 w 1522745"/>
                <a:gd name="connsiteY24" fmla="*/ 1034935 h 1702776"/>
                <a:gd name="connsiteX25" fmla="*/ 1242271 w 1522745"/>
                <a:gd name="connsiteY25" fmla="*/ 1151189 h 1702776"/>
                <a:gd name="connsiteX26" fmla="*/ 1237759 w 1522745"/>
                <a:gd name="connsiteY26" fmla="*/ 1158823 h 1702776"/>
                <a:gd name="connsiteX27" fmla="*/ 1342718 w 1522745"/>
                <a:gd name="connsiteY27" fmla="*/ 1384073 h 1702776"/>
                <a:gd name="connsiteX28" fmla="*/ 1204043 w 1522745"/>
                <a:gd name="connsiteY28" fmla="*/ 1522747 h 1702776"/>
                <a:gd name="connsiteX29" fmla="*/ 978794 w 1522745"/>
                <a:gd name="connsiteY29" fmla="*/ 1417789 h 1702776"/>
                <a:gd name="connsiteX30" fmla="*/ 971159 w 1522745"/>
                <a:gd name="connsiteY30" fmla="*/ 1422302 h 1702776"/>
                <a:gd name="connsiteX31" fmla="*/ 854905 w 1522745"/>
                <a:gd name="connsiteY31" fmla="*/ 1469507 h 1702776"/>
                <a:gd name="connsiteX32" fmla="*/ 854345 w 1522745"/>
                <a:gd name="connsiteY32" fmla="*/ 1469643 h 1702776"/>
                <a:gd name="connsiteX33" fmla="*/ 769417 w 1522745"/>
                <a:gd name="connsiteY33" fmla="*/ 1702776 h 1702776"/>
                <a:gd name="connsiteX34" fmla="*/ 573302 w 1522745"/>
                <a:gd name="connsiteY34" fmla="*/ 1702776 h 1702776"/>
                <a:gd name="connsiteX35" fmla="*/ 488374 w 1522745"/>
                <a:gd name="connsiteY35" fmla="*/ 1469644 h 1702776"/>
                <a:gd name="connsiteX36" fmla="*/ 487812 w 1522745"/>
                <a:gd name="connsiteY36" fmla="*/ 1469507 h 1702776"/>
                <a:gd name="connsiteX37" fmla="*/ 371559 w 1522745"/>
                <a:gd name="connsiteY37" fmla="*/ 1422302 h 1702776"/>
                <a:gd name="connsiteX38" fmla="*/ 363924 w 1522745"/>
                <a:gd name="connsiteY38" fmla="*/ 1417790 h 1702776"/>
                <a:gd name="connsiteX39" fmla="*/ 138675 w 1522745"/>
                <a:gd name="connsiteY39" fmla="*/ 1522748 h 1702776"/>
                <a:gd name="connsiteX40" fmla="*/ 0 w 1522745"/>
                <a:gd name="connsiteY40" fmla="*/ 1384074 h 1702776"/>
                <a:gd name="connsiteX41" fmla="*/ 33012 w 1522745"/>
                <a:gd name="connsiteY41" fmla="*/ 1313227 h 1702776"/>
                <a:gd name="connsiteX0" fmla="*/ 287484 w 1522745"/>
                <a:gd name="connsiteY0" fmla="*/ 388322 h 1702776"/>
                <a:gd name="connsiteX1" fmla="*/ 66250 w 1522745"/>
                <a:gd name="connsiteY1" fmla="*/ 460880 h 1702776"/>
                <a:gd name="connsiteX2" fmla="*/ 0 w 1522745"/>
                <a:gd name="connsiteY2" fmla="*/ 318702 h 1702776"/>
                <a:gd name="connsiteX3" fmla="*/ 138675 w 1522745"/>
                <a:gd name="connsiteY3" fmla="*/ 180028 h 1702776"/>
                <a:gd name="connsiteX4" fmla="*/ 363924 w 1522745"/>
                <a:gd name="connsiteY4" fmla="*/ 284987 h 1702776"/>
                <a:gd name="connsiteX5" fmla="*/ 371559 w 1522745"/>
                <a:gd name="connsiteY5" fmla="*/ 280476 h 1702776"/>
                <a:gd name="connsiteX6" fmla="*/ 487812 w 1522745"/>
                <a:gd name="connsiteY6" fmla="*/ 233271 h 1702776"/>
                <a:gd name="connsiteX7" fmla="*/ 488374 w 1522745"/>
                <a:gd name="connsiteY7" fmla="*/ 233134 h 1702776"/>
                <a:gd name="connsiteX8" fmla="*/ 573302 w 1522745"/>
                <a:gd name="connsiteY8" fmla="*/ 0 h 1702776"/>
                <a:gd name="connsiteX9" fmla="*/ 769416 w 1522745"/>
                <a:gd name="connsiteY9" fmla="*/ 0 h 1702776"/>
                <a:gd name="connsiteX10" fmla="*/ 854345 w 1522745"/>
                <a:gd name="connsiteY10" fmla="*/ 233134 h 1702776"/>
                <a:gd name="connsiteX11" fmla="*/ 854905 w 1522745"/>
                <a:gd name="connsiteY11" fmla="*/ 233270 h 1702776"/>
                <a:gd name="connsiteX12" fmla="*/ 971159 w 1522745"/>
                <a:gd name="connsiteY12" fmla="*/ 280476 h 1702776"/>
                <a:gd name="connsiteX13" fmla="*/ 978793 w 1522745"/>
                <a:gd name="connsiteY13" fmla="*/ 284987 h 1702776"/>
                <a:gd name="connsiteX14" fmla="*/ 1204043 w 1522745"/>
                <a:gd name="connsiteY14" fmla="*/ 180029 h 1702776"/>
                <a:gd name="connsiteX15" fmla="*/ 1342717 w 1522745"/>
                <a:gd name="connsiteY15" fmla="*/ 318703 h 1702776"/>
                <a:gd name="connsiteX16" fmla="*/ 1237759 w 1522745"/>
                <a:gd name="connsiteY16" fmla="*/ 543953 h 1702776"/>
                <a:gd name="connsiteX17" fmla="*/ 1242271 w 1522745"/>
                <a:gd name="connsiteY17" fmla="*/ 551588 h 1702776"/>
                <a:gd name="connsiteX18" fmla="*/ 1289476 w 1522745"/>
                <a:gd name="connsiteY18" fmla="*/ 667842 h 1702776"/>
                <a:gd name="connsiteX19" fmla="*/ 1289612 w 1522745"/>
                <a:gd name="connsiteY19" fmla="*/ 668403 h 1702776"/>
                <a:gd name="connsiteX20" fmla="*/ 1522745 w 1522745"/>
                <a:gd name="connsiteY20" fmla="*/ 753331 h 1702776"/>
                <a:gd name="connsiteX21" fmla="*/ 1522745 w 1522745"/>
                <a:gd name="connsiteY21" fmla="*/ 949446 h 1702776"/>
                <a:gd name="connsiteX22" fmla="*/ 1289612 w 1522745"/>
                <a:gd name="connsiteY22" fmla="*/ 1034374 h 1702776"/>
                <a:gd name="connsiteX23" fmla="*/ 1289476 w 1522745"/>
                <a:gd name="connsiteY23" fmla="*/ 1034935 h 1702776"/>
                <a:gd name="connsiteX24" fmla="*/ 1242271 w 1522745"/>
                <a:gd name="connsiteY24" fmla="*/ 1151189 h 1702776"/>
                <a:gd name="connsiteX25" fmla="*/ 1237759 w 1522745"/>
                <a:gd name="connsiteY25" fmla="*/ 1158823 h 1702776"/>
                <a:gd name="connsiteX26" fmla="*/ 1342718 w 1522745"/>
                <a:gd name="connsiteY26" fmla="*/ 1384073 h 1702776"/>
                <a:gd name="connsiteX27" fmla="*/ 1204043 w 1522745"/>
                <a:gd name="connsiteY27" fmla="*/ 1522747 h 1702776"/>
                <a:gd name="connsiteX28" fmla="*/ 978794 w 1522745"/>
                <a:gd name="connsiteY28" fmla="*/ 1417789 h 1702776"/>
                <a:gd name="connsiteX29" fmla="*/ 971159 w 1522745"/>
                <a:gd name="connsiteY29" fmla="*/ 1422302 h 1702776"/>
                <a:gd name="connsiteX30" fmla="*/ 854905 w 1522745"/>
                <a:gd name="connsiteY30" fmla="*/ 1469507 h 1702776"/>
                <a:gd name="connsiteX31" fmla="*/ 854345 w 1522745"/>
                <a:gd name="connsiteY31" fmla="*/ 1469643 h 1702776"/>
                <a:gd name="connsiteX32" fmla="*/ 769417 w 1522745"/>
                <a:gd name="connsiteY32" fmla="*/ 1702776 h 1702776"/>
                <a:gd name="connsiteX33" fmla="*/ 573302 w 1522745"/>
                <a:gd name="connsiteY33" fmla="*/ 1702776 h 1702776"/>
                <a:gd name="connsiteX34" fmla="*/ 488374 w 1522745"/>
                <a:gd name="connsiteY34" fmla="*/ 1469644 h 1702776"/>
                <a:gd name="connsiteX35" fmla="*/ 487812 w 1522745"/>
                <a:gd name="connsiteY35" fmla="*/ 1469507 h 1702776"/>
                <a:gd name="connsiteX36" fmla="*/ 371559 w 1522745"/>
                <a:gd name="connsiteY36" fmla="*/ 1422302 h 1702776"/>
                <a:gd name="connsiteX37" fmla="*/ 363924 w 1522745"/>
                <a:gd name="connsiteY37" fmla="*/ 1417790 h 1702776"/>
                <a:gd name="connsiteX38" fmla="*/ 138675 w 1522745"/>
                <a:gd name="connsiteY38" fmla="*/ 1522748 h 1702776"/>
                <a:gd name="connsiteX39" fmla="*/ 0 w 1522745"/>
                <a:gd name="connsiteY39" fmla="*/ 1384074 h 1702776"/>
                <a:gd name="connsiteX40" fmla="*/ 33012 w 1522745"/>
                <a:gd name="connsiteY40" fmla="*/ 1313227 h 1702776"/>
                <a:gd name="connsiteX0" fmla="*/ 66250 w 1522745"/>
                <a:gd name="connsiteY0" fmla="*/ 460880 h 1702776"/>
                <a:gd name="connsiteX1" fmla="*/ 0 w 1522745"/>
                <a:gd name="connsiteY1" fmla="*/ 318702 h 1702776"/>
                <a:gd name="connsiteX2" fmla="*/ 138675 w 1522745"/>
                <a:gd name="connsiteY2" fmla="*/ 180028 h 1702776"/>
                <a:gd name="connsiteX3" fmla="*/ 363924 w 1522745"/>
                <a:gd name="connsiteY3" fmla="*/ 284987 h 1702776"/>
                <a:gd name="connsiteX4" fmla="*/ 371559 w 1522745"/>
                <a:gd name="connsiteY4" fmla="*/ 280476 h 1702776"/>
                <a:gd name="connsiteX5" fmla="*/ 487812 w 1522745"/>
                <a:gd name="connsiteY5" fmla="*/ 233271 h 1702776"/>
                <a:gd name="connsiteX6" fmla="*/ 488374 w 1522745"/>
                <a:gd name="connsiteY6" fmla="*/ 233134 h 1702776"/>
                <a:gd name="connsiteX7" fmla="*/ 573302 w 1522745"/>
                <a:gd name="connsiteY7" fmla="*/ 0 h 1702776"/>
                <a:gd name="connsiteX8" fmla="*/ 769416 w 1522745"/>
                <a:gd name="connsiteY8" fmla="*/ 0 h 1702776"/>
                <a:gd name="connsiteX9" fmla="*/ 854345 w 1522745"/>
                <a:gd name="connsiteY9" fmla="*/ 233134 h 1702776"/>
                <a:gd name="connsiteX10" fmla="*/ 854905 w 1522745"/>
                <a:gd name="connsiteY10" fmla="*/ 233270 h 1702776"/>
                <a:gd name="connsiteX11" fmla="*/ 971159 w 1522745"/>
                <a:gd name="connsiteY11" fmla="*/ 280476 h 1702776"/>
                <a:gd name="connsiteX12" fmla="*/ 978793 w 1522745"/>
                <a:gd name="connsiteY12" fmla="*/ 284987 h 1702776"/>
                <a:gd name="connsiteX13" fmla="*/ 1204043 w 1522745"/>
                <a:gd name="connsiteY13" fmla="*/ 180029 h 1702776"/>
                <a:gd name="connsiteX14" fmla="*/ 1342717 w 1522745"/>
                <a:gd name="connsiteY14" fmla="*/ 318703 h 1702776"/>
                <a:gd name="connsiteX15" fmla="*/ 1237759 w 1522745"/>
                <a:gd name="connsiteY15" fmla="*/ 543953 h 1702776"/>
                <a:gd name="connsiteX16" fmla="*/ 1242271 w 1522745"/>
                <a:gd name="connsiteY16" fmla="*/ 551588 h 1702776"/>
                <a:gd name="connsiteX17" fmla="*/ 1289476 w 1522745"/>
                <a:gd name="connsiteY17" fmla="*/ 667842 h 1702776"/>
                <a:gd name="connsiteX18" fmla="*/ 1289612 w 1522745"/>
                <a:gd name="connsiteY18" fmla="*/ 668403 h 1702776"/>
                <a:gd name="connsiteX19" fmla="*/ 1522745 w 1522745"/>
                <a:gd name="connsiteY19" fmla="*/ 753331 h 1702776"/>
                <a:gd name="connsiteX20" fmla="*/ 1522745 w 1522745"/>
                <a:gd name="connsiteY20" fmla="*/ 949446 h 1702776"/>
                <a:gd name="connsiteX21" fmla="*/ 1289612 w 1522745"/>
                <a:gd name="connsiteY21" fmla="*/ 1034374 h 1702776"/>
                <a:gd name="connsiteX22" fmla="*/ 1289476 w 1522745"/>
                <a:gd name="connsiteY22" fmla="*/ 1034935 h 1702776"/>
                <a:gd name="connsiteX23" fmla="*/ 1242271 w 1522745"/>
                <a:gd name="connsiteY23" fmla="*/ 1151189 h 1702776"/>
                <a:gd name="connsiteX24" fmla="*/ 1237759 w 1522745"/>
                <a:gd name="connsiteY24" fmla="*/ 1158823 h 1702776"/>
                <a:gd name="connsiteX25" fmla="*/ 1342718 w 1522745"/>
                <a:gd name="connsiteY25" fmla="*/ 1384073 h 1702776"/>
                <a:gd name="connsiteX26" fmla="*/ 1204043 w 1522745"/>
                <a:gd name="connsiteY26" fmla="*/ 1522747 h 1702776"/>
                <a:gd name="connsiteX27" fmla="*/ 978794 w 1522745"/>
                <a:gd name="connsiteY27" fmla="*/ 1417789 h 1702776"/>
                <a:gd name="connsiteX28" fmla="*/ 971159 w 1522745"/>
                <a:gd name="connsiteY28" fmla="*/ 1422302 h 1702776"/>
                <a:gd name="connsiteX29" fmla="*/ 854905 w 1522745"/>
                <a:gd name="connsiteY29" fmla="*/ 1469507 h 1702776"/>
                <a:gd name="connsiteX30" fmla="*/ 854345 w 1522745"/>
                <a:gd name="connsiteY30" fmla="*/ 1469643 h 1702776"/>
                <a:gd name="connsiteX31" fmla="*/ 769417 w 1522745"/>
                <a:gd name="connsiteY31" fmla="*/ 1702776 h 1702776"/>
                <a:gd name="connsiteX32" fmla="*/ 573302 w 1522745"/>
                <a:gd name="connsiteY32" fmla="*/ 1702776 h 1702776"/>
                <a:gd name="connsiteX33" fmla="*/ 488374 w 1522745"/>
                <a:gd name="connsiteY33" fmla="*/ 1469644 h 1702776"/>
                <a:gd name="connsiteX34" fmla="*/ 487812 w 1522745"/>
                <a:gd name="connsiteY34" fmla="*/ 1469507 h 1702776"/>
                <a:gd name="connsiteX35" fmla="*/ 371559 w 1522745"/>
                <a:gd name="connsiteY35" fmla="*/ 1422302 h 1702776"/>
                <a:gd name="connsiteX36" fmla="*/ 363924 w 1522745"/>
                <a:gd name="connsiteY36" fmla="*/ 1417790 h 1702776"/>
                <a:gd name="connsiteX37" fmla="*/ 138675 w 1522745"/>
                <a:gd name="connsiteY37" fmla="*/ 1522748 h 1702776"/>
                <a:gd name="connsiteX38" fmla="*/ 0 w 1522745"/>
                <a:gd name="connsiteY38" fmla="*/ 1384074 h 1702776"/>
                <a:gd name="connsiteX39" fmla="*/ 33012 w 1522745"/>
                <a:gd name="connsiteY39" fmla="*/ 1313227 h 170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2745" h="1702776">
                  <a:moveTo>
                    <a:pt x="66250" y="460880"/>
                  </a:moveTo>
                  <a:lnTo>
                    <a:pt x="0" y="318702"/>
                  </a:lnTo>
                  <a:lnTo>
                    <a:pt x="138675" y="180028"/>
                  </a:lnTo>
                  <a:lnTo>
                    <a:pt x="363924" y="284987"/>
                  </a:lnTo>
                  <a:lnTo>
                    <a:pt x="371559" y="280476"/>
                  </a:lnTo>
                  <a:cubicBezTo>
                    <a:pt x="408986" y="260807"/>
                    <a:pt x="447941" y="245072"/>
                    <a:pt x="487812" y="233271"/>
                  </a:cubicBezTo>
                  <a:lnTo>
                    <a:pt x="488374" y="233134"/>
                  </a:lnTo>
                  <a:lnTo>
                    <a:pt x="573302" y="0"/>
                  </a:lnTo>
                  <a:lnTo>
                    <a:pt x="769416" y="0"/>
                  </a:lnTo>
                  <a:lnTo>
                    <a:pt x="854345" y="233134"/>
                  </a:lnTo>
                  <a:lnTo>
                    <a:pt x="854905" y="233270"/>
                  </a:lnTo>
                  <a:cubicBezTo>
                    <a:pt x="894776" y="245072"/>
                    <a:pt x="933731" y="260807"/>
                    <a:pt x="971159" y="280476"/>
                  </a:cubicBezTo>
                  <a:lnTo>
                    <a:pt x="978793" y="284987"/>
                  </a:lnTo>
                  <a:lnTo>
                    <a:pt x="1204043" y="180029"/>
                  </a:lnTo>
                  <a:lnTo>
                    <a:pt x="1342717" y="318703"/>
                  </a:lnTo>
                  <a:lnTo>
                    <a:pt x="1237759" y="543953"/>
                  </a:lnTo>
                  <a:lnTo>
                    <a:pt x="1242271" y="551588"/>
                  </a:lnTo>
                  <a:cubicBezTo>
                    <a:pt x="1261940" y="589015"/>
                    <a:pt x="1277674" y="627971"/>
                    <a:pt x="1289476" y="667842"/>
                  </a:cubicBezTo>
                  <a:cubicBezTo>
                    <a:pt x="1289521" y="668029"/>
                    <a:pt x="1289567" y="668216"/>
                    <a:pt x="1289612" y="668403"/>
                  </a:cubicBezTo>
                  <a:lnTo>
                    <a:pt x="1522745" y="753331"/>
                  </a:lnTo>
                  <a:lnTo>
                    <a:pt x="1522745" y="949446"/>
                  </a:lnTo>
                  <a:lnTo>
                    <a:pt x="1289612" y="1034374"/>
                  </a:lnTo>
                  <a:cubicBezTo>
                    <a:pt x="1289567" y="1034561"/>
                    <a:pt x="1289521" y="1034748"/>
                    <a:pt x="1289476" y="1034935"/>
                  </a:cubicBezTo>
                  <a:cubicBezTo>
                    <a:pt x="1277674" y="1074807"/>
                    <a:pt x="1261940" y="1113762"/>
                    <a:pt x="1242271" y="1151189"/>
                  </a:cubicBezTo>
                  <a:lnTo>
                    <a:pt x="1237759" y="1158823"/>
                  </a:lnTo>
                  <a:lnTo>
                    <a:pt x="1342718" y="1384073"/>
                  </a:lnTo>
                  <a:lnTo>
                    <a:pt x="1204043" y="1522747"/>
                  </a:lnTo>
                  <a:lnTo>
                    <a:pt x="978794" y="1417789"/>
                  </a:lnTo>
                  <a:lnTo>
                    <a:pt x="971159" y="1422302"/>
                  </a:lnTo>
                  <a:cubicBezTo>
                    <a:pt x="933731" y="1441970"/>
                    <a:pt x="894776" y="1457705"/>
                    <a:pt x="854905" y="1469507"/>
                  </a:cubicBezTo>
                  <a:lnTo>
                    <a:pt x="854345" y="1469643"/>
                  </a:lnTo>
                  <a:lnTo>
                    <a:pt x="769417" y="1702776"/>
                  </a:lnTo>
                  <a:lnTo>
                    <a:pt x="573302" y="1702776"/>
                  </a:lnTo>
                  <a:lnTo>
                    <a:pt x="488374" y="1469644"/>
                  </a:lnTo>
                  <a:lnTo>
                    <a:pt x="487812" y="1469507"/>
                  </a:lnTo>
                  <a:cubicBezTo>
                    <a:pt x="447941" y="1457705"/>
                    <a:pt x="408986" y="1441970"/>
                    <a:pt x="371559" y="1422302"/>
                  </a:cubicBezTo>
                  <a:lnTo>
                    <a:pt x="363924" y="1417790"/>
                  </a:lnTo>
                  <a:lnTo>
                    <a:pt x="138675" y="1522748"/>
                  </a:lnTo>
                  <a:lnTo>
                    <a:pt x="0" y="1384074"/>
                  </a:lnTo>
                  <a:lnTo>
                    <a:pt x="33012" y="1313227"/>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8560956-F68C-4106-85FF-4AC7EC1D6C30}"/>
              </a:ext>
            </a:extLst>
          </p:cNvPr>
          <p:cNvGrpSpPr/>
          <p:nvPr/>
        </p:nvGrpSpPr>
        <p:grpSpPr>
          <a:xfrm>
            <a:off x="8404931" y="5640711"/>
            <a:ext cx="473867" cy="422562"/>
            <a:chOff x="2488012" y="1320237"/>
            <a:chExt cx="4696415" cy="4187934"/>
          </a:xfrm>
        </p:grpSpPr>
        <p:sp>
          <p:nvSpPr>
            <p:cNvPr id="61" name="Hexagon 60">
              <a:extLst>
                <a:ext uri="{FF2B5EF4-FFF2-40B4-BE49-F238E27FC236}">
                  <a16:creationId xmlns:a16="http://schemas.microsoft.com/office/drawing/2014/main" id="{B55A7EDA-E194-44F2-AD7C-0919C132864A}"/>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62" name="Snip Single Corner Rectangle 26">
              <a:extLst>
                <a:ext uri="{FF2B5EF4-FFF2-40B4-BE49-F238E27FC236}">
                  <a16:creationId xmlns:a16="http://schemas.microsoft.com/office/drawing/2014/main" id="{E949FAF7-38A0-446A-85AA-D602A725436E}"/>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920CC4E2-844F-4B14-A0B5-74AFC77F59B5}"/>
                </a:ext>
              </a:extLst>
            </p:cNvPr>
            <p:cNvGrpSpPr/>
            <p:nvPr/>
          </p:nvGrpSpPr>
          <p:grpSpPr>
            <a:xfrm>
              <a:off x="4271145" y="2716507"/>
              <a:ext cx="790235" cy="1472560"/>
              <a:chOff x="4917030" y="1019829"/>
              <a:chExt cx="123056" cy="229308"/>
            </a:xfrm>
          </p:grpSpPr>
          <p:sp>
            <p:nvSpPr>
              <p:cNvPr id="65" name="Freeform: Shape 64">
                <a:extLst>
                  <a:ext uri="{FF2B5EF4-FFF2-40B4-BE49-F238E27FC236}">
                    <a16:creationId xmlns:a16="http://schemas.microsoft.com/office/drawing/2014/main" id="{9EB14D63-070B-48B2-AFB0-B859C6134F1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C8C0F2A-D5D3-454C-98BB-D23B005EC8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2F48C73D-1B59-47EE-A0FE-BB58CB6E16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792240A1-6187-42C4-A128-81AED9F54554}"/>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ight Triangle 63">
              <a:extLst>
                <a:ext uri="{FF2B5EF4-FFF2-40B4-BE49-F238E27FC236}">
                  <a16:creationId xmlns:a16="http://schemas.microsoft.com/office/drawing/2014/main" id="{863EC104-E274-4929-8507-8D27426BEEF6}"/>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69" name="Group 68">
            <a:extLst>
              <a:ext uri="{FF2B5EF4-FFF2-40B4-BE49-F238E27FC236}">
                <a16:creationId xmlns:a16="http://schemas.microsoft.com/office/drawing/2014/main" id="{2AEA3EB7-5676-4CCB-9C5B-7A61B7908177}"/>
              </a:ext>
            </a:extLst>
          </p:cNvPr>
          <p:cNvGrpSpPr/>
          <p:nvPr/>
        </p:nvGrpSpPr>
        <p:grpSpPr>
          <a:xfrm>
            <a:off x="9790118" y="5642123"/>
            <a:ext cx="535140" cy="421149"/>
            <a:chOff x="4386113" y="1635698"/>
            <a:chExt cx="259721" cy="204398"/>
          </a:xfrm>
        </p:grpSpPr>
        <p:sp>
          <p:nvSpPr>
            <p:cNvPr id="70" name="Rectangle: Top Corners Rounded 515">
              <a:extLst>
                <a:ext uri="{FF2B5EF4-FFF2-40B4-BE49-F238E27FC236}">
                  <a16:creationId xmlns:a16="http://schemas.microsoft.com/office/drawing/2014/main" id="{451513C8-3F8C-495E-BA15-8B3B735757AB}"/>
                </a:ext>
              </a:extLst>
            </p:cNvPr>
            <p:cNvSpPr/>
            <p:nvPr/>
          </p:nvSpPr>
          <p:spPr bwMode="auto">
            <a:xfrm>
              <a:off x="4386113" y="1635698"/>
              <a:ext cx="145047" cy="32975"/>
            </a:xfrm>
            <a:prstGeom prst="round2SameRect">
              <a:avLst>
                <a:gd name="adj1" fmla="val 50000"/>
                <a:gd name="adj2" fmla="val 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Shape 516">
              <a:extLst>
                <a:ext uri="{FF2B5EF4-FFF2-40B4-BE49-F238E27FC236}">
                  <a16:creationId xmlns:a16="http://schemas.microsoft.com/office/drawing/2014/main" id="{0BF58B75-0A6F-4E23-BCDA-E118DE571E74}"/>
                </a:ext>
              </a:extLst>
            </p:cNvPr>
            <p:cNvSpPr/>
            <p:nvPr/>
          </p:nvSpPr>
          <p:spPr bwMode="auto">
            <a:xfrm>
              <a:off x="4488561" y="1721267"/>
              <a:ext cx="51044" cy="71601"/>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2" name="Freeform: Shape 517">
              <a:extLst>
                <a:ext uri="{FF2B5EF4-FFF2-40B4-BE49-F238E27FC236}">
                  <a16:creationId xmlns:a16="http://schemas.microsoft.com/office/drawing/2014/main" id="{D290541C-1908-4CA9-8B80-DD0DF7721B7E}"/>
                </a:ext>
              </a:extLst>
            </p:cNvPr>
            <p:cNvSpPr/>
            <p:nvPr/>
          </p:nvSpPr>
          <p:spPr bwMode="auto">
            <a:xfrm>
              <a:off x="4386113" y="1668673"/>
              <a:ext cx="259721" cy="171423"/>
            </a:xfrm>
            <a:custGeom>
              <a:avLst/>
              <a:gdLst>
                <a:gd name="connsiteX0" fmla="*/ 0 w 3388316"/>
                <a:gd name="connsiteY0" fmla="*/ 0 h 2236382"/>
                <a:gd name="connsiteX1" fmla="*/ 3201668 w 3388316"/>
                <a:gd name="connsiteY1" fmla="*/ 0 h 2236382"/>
                <a:gd name="connsiteX2" fmla="*/ 3388316 w 3388316"/>
                <a:gd name="connsiteY2" fmla="*/ 186649 h 2236382"/>
                <a:gd name="connsiteX3" fmla="*/ 3388316 w 3388316"/>
                <a:gd name="connsiteY3" fmla="*/ 2049734 h 2236382"/>
                <a:gd name="connsiteX4" fmla="*/ 3201668 w 3388316"/>
                <a:gd name="connsiteY4" fmla="*/ 2236382 h 2236382"/>
                <a:gd name="connsiteX5" fmla="*/ 186649 w 3388316"/>
                <a:gd name="connsiteY5" fmla="*/ 2236382 h 2236382"/>
                <a:gd name="connsiteX6" fmla="*/ 0 w 3388316"/>
                <a:gd name="connsiteY6" fmla="*/ 2049734 h 223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316" h="2236382">
                  <a:moveTo>
                    <a:pt x="0" y="0"/>
                  </a:moveTo>
                  <a:lnTo>
                    <a:pt x="3201668" y="0"/>
                  </a:lnTo>
                  <a:cubicBezTo>
                    <a:pt x="3304750" y="0"/>
                    <a:pt x="3388316" y="83566"/>
                    <a:pt x="3388316" y="186649"/>
                  </a:cubicBezTo>
                  <a:lnTo>
                    <a:pt x="3388316" y="2049734"/>
                  </a:lnTo>
                  <a:cubicBezTo>
                    <a:pt x="3388316" y="2152816"/>
                    <a:pt x="3304750" y="2236382"/>
                    <a:pt x="3201668" y="2236382"/>
                  </a:cubicBezTo>
                  <a:lnTo>
                    <a:pt x="186649" y="2236382"/>
                  </a:lnTo>
                  <a:cubicBezTo>
                    <a:pt x="83566" y="2236382"/>
                    <a:pt x="0" y="2152816"/>
                    <a:pt x="0" y="2049734"/>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73" name="Group 72">
            <a:extLst>
              <a:ext uri="{FF2B5EF4-FFF2-40B4-BE49-F238E27FC236}">
                <a16:creationId xmlns:a16="http://schemas.microsoft.com/office/drawing/2014/main" id="{B376E6C8-D674-4C72-AD41-8BD8A53EF5A2}"/>
              </a:ext>
            </a:extLst>
          </p:cNvPr>
          <p:cNvGrpSpPr/>
          <p:nvPr/>
        </p:nvGrpSpPr>
        <p:grpSpPr>
          <a:xfrm>
            <a:off x="11118753" y="5642124"/>
            <a:ext cx="488966" cy="421452"/>
            <a:chOff x="8376458" y="5925518"/>
            <a:chExt cx="1045926" cy="901512"/>
          </a:xfrm>
        </p:grpSpPr>
        <p:sp>
          <p:nvSpPr>
            <p:cNvPr id="74" name="Star: 4 Points 8">
              <a:extLst>
                <a:ext uri="{FF2B5EF4-FFF2-40B4-BE49-F238E27FC236}">
                  <a16:creationId xmlns:a16="http://schemas.microsoft.com/office/drawing/2014/main" id="{A864C1A4-C39F-4603-AACC-2283C4A802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Star: 4 Points 8">
              <a:extLst>
                <a:ext uri="{FF2B5EF4-FFF2-40B4-BE49-F238E27FC236}">
                  <a16:creationId xmlns:a16="http://schemas.microsoft.com/office/drawing/2014/main" id="{FF0060C1-67F0-4D87-8FD0-508A66591B5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53EC79E-7A0B-4BEC-B965-D10F0B9CC664}"/>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9">
              <a:extLst>
                <a:ext uri="{FF2B5EF4-FFF2-40B4-BE49-F238E27FC236}">
                  <a16:creationId xmlns:a16="http://schemas.microsoft.com/office/drawing/2014/main" id="{88144F6E-EBB5-4ACA-BCF7-201A71B1AEB5}"/>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F32EC53B-EFA8-448B-9C10-9451580C6A9B}"/>
              </a:ext>
            </a:extLst>
          </p:cNvPr>
          <p:cNvPicPr>
            <a:picLocks noChangeAspect="1"/>
          </p:cNvPicPr>
          <p:nvPr/>
        </p:nvPicPr>
        <p:blipFill>
          <a:blip r:embed="rId3"/>
          <a:stretch>
            <a:fillRect/>
          </a:stretch>
        </p:blipFill>
        <p:spPr>
          <a:xfrm>
            <a:off x="10092252" y="3922962"/>
            <a:ext cx="584340" cy="305641"/>
          </a:xfrm>
          <a:prstGeom prst="rect">
            <a:avLst/>
          </a:prstGeom>
        </p:spPr>
      </p:pic>
      <p:pic>
        <p:nvPicPr>
          <p:cNvPr id="86" name="Picture 85">
            <a:extLst>
              <a:ext uri="{FF2B5EF4-FFF2-40B4-BE49-F238E27FC236}">
                <a16:creationId xmlns:a16="http://schemas.microsoft.com/office/drawing/2014/main" id="{C5CD873C-7FB4-42CC-8917-0C7DB41E22A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11022246" y="3982150"/>
            <a:ext cx="681980" cy="248922"/>
          </a:xfrm>
          <a:prstGeom prst="rect">
            <a:avLst/>
          </a:prstGeom>
        </p:spPr>
      </p:pic>
      <p:sp>
        <p:nvSpPr>
          <p:cNvPr id="87" name="TextBox 86">
            <a:extLst>
              <a:ext uri="{FF2B5EF4-FFF2-40B4-BE49-F238E27FC236}">
                <a16:creationId xmlns:a16="http://schemas.microsoft.com/office/drawing/2014/main" id="{90A36C04-FAF1-4A32-A4B4-CBA261B0DCBD}"/>
              </a:ext>
            </a:extLst>
          </p:cNvPr>
          <p:cNvSpPr txBox="1"/>
          <p:nvPr/>
        </p:nvSpPr>
        <p:spPr>
          <a:xfrm>
            <a:off x="8089705" y="2761062"/>
            <a:ext cx="1104319" cy="246221"/>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sp>
        <p:nvSpPr>
          <p:cNvPr id="89" name="TextBox 88">
            <a:extLst>
              <a:ext uri="{FF2B5EF4-FFF2-40B4-BE49-F238E27FC236}">
                <a16:creationId xmlns:a16="http://schemas.microsoft.com/office/drawing/2014/main" id="{A993B5CB-294E-4DAE-B75B-5A9B141E6BAE}"/>
              </a:ext>
            </a:extLst>
          </p:cNvPr>
          <p:cNvSpPr txBox="1"/>
          <p:nvPr/>
        </p:nvSpPr>
        <p:spPr>
          <a:xfrm>
            <a:off x="8089705" y="4387751"/>
            <a:ext cx="1104319"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Stream Analytics</a:t>
            </a:r>
          </a:p>
        </p:txBody>
      </p:sp>
      <p:sp>
        <p:nvSpPr>
          <p:cNvPr id="90" name="TextBox 89">
            <a:extLst>
              <a:ext uri="{FF2B5EF4-FFF2-40B4-BE49-F238E27FC236}">
                <a16:creationId xmlns:a16="http://schemas.microsoft.com/office/drawing/2014/main" id="{9CB7EAFA-6CC4-4511-9789-68DD13D2C4F4}"/>
              </a:ext>
            </a:extLst>
          </p:cNvPr>
          <p:cNvSpPr txBox="1"/>
          <p:nvPr/>
        </p:nvSpPr>
        <p:spPr>
          <a:xfrm>
            <a:off x="8089705" y="6130949"/>
            <a:ext cx="1104319"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a:t>
            </a:r>
            <a:b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Storage Blob</a:t>
            </a:r>
          </a:p>
        </p:txBody>
      </p:sp>
      <p:sp>
        <p:nvSpPr>
          <p:cNvPr id="91" name="TextBox 90">
            <a:extLst>
              <a:ext uri="{FF2B5EF4-FFF2-40B4-BE49-F238E27FC236}">
                <a16:creationId xmlns:a16="http://schemas.microsoft.com/office/drawing/2014/main" id="{F2792D55-FEC9-4775-BC41-1E37D86503B2}"/>
              </a:ext>
            </a:extLst>
          </p:cNvPr>
          <p:cNvSpPr txBox="1"/>
          <p:nvPr/>
        </p:nvSpPr>
        <p:spPr>
          <a:xfrm>
            <a:off x="9505529" y="6130949"/>
            <a:ext cx="1104319" cy="246221"/>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a:t>
            </a:r>
          </a:p>
        </p:txBody>
      </p:sp>
      <p:sp>
        <p:nvSpPr>
          <p:cNvPr id="92" name="TextBox 91">
            <a:extLst>
              <a:ext uri="{FF2B5EF4-FFF2-40B4-BE49-F238E27FC236}">
                <a16:creationId xmlns:a16="http://schemas.microsoft.com/office/drawing/2014/main" id="{5BF7D378-7651-4107-8A69-63234CE6DF6D}"/>
              </a:ext>
            </a:extLst>
          </p:cNvPr>
          <p:cNvSpPr txBox="1"/>
          <p:nvPr/>
        </p:nvSpPr>
        <p:spPr>
          <a:xfrm>
            <a:off x="9430467" y="2643789"/>
            <a:ext cx="1254442"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a:t>
            </a:r>
            <a:b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Notification Hubs</a:t>
            </a:r>
          </a:p>
        </p:txBody>
      </p:sp>
      <p:sp>
        <p:nvSpPr>
          <p:cNvPr id="93" name="TextBox 92">
            <a:extLst>
              <a:ext uri="{FF2B5EF4-FFF2-40B4-BE49-F238E27FC236}">
                <a16:creationId xmlns:a16="http://schemas.microsoft.com/office/drawing/2014/main" id="{973BD2A4-6612-4497-A7C1-DBDD647A17F4}"/>
              </a:ext>
            </a:extLst>
          </p:cNvPr>
          <p:cNvSpPr txBox="1"/>
          <p:nvPr/>
        </p:nvSpPr>
        <p:spPr>
          <a:xfrm>
            <a:off x="10921350" y="6130949"/>
            <a:ext cx="883772"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sp>
        <p:nvSpPr>
          <p:cNvPr id="94" name="TextBox 93">
            <a:extLst>
              <a:ext uri="{FF2B5EF4-FFF2-40B4-BE49-F238E27FC236}">
                <a16:creationId xmlns:a16="http://schemas.microsoft.com/office/drawing/2014/main" id="{8B625E21-77AB-4A2C-B315-9351D5AFC517}"/>
              </a:ext>
            </a:extLst>
          </p:cNvPr>
          <p:cNvSpPr txBox="1"/>
          <p:nvPr/>
        </p:nvSpPr>
        <p:spPr>
          <a:xfrm>
            <a:off x="10921351" y="2643789"/>
            <a:ext cx="883770"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App Service</a:t>
            </a:r>
          </a:p>
        </p:txBody>
      </p:sp>
      <p:sp>
        <p:nvSpPr>
          <p:cNvPr id="95" name="TextBox 94">
            <a:extLst>
              <a:ext uri="{FF2B5EF4-FFF2-40B4-BE49-F238E27FC236}">
                <a16:creationId xmlns:a16="http://schemas.microsoft.com/office/drawing/2014/main" id="{6A5D25E5-D978-450E-9BA7-A99B984B08DD}"/>
              </a:ext>
            </a:extLst>
          </p:cNvPr>
          <p:cNvSpPr txBox="1"/>
          <p:nvPr/>
        </p:nvSpPr>
        <p:spPr>
          <a:xfrm>
            <a:off x="9038122" y="4387751"/>
            <a:ext cx="881080"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t>
            </a:r>
            <a:r>
              <a:rPr lang="en-US" sz="10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Databricks</a:t>
            </a:r>
            <a:endPar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7AAD9130-E95B-4E82-8808-D13141A8E816}"/>
              </a:ext>
            </a:extLst>
          </p:cNvPr>
          <p:cNvSpPr txBox="1"/>
          <p:nvPr/>
        </p:nvSpPr>
        <p:spPr>
          <a:xfrm>
            <a:off x="9942370" y="4387751"/>
            <a:ext cx="881080"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a:t>
            </a:r>
          </a:p>
        </p:txBody>
      </p:sp>
      <p:sp>
        <p:nvSpPr>
          <p:cNvPr id="97" name="TextBox 96">
            <a:extLst>
              <a:ext uri="{FF2B5EF4-FFF2-40B4-BE49-F238E27FC236}">
                <a16:creationId xmlns:a16="http://schemas.microsoft.com/office/drawing/2014/main" id="{E76738C9-10D5-4570-B454-F356007C5277}"/>
              </a:ext>
            </a:extLst>
          </p:cNvPr>
          <p:cNvSpPr txBox="1"/>
          <p:nvPr/>
        </p:nvSpPr>
        <p:spPr>
          <a:xfrm>
            <a:off x="10942881" y="4387751"/>
            <a:ext cx="881080" cy="400110"/>
          </a:xfrm>
          <a:prstGeom prst="rect">
            <a:avLst/>
          </a:prstGeom>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Storm</a:t>
            </a:r>
          </a:p>
        </p:txBody>
      </p:sp>
      <p:sp>
        <p:nvSpPr>
          <p:cNvPr id="85" name="TextBox 84">
            <a:extLst>
              <a:ext uri="{FF2B5EF4-FFF2-40B4-BE49-F238E27FC236}">
                <a16:creationId xmlns:a16="http://schemas.microsoft.com/office/drawing/2014/main" id="{D5BB7A25-114D-40AF-BC20-3D78634F594D}"/>
              </a:ext>
            </a:extLst>
          </p:cNvPr>
          <p:cNvSpPr txBox="1"/>
          <p:nvPr/>
        </p:nvSpPr>
        <p:spPr>
          <a:xfrm>
            <a:off x="812244" y="3927433"/>
            <a:ext cx="1146645" cy="276999"/>
          </a:xfrm>
          <a:prstGeom prst="rect">
            <a:avLst/>
          </a:prstGeom>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a:t>New Events</a:t>
            </a:r>
          </a:p>
        </p:txBody>
      </p:sp>
      <p:grpSp>
        <p:nvGrpSpPr>
          <p:cNvPr id="103" name="Group 102">
            <a:extLst>
              <a:ext uri="{FF2B5EF4-FFF2-40B4-BE49-F238E27FC236}">
                <a16:creationId xmlns:a16="http://schemas.microsoft.com/office/drawing/2014/main" id="{C7CC4169-1A51-854C-B75B-7208C7F55F59}"/>
              </a:ext>
            </a:extLst>
          </p:cNvPr>
          <p:cNvGrpSpPr/>
          <p:nvPr/>
        </p:nvGrpSpPr>
        <p:grpSpPr>
          <a:xfrm>
            <a:off x="9248655" y="3927528"/>
            <a:ext cx="460017" cy="387996"/>
            <a:chOff x="5818113" y="2550840"/>
            <a:chExt cx="529278" cy="431824"/>
          </a:xfrm>
        </p:grpSpPr>
        <p:sp>
          <p:nvSpPr>
            <p:cNvPr id="104" name="Diamond 103">
              <a:extLst>
                <a:ext uri="{FF2B5EF4-FFF2-40B4-BE49-F238E27FC236}">
                  <a16:creationId xmlns:a16="http://schemas.microsoft.com/office/drawing/2014/main" id="{9ADFDB39-CC7F-EF47-8058-5AFFE550D9C6}"/>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Shape 52">
              <a:extLst>
                <a:ext uri="{FF2B5EF4-FFF2-40B4-BE49-F238E27FC236}">
                  <a16:creationId xmlns:a16="http://schemas.microsoft.com/office/drawing/2014/main" id="{76DADE69-469E-5A43-8828-454D57070489}"/>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5450170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p:nvPr>
        </p:nvSpPr>
        <p:spPr/>
        <p:txBody>
          <a:bodyPr/>
          <a:lstStyle/>
          <a:p>
            <a:r>
              <a:rPr lang="en-US"/>
              <a:t>Event Sourcing for Microservices</a:t>
            </a:r>
          </a:p>
        </p:txBody>
      </p:sp>
      <p:sp>
        <p:nvSpPr>
          <p:cNvPr id="8" name="TextBox 7">
            <a:extLst>
              <a:ext uri="{FF2B5EF4-FFF2-40B4-BE49-F238E27FC236}">
                <a16:creationId xmlns:a16="http://schemas.microsoft.com/office/drawing/2014/main" id="{C59B7DD5-885A-45BF-B3B9-4D4DDC886D32}"/>
              </a:ext>
            </a:extLst>
          </p:cNvPr>
          <p:cNvSpPr txBox="1"/>
          <p:nvPr/>
        </p:nvSpPr>
        <p:spPr>
          <a:xfrm>
            <a:off x="4943783" y="2621036"/>
            <a:ext cx="2262560" cy="5112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Persistent Event Store</a:t>
            </a:r>
          </a:p>
        </p:txBody>
      </p:sp>
      <p:sp>
        <p:nvSpPr>
          <p:cNvPr id="10" name="TextBox 9">
            <a:extLst>
              <a:ext uri="{FF2B5EF4-FFF2-40B4-BE49-F238E27FC236}">
                <a16:creationId xmlns:a16="http://schemas.microsoft.com/office/drawing/2014/main" id="{06F4F98A-DFA6-41FE-9A7A-B4E00645001A}"/>
              </a:ext>
            </a:extLst>
          </p:cNvPr>
          <p:cNvSpPr txBox="1"/>
          <p:nvPr/>
        </p:nvSpPr>
        <p:spPr>
          <a:xfrm>
            <a:off x="1247831" y="3838004"/>
            <a:ext cx="1321052" cy="5112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600">
                <a:gradFill>
                  <a:gsLst>
                    <a:gs pos="2917">
                      <a:schemeClr val="tx1"/>
                    </a:gs>
                    <a:gs pos="30000">
                      <a:schemeClr val="tx1"/>
                    </a:gs>
                  </a:gsLst>
                  <a:lin ang="5400000" scaled="0"/>
                </a:gradFill>
                <a:cs typeface="Segoe UI" panose="020B0502040204020203" pitchFamily="34" charset="0"/>
              </a:rPr>
              <a:t>New Event</a:t>
            </a:r>
          </a:p>
        </p:txBody>
      </p:sp>
      <p:sp>
        <p:nvSpPr>
          <p:cNvPr id="13" name="Rectangle 12">
            <a:extLst>
              <a:ext uri="{FF2B5EF4-FFF2-40B4-BE49-F238E27FC236}">
                <a16:creationId xmlns:a16="http://schemas.microsoft.com/office/drawing/2014/main" id="{4E879F71-7BEF-466A-8315-AA838D1D0F28}"/>
              </a:ext>
            </a:extLst>
          </p:cNvPr>
          <p:cNvSpPr/>
          <p:nvPr/>
        </p:nvSpPr>
        <p:spPr bwMode="auto">
          <a:xfrm>
            <a:off x="8308722" y="2877644"/>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a:solidFill>
                  <a:schemeClr val="tx2"/>
                </a:solidFill>
                <a:latin typeface="Segoe UI" panose="020B0502040204020203" pitchFamily="34" charset="0"/>
                <a:ea typeface="Segoe UI" panose="020B0502040204020203" pitchFamily="34" charset="0"/>
                <a:cs typeface="Segoe UI" panose="020B0502040204020203" pitchFamily="34" charset="0"/>
              </a:rPr>
              <a:t>Microservice #1 </a:t>
            </a:r>
          </a:p>
        </p:txBody>
      </p:sp>
      <p:sp>
        <p:nvSpPr>
          <p:cNvPr id="14" name="Rectangle 13">
            <a:extLst>
              <a:ext uri="{FF2B5EF4-FFF2-40B4-BE49-F238E27FC236}">
                <a16:creationId xmlns:a16="http://schemas.microsoft.com/office/drawing/2014/main" id="{F82FAC1B-D458-4647-B8E8-9FD9C26E0AE3}"/>
              </a:ext>
            </a:extLst>
          </p:cNvPr>
          <p:cNvSpPr/>
          <p:nvPr/>
        </p:nvSpPr>
        <p:spPr bwMode="auto">
          <a:xfrm>
            <a:off x="8308722" y="5007232"/>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a:solidFill>
                  <a:schemeClr val="tx2"/>
                </a:solidFill>
                <a:latin typeface="Segoe UI" panose="020B0502040204020203" pitchFamily="34" charset="0"/>
                <a:ea typeface="Segoe UI" panose="020B0502040204020203" pitchFamily="34" charset="0"/>
                <a:cs typeface="Segoe UI" panose="020B0502040204020203" pitchFamily="34" charset="0"/>
              </a:rPr>
              <a:t>Microservice #N </a:t>
            </a:r>
          </a:p>
        </p:txBody>
      </p:sp>
      <p:sp>
        <p:nvSpPr>
          <p:cNvPr id="15" name="Rectangle 14">
            <a:extLst>
              <a:ext uri="{FF2B5EF4-FFF2-40B4-BE49-F238E27FC236}">
                <a16:creationId xmlns:a16="http://schemas.microsoft.com/office/drawing/2014/main" id="{51B637DA-DB7F-4094-B551-4F82AC58C714}"/>
              </a:ext>
            </a:extLst>
          </p:cNvPr>
          <p:cNvSpPr/>
          <p:nvPr/>
        </p:nvSpPr>
        <p:spPr bwMode="auto">
          <a:xfrm>
            <a:off x="8308722" y="3792437"/>
            <a:ext cx="1867244" cy="549004"/>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a:solidFill>
                  <a:schemeClr val="tx2"/>
                </a:solidFill>
                <a:latin typeface="Segoe UI" panose="020B0502040204020203" pitchFamily="34" charset="0"/>
                <a:ea typeface="Segoe UI" panose="020B0502040204020203" pitchFamily="34" charset="0"/>
                <a:cs typeface="Segoe UI" panose="020B0502040204020203" pitchFamily="34" charset="0"/>
              </a:rPr>
              <a:t>Microservice #2 </a:t>
            </a:r>
          </a:p>
        </p:txBody>
      </p:sp>
      <p:sp>
        <p:nvSpPr>
          <p:cNvPr id="19" name="TextBox 18">
            <a:extLst>
              <a:ext uri="{FF2B5EF4-FFF2-40B4-BE49-F238E27FC236}">
                <a16:creationId xmlns:a16="http://schemas.microsoft.com/office/drawing/2014/main" id="{BFF43F48-C8F5-471D-9A65-4D7244DB0D7A}"/>
              </a:ext>
            </a:extLst>
          </p:cNvPr>
          <p:cNvSpPr txBox="1"/>
          <p:nvPr/>
        </p:nvSpPr>
        <p:spPr>
          <a:xfrm>
            <a:off x="8192699" y="1911341"/>
            <a:ext cx="2031164" cy="7328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Trigger Action From Change Feed</a:t>
            </a:r>
          </a:p>
        </p:txBody>
      </p:sp>
      <p:sp>
        <p:nvSpPr>
          <p:cNvPr id="20" name="TextBox 19">
            <a:extLst>
              <a:ext uri="{FF2B5EF4-FFF2-40B4-BE49-F238E27FC236}">
                <a16:creationId xmlns:a16="http://schemas.microsoft.com/office/drawing/2014/main" id="{8F6F980F-7638-46F1-9CA1-0565E57138AE}"/>
              </a:ext>
            </a:extLst>
          </p:cNvPr>
          <p:cNvSpPr txBox="1"/>
          <p:nvPr/>
        </p:nvSpPr>
        <p:spPr>
          <a:xfrm>
            <a:off x="8953907" y="4441386"/>
            <a:ext cx="576874" cy="332399"/>
          </a:xfrm>
          <a:prstGeom prst="rect">
            <a:avLst/>
          </a:prstGeom>
          <a:noFill/>
        </p:spPr>
        <p:txBody>
          <a:bodyPr wrap="none" lIns="179285" tIns="0" rIns="179285" bIns="0" rtlCol="0">
            <a:spAutoFit/>
          </a:bodyPr>
          <a:lstStyle/>
          <a:p>
            <a:pPr algn="ctr" defTabSz="914367">
              <a:lnSpc>
                <a:spcPct val="90000"/>
              </a:lnSpc>
              <a:spcAft>
                <a:spcPts val="588"/>
              </a:spcAft>
            </a:pPr>
            <a:r>
              <a:rPr lang="en-US" sz="2400">
                <a:solidFill>
                  <a:schemeClr val="tx2"/>
                </a:solidFill>
                <a:latin typeface="Segoe UI Semilight"/>
              </a:rPr>
              <a:t>…</a:t>
            </a:r>
          </a:p>
        </p:txBody>
      </p:sp>
      <p:grpSp>
        <p:nvGrpSpPr>
          <p:cNvPr id="22" name="Group 21">
            <a:extLst>
              <a:ext uri="{FF2B5EF4-FFF2-40B4-BE49-F238E27FC236}">
                <a16:creationId xmlns:a16="http://schemas.microsoft.com/office/drawing/2014/main" id="{C2821717-133A-44EF-9C13-D6BE8C47F421}"/>
              </a:ext>
            </a:extLst>
          </p:cNvPr>
          <p:cNvGrpSpPr/>
          <p:nvPr/>
        </p:nvGrpSpPr>
        <p:grpSpPr>
          <a:xfrm>
            <a:off x="3878738" y="3581478"/>
            <a:ext cx="1113061" cy="959373"/>
            <a:chOff x="8376458" y="5925518"/>
            <a:chExt cx="1045926" cy="901512"/>
          </a:xfrm>
        </p:grpSpPr>
        <p:sp>
          <p:nvSpPr>
            <p:cNvPr id="23" name="Star: 4 Points 8">
              <a:extLst>
                <a:ext uri="{FF2B5EF4-FFF2-40B4-BE49-F238E27FC236}">
                  <a16:creationId xmlns:a16="http://schemas.microsoft.com/office/drawing/2014/main" id="{548A1356-69F3-417F-A2D7-319A1B70E63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 name="Star: 4 Points 8">
              <a:extLst>
                <a:ext uri="{FF2B5EF4-FFF2-40B4-BE49-F238E27FC236}">
                  <a16:creationId xmlns:a16="http://schemas.microsoft.com/office/drawing/2014/main" id="{2DD1D0DD-874C-4D4A-82F2-2E64F33F755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EDB468A3-6C41-49D5-A403-0C438E55741F}"/>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9">
              <a:extLst>
                <a:ext uri="{FF2B5EF4-FFF2-40B4-BE49-F238E27FC236}">
                  <a16:creationId xmlns:a16="http://schemas.microsoft.com/office/drawing/2014/main" id="{1BA4B634-9F11-4ACB-AD58-5F3B4121B6D2}"/>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0642C8-8EED-44EB-A8E1-059CFE9E96CD}"/>
              </a:ext>
            </a:extLst>
          </p:cNvPr>
          <p:cNvGrpSpPr/>
          <p:nvPr/>
        </p:nvGrpSpPr>
        <p:grpSpPr>
          <a:xfrm>
            <a:off x="5814706" y="3429000"/>
            <a:ext cx="531662" cy="1207270"/>
            <a:chOff x="10878229" y="2464963"/>
            <a:chExt cx="307945" cy="699265"/>
          </a:xfrm>
        </p:grpSpPr>
        <p:sp>
          <p:nvSpPr>
            <p:cNvPr id="28" name="Rectangle 27">
              <a:extLst>
                <a:ext uri="{FF2B5EF4-FFF2-40B4-BE49-F238E27FC236}">
                  <a16:creationId xmlns:a16="http://schemas.microsoft.com/office/drawing/2014/main" id="{E5BDC14A-D2B6-4551-8D9E-D30068580A1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20F63E2-1A9B-4837-9093-74AF2460D4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4AD9FF1-D7F9-46F1-BC10-C50E99A78A36}"/>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7AA4F57-A9B4-4C80-8CFC-B9AAB44DA00B}"/>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F03ADBB-09DF-497C-9055-1830A96F7054}"/>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04030831-2CD4-441B-B52D-764E63B950D3}"/>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077C5297-36D6-4155-9942-F3578997663A}"/>
              </a:ext>
            </a:extLst>
          </p:cNvPr>
          <p:cNvSpPr txBox="1"/>
          <p:nvPr/>
        </p:nvSpPr>
        <p:spPr>
          <a:xfrm>
            <a:off x="5508571" y="4743187"/>
            <a:ext cx="1143930"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35" name="Straight Arrow Connector 34">
            <a:extLst>
              <a:ext uri="{FF2B5EF4-FFF2-40B4-BE49-F238E27FC236}">
                <a16:creationId xmlns:a16="http://schemas.microsoft.com/office/drawing/2014/main" id="{396120E4-A824-4616-AB19-96925ADF7126}"/>
              </a:ext>
            </a:extLst>
          </p:cNvPr>
          <p:cNvCxnSpPr>
            <a:cxnSpLocks/>
          </p:cNvCxnSpPr>
          <p:nvPr/>
        </p:nvCxnSpPr>
        <p:spPr>
          <a:xfrm>
            <a:off x="5070584" y="4065933"/>
            <a:ext cx="52460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C8F87C51-6432-438A-819F-75750B4F0FD0}"/>
              </a:ext>
            </a:extLst>
          </p:cNvPr>
          <p:cNvCxnSpPr>
            <a:cxnSpLocks/>
          </p:cNvCxnSpPr>
          <p:nvPr/>
        </p:nvCxnSpPr>
        <p:spPr>
          <a:xfrm>
            <a:off x="2671424" y="4065933"/>
            <a:ext cx="86098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E4718239-DF4C-42EE-8902-5F8B7F43628F}"/>
              </a:ext>
            </a:extLst>
          </p:cNvPr>
          <p:cNvCxnSpPr>
            <a:cxnSpLocks/>
            <a:endCxn id="15" idx="1"/>
          </p:cNvCxnSpPr>
          <p:nvPr/>
        </p:nvCxnSpPr>
        <p:spPr>
          <a:xfrm>
            <a:off x="6542333" y="4065933"/>
            <a:ext cx="1766389" cy="100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50421BFE-DCB1-4A76-83D3-08142680918A}"/>
              </a:ext>
            </a:extLst>
          </p:cNvPr>
          <p:cNvCxnSpPr>
            <a:cxnSpLocks/>
            <a:endCxn id="13" idx="1"/>
          </p:cNvCxnSpPr>
          <p:nvPr/>
        </p:nvCxnSpPr>
        <p:spPr>
          <a:xfrm flipV="1">
            <a:off x="6542333" y="3152146"/>
            <a:ext cx="1766389" cy="75281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401153C6-C8A7-4A46-BE58-1B91809F9252}"/>
              </a:ext>
            </a:extLst>
          </p:cNvPr>
          <p:cNvCxnSpPr>
            <a:cxnSpLocks/>
            <a:endCxn id="14" idx="1"/>
          </p:cNvCxnSpPr>
          <p:nvPr/>
        </p:nvCxnSpPr>
        <p:spPr>
          <a:xfrm>
            <a:off x="6542333" y="4214355"/>
            <a:ext cx="1766389" cy="106737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7A10478A-78B0-46A9-97FF-00A5F2BCB79E}"/>
              </a:ext>
            </a:extLst>
          </p:cNvPr>
          <p:cNvSpPr txBox="1"/>
          <p:nvPr/>
        </p:nvSpPr>
        <p:spPr>
          <a:xfrm>
            <a:off x="3434238" y="4729074"/>
            <a:ext cx="1997245"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spTree>
    <p:extLst>
      <p:ext uri="{BB962C8B-B14F-4D97-AF65-F5344CB8AC3E}">
        <p14:creationId xmlns:p14="http://schemas.microsoft.com/office/powerpoint/2010/main" val="396804024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p:nvPr>
        </p:nvSpPr>
        <p:spPr/>
        <p:txBody>
          <a:bodyPr/>
          <a:lstStyle/>
          <a:p>
            <a:r>
              <a:rPr lang="en-US"/>
              <a:t>Materializing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ext uri="{D42A27DB-BD31-4B8C-83A1-F6EECF244321}">
                <p14:modId xmlns:p14="http://schemas.microsoft.com/office/powerpoint/2010/main" val="2726449285"/>
              </p:ext>
            </p:extLst>
          </p:nvPr>
        </p:nvGraphicFramePr>
        <p:xfrm>
          <a:off x="888274" y="3653106"/>
          <a:ext cx="3517042" cy="1636930"/>
        </p:xfrm>
        <a:graphic>
          <a:graphicData uri="http://schemas.openxmlformats.org/drawingml/2006/table">
            <a:tbl>
              <a:tblPr firstRow="1" bandRow="1"/>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Subscription </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User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Create Date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123abc</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6/17/17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456efg</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3/14/17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789hij</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8/1/16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012klm</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chemeClr val="bg1">
                <a:lumMod val="50000"/>
              </a:schemeClr>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200" kern="0">
                <a:gradFill>
                  <a:gsLst>
                    <a:gs pos="2917">
                      <a:srgbClr val="353535"/>
                    </a:gs>
                    <a:gs pos="30000">
                      <a:srgbClr val="353535"/>
                    </a:gs>
                  </a:gsLst>
                  <a:lin ang="5400000" scaled="0"/>
                </a:gradFill>
              </a:rPr>
              <a:t>Azure Cosmos</a:t>
            </a:r>
            <a:r>
              <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rPr>
              <a:t> DB</a:t>
            </a:r>
            <a:endParaRPr lang="en-US" sz="1200" b="0" i="0" u="none" strike="noStrike" kern="0" cap="none" spc="0" baseline="0" noProof="0">
              <a:gradFill>
                <a:gsLst>
                  <a:gs pos="2917">
                    <a:srgbClr val="353535"/>
                  </a:gs>
                  <a:gs pos="30000">
                    <a:srgbClr val="353535"/>
                  </a:gs>
                </a:gsLst>
                <a:lin ang="5400000" scaled="0"/>
              </a:gradFill>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ext uri="{D42A27DB-BD31-4B8C-83A1-F6EECF244321}">
                <p14:modId xmlns:p14="http://schemas.microsoft.com/office/powerpoint/2010/main" val="359759719"/>
              </p:ext>
            </p:extLst>
          </p:nvPr>
        </p:nvGraphicFramePr>
        <p:xfrm>
          <a:off x="7786928" y="3653106"/>
          <a:ext cx="3520440" cy="1212008"/>
        </p:xfrm>
        <a:graphic>
          <a:graphicData uri="http://schemas.openxmlformats.org/drawingml/2006/table">
            <a:tbl>
              <a:tblPr firstRow="1" bandRow="1"/>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User</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Total Subscriptions</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2</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511256"/>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gradFill>
                  <a:gsLst>
                    <a:gs pos="2917">
                      <a:srgbClr val="353535"/>
                    </a:gs>
                    <a:gs pos="30000">
                      <a:srgbClr val="353535"/>
                    </a:gs>
                  </a:gsLst>
                  <a:lin ang="5400000" scaled="0"/>
                </a:gradFill>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1" y="2600900"/>
            <a:ext cx="1985237" cy="796578"/>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9603-2992-4D60-93B3-73E72D791CE0}"/>
              </a:ext>
            </a:extLst>
          </p:cNvPr>
          <p:cNvSpPr>
            <a:spLocks noGrp="1"/>
          </p:cNvSpPr>
          <p:nvPr>
            <p:ph type="title"/>
          </p:nvPr>
        </p:nvSpPr>
        <p:spPr/>
        <p:txBody>
          <a:bodyPr/>
          <a:lstStyle/>
          <a:p>
            <a:r>
              <a:rPr lang="en-US"/>
              <a:t>Replicating Data</a:t>
            </a:r>
          </a:p>
        </p:txBody>
      </p:sp>
      <p:sp>
        <p:nvSpPr>
          <p:cNvPr id="7" name="TextBox 6">
            <a:extLst>
              <a:ext uri="{FF2B5EF4-FFF2-40B4-BE49-F238E27FC236}">
                <a16:creationId xmlns:a16="http://schemas.microsoft.com/office/drawing/2014/main" id="{B6DDEDE4-87AC-4604-9E1C-7533AF200E40}"/>
              </a:ext>
            </a:extLst>
          </p:cNvPr>
          <p:cNvSpPr txBox="1"/>
          <p:nvPr/>
        </p:nvSpPr>
        <p:spPr>
          <a:xfrm>
            <a:off x="8124053" y="1631251"/>
            <a:ext cx="2352358" cy="7328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Secondary Datastore</a:t>
            </a:r>
            <a:br>
              <a:rPr lang="en-US" sz="1600">
                <a:gradFill>
                  <a:gsLst>
                    <a:gs pos="2917">
                      <a:srgbClr val="353535"/>
                    </a:gs>
                    <a:gs pos="30000">
                      <a:srgbClr val="353535"/>
                    </a:gs>
                  </a:gsLst>
                  <a:lin ang="5400000" scaled="0"/>
                </a:gradFill>
              </a:rPr>
            </a:br>
            <a:r>
              <a:rPr lang="en-US" sz="1600">
                <a:gradFill>
                  <a:gsLst>
                    <a:gs pos="2917">
                      <a:srgbClr val="353535"/>
                    </a:gs>
                    <a:gs pos="30000">
                      <a:srgbClr val="353535"/>
                    </a:gs>
                  </a:gsLst>
                  <a:lin ang="5400000" scaled="0"/>
                </a:gradFill>
              </a:rPr>
              <a:t>(e.g. archive)</a:t>
            </a:r>
          </a:p>
        </p:txBody>
      </p:sp>
      <p:cxnSp>
        <p:nvCxnSpPr>
          <p:cNvPr id="8" name="Straight Arrow Connector 7">
            <a:extLst>
              <a:ext uri="{FF2B5EF4-FFF2-40B4-BE49-F238E27FC236}">
                <a16:creationId xmlns:a16="http://schemas.microsoft.com/office/drawing/2014/main" id="{373708FC-EDC3-4723-B6C9-9A3D2F70A75F}"/>
              </a:ext>
            </a:extLst>
          </p:cNvPr>
          <p:cNvCxnSpPr>
            <a:cxnSpLocks/>
          </p:cNvCxnSpPr>
          <p:nvPr/>
        </p:nvCxnSpPr>
        <p:spPr>
          <a:xfrm>
            <a:off x="2197866"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cxnSp>
        <p:nvCxnSpPr>
          <p:cNvPr id="9" name="Straight Arrow Connector 8">
            <a:extLst>
              <a:ext uri="{FF2B5EF4-FFF2-40B4-BE49-F238E27FC236}">
                <a16:creationId xmlns:a16="http://schemas.microsoft.com/office/drawing/2014/main" id="{BEE9EE43-D998-418E-86FA-B83C924AFA4E}"/>
              </a:ext>
            </a:extLst>
          </p:cNvPr>
          <p:cNvCxnSpPr>
            <a:cxnSpLocks/>
          </p:cNvCxnSpPr>
          <p:nvPr/>
        </p:nvCxnSpPr>
        <p:spPr>
          <a:xfrm>
            <a:off x="4505582" y="4165553"/>
            <a:ext cx="685800" cy="0"/>
          </a:xfrm>
          <a:prstGeom prst="straightConnector1">
            <a:avLst/>
          </a:prstGeom>
          <a:noFill/>
          <a:ln w="19050" cap="flat" cmpd="sng" algn="ctr">
            <a:solidFill>
              <a:schemeClr val="bg1">
                <a:lumMod val="50000"/>
              </a:schemeClr>
            </a:solidFill>
            <a:prstDash val="solid"/>
            <a:headEnd type="none"/>
            <a:tailEnd type="triangle"/>
          </a:ln>
          <a:effectLst/>
        </p:spPr>
      </p:cxnSp>
      <p:sp>
        <p:nvSpPr>
          <p:cNvPr id="10" name="TextBox 9">
            <a:extLst>
              <a:ext uri="{FF2B5EF4-FFF2-40B4-BE49-F238E27FC236}">
                <a16:creationId xmlns:a16="http://schemas.microsoft.com/office/drawing/2014/main" id="{2DAB468E-4272-49B0-B478-973B658B5A1C}"/>
              </a:ext>
            </a:extLst>
          </p:cNvPr>
          <p:cNvSpPr txBox="1"/>
          <p:nvPr/>
        </p:nvSpPr>
        <p:spPr>
          <a:xfrm>
            <a:off x="701334" y="3909925"/>
            <a:ext cx="1489066" cy="5112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CRUD Data </a:t>
            </a:r>
          </a:p>
        </p:txBody>
      </p:sp>
      <p:sp>
        <p:nvSpPr>
          <p:cNvPr id="11" name="TextBox 10">
            <a:extLst>
              <a:ext uri="{FF2B5EF4-FFF2-40B4-BE49-F238E27FC236}">
                <a16:creationId xmlns:a16="http://schemas.microsoft.com/office/drawing/2014/main" id="{C2938827-5E51-4019-A1A4-574E79BB0A9B}"/>
              </a:ext>
            </a:extLst>
          </p:cNvPr>
          <p:cNvSpPr txBox="1"/>
          <p:nvPr/>
        </p:nvSpPr>
        <p:spPr>
          <a:xfrm>
            <a:off x="6396200" y="3539038"/>
            <a:ext cx="1998120" cy="732856"/>
          </a:xfrm>
          <a:prstGeom prst="rect">
            <a:avLst/>
          </a:prstGeom>
          <a:noFill/>
        </p:spPr>
        <p:txBody>
          <a:bodyPr wrap="square" lIns="179285" tIns="143428" rIns="179285" bIns="143428" rtlCol="0" anchor="t">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Replicated Records</a:t>
            </a:r>
          </a:p>
        </p:txBody>
      </p:sp>
      <p:cxnSp>
        <p:nvCxnSpPr>
          <p:cNvPr id="17" name="Straight Arrow Connector 16">
            <a:extLst>
              <a:ext uri="{FF2B5EF4-FFF2-40B4-BE49-F238E27FC236}">
                <a16:creationId xmlns:a16="http://schemas.microsoft.com/office/drawing/2014/main" id="{0C82263B-F32E-46B9-A51B-A4714C6DE8B8}"/>
              </a:ext>
            </a:extLst>
          </p:cNvPr>
          <p:cNvCxnSpPr>
            <a:cxnSpLocks/>
          </p:cNvCxnSpPr>
          <p:nvPr/>
        </p:nvCxnSpPr>
        <p:spPr>
          <a:xfrm>
            <a:off x="6338851" y="4165553"/>
            <a:ext cx="2112818" cy="0"/>
          </a:xfrm>
          <a:prstGeom prst="straightConnector1">
            <a:avLst/>
          </a:prstGeom>
          <a:noFill/>
          <a:ln w="19050" cap="flat" cmpd="sng" algn="ctr">
            <a:solidFill>
              <a:schemeClr val="bg1">
                <a:lumMod val="50000"/>
              </a:schemeClr>
            </a:solidFill>
            <a:prstDash val="solid"/>
            <a:headEnd type="none"/>
            <a:tailEnd type="triangle"/>
          </a:ln>
          <a:effectLst/>
        </p:spPr>
      </p:cxnSp>
      <p:grpSp>
        <p:nvGrpSpPr>
          <p:cNvPr id="19" name="Group 18">
            <a:extLst>
              <a:ext uri="{FF2B5EF4-FFF2-40B4-BE49-F238E27FC236}">
                <a16:creationId xmlns:a16="http://schemas.microsoft.com/office/drawing/2014/main" id="{F9088DBB-3DDC-442A-B2B8-7020C217D902}"/>
              </a:ext>
            </a:extLst>
          </p:cNvPr>
          <p:cNvGrpSpPr/>
          <p:nvPr/>
        </p:nvGrpSpPr>
        <p:grpSpPr>
          <a:xfrm>
            <a:off x="5194921" y="3503977"/>
            <a:ext cx="1143930" cy="1591186"/>
            <a:chOff x="5508571" y="3429000"/>
            <a:chExt cx="1143930" cy="1591186"/>
          </a:xfrm>
        </p:grpSpPr>
        <p:grpSp>
          <p:nvGrpSpPr>
            <p:cNvPr id="20" name="Group 19">
              <a:extLst>
                <a:ext uri="{FF2B5EF4-FFF2-40B4-BE49-F238E27FC236}">
                  <a16:creationId xmlns:a16="http://schemas.microsoft.com/office/drawing/2014/main" id="{8F235E8D-3F90-4383-BFCC-1DC168D08ACD}"/>
                </a:ext>
              </a:extLst>
            </p:cNvPr>
            <p:cNvGrpSpPr/>
            <p:nvPr/>
          </p:nvGrpSpPr>
          <p:grpSpPr>
            <a:xfrm>
              <a:off x="5814706" y="3429000"/>
              <a:ext cx="531662" cy="1207270"/>
              <a:chOff x="10878229" y="2464963"/>
              <a:chExt cx="307945" cy="699265"/>
            </a:xfrm>
          </p:grpSpPr>
          <p:sp>
            <p:nvSpPr>
              <p:cNvPr id="22" name="Rectangle 21">
                <a:extLst>
                  <a:ext uri="{FF2B5EF4-FFF2-40B4-BE49-F238E27FC236}">
                    <a16:creationId xmlns:a16="http://schemas.microsoft.com/office/drawing/2014/main" id="{0B5D4B9F-0578-4DB6-B2FF-0A69A600976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7CE972C-C8F0-46A3-897A-AAC3D7E60BA6}"/>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249B01E-311F-4215-ABA0-64BB9096551D}"/>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84BA8C3-B47F-442E-8790-35A41F19E417}"/>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9853DF1-9DE6-40EA-9857-94AD18CD07C3}"/>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EE393F48-5C9F-473E-8885-82E2B19CACC5}"/>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TextBox 20">
              <a:extLst>
                <a:ext uri="{FF2B5EF4-FFF2-40B4-BE49-F238E27FC236}">
                  <a16:creationId xmlns:a16="http://schemas.microsoft.com/office/drawing/2014/main" id="{89896D93-ECA5-4BA8-94E6-559B91EF5F01}"/>
                </a:ext>
              </a:extLst>
            </p:cNvPr>
            <p:cNvSpPr txBox="1"/>
            <p:nvPr/>
          </p:nvSpPr>
          <p:spPr>
            <a:xfrm>
              <a:off x="5508571" y="4743187"/>
              <a:ext cx="1143930"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grpSp>
      <p:grpSp>
        <p:nvGrpSpPr>
          <p:cNvPr id="28" name="Group 27">
            <a:extLst>
              <a:ext uri="{FF2B5EF4-FFF2-40B4-BE49-F238E27FC236}">
                <a16:creationId xmlns:a16="http://schemas.microsoft.com/office/drawing/2014/main" id="{5DDEA414-41C7-4800-9361-C813BB37BAB3}"/>
              </a:ext>
            </a:extLst>
          </p:cNvPr>
          <p:cNvGrpSpPr/>
          <p:nvPr/>
        </p:nvGrpSpPr>
        <p:grpSpPr>
          <a:xfrm>
            <a:off x="3085839" y="3656455"/>
            <a:ext cx="1113061" cy="959373"/>
            <a:chOff x="8376458" y="5925518"/>
            <a:chExt cx="1045926" cy="901512"/>
          </a:xfrm>
        </p:grpSpPr>
        <p:sp>
          <p:nvSpPr>
            <p:cNvPr id="29" name="Star: 4 Points 8">
              <a:extLst>
                <a:ext uri="{FF2B5EF4-FFF2-40B4-BE49-F238E27FC236}">
                  <a16:creationId xmlns:a16="http://schemas.microsoft.com/office/drawing/2014/main" id="{7140E9BC-FCF1-4355-8309-B6FE5D8025B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0" name="Star: 4 Points 8">
              <a:extLst>
                <a:ext uri="{FF2B5EF4-FFF2-40B4-BE49-F238E27FC236}">
                  <a16:creationId xmlns:a16="http://schemas.microsoft.com/office/drawing/2014/main" id="{5701E565-4C75-4BDB-80A3-62C624443C3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AB9822C-4DCC-4E97-B07A-BDA009277FE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9">
              <a:extLst>
                <a:ext uri="{FF2B5EF4-FFF2-40B4-BE49-F238E27FC236}">
                  <a16:creationId xmlns:a16="http://schemas.microsoft.com/office/drawing/2014/main" id="{71C91745-F6DF-41D2-9DC0-BA85F8D1ED3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C8CD0938-5B9D-43C7-80F6-3BFACFB96C3B}"/>
              </a:ext>
            </a:extLst>
          </p:cNvPr>
          <p:cNvSpPr txBox="1"/>
          <p:nvPr/>
        </p:nvSpPr>
        <p:spPr>
          <a:xfrm>
            <a:off x="2883666" y="4818164"/>
            <a:ext cx="1500559" cy="276999"/>
          </a:xfrm>
          <a:prstGeom prst="rect">
            <a:avLst/>
          </a:prstGeom>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grpSp>
        <p:nvGrpSpPr>
          <p:cNvPr id="34" name="Group 33">
            <a:extLst>
              <a:ext uri="{FF2B5EF4-FFF2-40B4-BE49-F238E27FC236}">
                <a16:creationId xmlns:a16="http://schemas.microsoft.com/office/drawing/2014/main" id="{92ED037A-B0FE-495E-907B-B84FD55B0C07}"/>
              </a:ext>
            </a:extLst>
          </p:cNvPr>
          <p:cNvGrpSpPr/>
          <p:nvPr/>
        </p:nvGrpSpPr>
        <p:grpSpPr>
          <a:xfrm>
            <a:off x="8921979" y="2593573"/>
            <a:ext cx="756506" cy="652052"/>
            <a:chOff x="8376458" y="5925518"/>
            <a:chExt cx="1045926" cy="901512"/>
          </a:xfrm>
        </p:grpSpPr>
        <p:sp>
          <p:nvSpPr>
            <p:cNvPr id="35" name="Star: 4 Points 8">
              <a:extLst>
                <a:ext uri="{FF2B5EF4-FFF2-40B4-BE49-F238E27FC236}">
                  <a16:creationId xmlns:a16="http://schemas.microsoft.com/office/drawing/2014/main" id="{9DCF39D9-E8C7-4D02-9B61-FD695AD7D83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Star: 4 Points 8">
              <a:extLst>
                <a:ext uri="{FF2B5EF4-FFF2-40B4-BE49-F238E27FC236}">
                  <a16:creationId xmlns:a16="http://schemas.microsoft.com/office/drawing/2014/main" id="{85DB83FF-8F3C-4F58-8087-D3DD3C9C230D}"/>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63418CF-C3B9-4228-833C-C586E4729655}"/>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9">
              <a:extLst>
                <a:ext uri="{FF2B5EF4-FFF2-40B4-BE49-F238E27FC236}">
                  <a16:creationId xmlns:a16="http://schemas.microsoft.com/office/drawing/2014/main" id="{12234A27-A379-4B6E-B74E-C2D23788AAF3}"/>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9665A235-A0EA-402A-8A14-1E8727B46CDB}"/>
              </a:ext>
            </a:extLst>
          </p:cNvPr>
          <p:cNvGrpSpPr/>
          <p:nvPr/>
        </p:nvGrpSpPr>
        <p:grpSpPr>
          <a:xfrm>
            <a:off x="8930833" y="3773405"/>
            <a:ext cx="738798" cy="725530"/>
            <a:chOff x="2551267" y="502550"/>
            <a:chExt cx="2334297" cy="2292374"/>
          </a:xfrm>
          <a:noFill/>
        </p:grpSpPr>
        <p:sp>
          <p:nvSpPr>
            <p:cNvPr id="40" name="Freeform: Shape 821">
              <a:extLst>
                <a:ext uri="{FF2B5EF4-FFF2-40B4-BE49-F238E27FC236}">
                  <a16:creationId xmlns:a16="http://schemas.microsoft.com/office/drawing/2014/main" id="{2009A04C-8FC2-44A8-9215-618B5E48C72C}"/>
                </a:ext>
              </a:extLst>
            </p:cNvPr>
            <p:cNvSpPr/>
            <p:nvPr/>
          </p:nvSpPr>
          <p:spPr bwMode="auto">
            <a:xfrm>
              <a:off x="2551267" y="502550"/>
              <a:ext cx="1804122" cy="1629531"/>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659101 w 4001268"/>
                <a:gd name="connsiteY4" fmla="*/ 3614059 h 3614059"/>
                <a:gd name="connsiteX5" fmla="*/ 3372234 w 4001268"/>
                <a:gd name="connsiteY5" fmla="*/ 3614059 h 3614059"/>
                <a:gd name="connsiteX6" fmla="*/ 3368088 w 4001268"/>
                <a:gd name="connsiteY6" fmla="*/ 2005890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3372234 w 4001268"/>
                <a:gd name="connsiteY0" fmla="*/ 3614059 h 3816859"/>
                <a:gd name="connsiteX1" fmla="*/ 3368088 w 4001268"/>
                <a:gd name="connsiteY1" fmla="*/ 2005890 h 3816859"/>
                <a:gd name="connsiteX2" fmla="*/ 3372234 w 4001268"/>
                <a:gd name="connsiteY2" fmla="*/ 1559139 h 3816859"/>
                <a:gd name="connsiteX3" fmla="*/ 629034 w 4001268"/>
                <a:gd name="connsiteY3" fmla="*/ 1559139 h 3816859"/>
                <a:gd name="connsiteX4" fmla="*/ 629034 w 4001268"/>
                <a:gd name="connsiteY4" fmla="*/ 3614059 h 3816859"/>
                <a:gd name="connsiteX5" fmla="*/ 342168 w 4001268"/>
                <a:gd name="connsiteY5" fmla="*/ 3614059 h 3816859"/>
                <a:gd name="connsiteX6" fmla="*/ 342168 w 4001268"/>
                <a:gd name="connsiteY6" fmla="*/ 1445188 h 3816859"/>
                <a:gd name="connsiteX7" fmla="*/ 0 w 4001268"/>
                <a:gd name="connsiteY7" fmla="*/ 1445188 h 3816859"/>
                <a:gd name="connsiteX8" fmla="*/ 2000634 w 4001268"/>
                <a:gd name="connsiteY8" fmla="*/ 0 h 3816859"/>
                <a:gd name="connsiteX9" fmla="*/ 4001268 w 4001268"/>
                <a:gd name="connsiteY9" fmla="*/ 1445188 h 3816859"/>
                <a:gd name="connsiteX10" fmla="*/ 3659101 w 4001268"/>
                <a:gd name="connsiteY10" fmla="*/ 1445188 h 3816859"/>
                <a:gd name="connsiteX11" fmla="*/ 3657803 w 4001268"/>
                <a:gd name="connsiteY11" fmla="*/ 1957603 h 3816859"/>
                <a:gd name="connsiteX12" fmla="*/ 3575034 w 4001268"/>
                <a:gd name="connsiteY12" fmla="*/ 3816859 h 3816859"/>
                <a:gd name="connsiteX0" fmla="*/ 3368088 w 4001268"/>
                <a:gd name="connsiteY0" fmla="*/ 2005890 h 3816859"/>
                <a:gd name="connsiteX1" fmla="*/ 3372234 w 4001268"/>
                <a:gd name="connsiteY1" fmla="*/ 1559139 h 3816859"/>
                <a:gd name="connsiteX2" fmla="*/ 629034 w 4001268"/>
                <a:gd name="connsiteY2" fmla="*/ 1559139 h 3816859"/>
                <a:gd name="connsiteX3" fmla="*/ 629034 w 4001268"/>
                <a:gd name="connsiteY3" fmla="*/ 3614059 h 3816859"/>
                <a:gd name="connsiteX4" fmla="*/ 342168 w 4001268"/>
                <a:gd name="connsiteY4" fmla="*/ 3614059 h 3816859"/>
                <a:gd name="connsiteX5" fmla="*/ 342168 w 4001268"/>
                <a:gd name="connsiteY5" fmla="*/ 1445188 h 3816859"/>
                <a:gd name="connsiteX6" fmla="*/ 0 w 4001268"/>
                <a:gd name="connsiteY6" fmla="*/ 1445188 h 3816859"/>
                <a:gd name="connsiteX7" fmla="*/ 2000634 w 4001268"/>
                <a:gd name="connsiteY7" fmla="*/ 0 h 3816859"/>
                <a:gd name="connsiteX8" fmla="*/ 4001268 w 4001268"/>
                <a:gd name="connsiteY8" fmla="*/ 1445188 h 3816859"/>
                <a:gd name="connsiteX9" fmla="*/ 3659101 w 4001268"/>
                <a:gd name="connsiteY9" fmla="*/ 1445188 h 3816859"/>
                <a:gd name="connsiteX10" fmla="*/ 3657803 w 4001268"/>
                <a:gd name="connsiteY10" fmla="*/ 1957603 h 3816859"/>
                <a:gd name="connsiteX11" fmla="*/ 3575034 w 4001268"/>
                <a:gd name="connsiteY11" fmla="*/ 3816859 h 3816859"/>
                <a:gd name="connsiteX0" fmla="*/ 3368088 w 4001268"/>
                <a:gd name="connsiteY0" fmla="*/ 2005890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803 w 4001268"/>
                <a:gd name="connsiteY10" fmla="*/ 1957603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088" y="2005890"/>
                  </a:moveTo>
                  <a:lnTo>
                    <a:pt x="3372234" y="1559139"/>
                  </a:lnTo>
                  <a:lnTo>
                    <a:pt x="629034" y="1559139"/>
                  </a:lnTo>
                  <a:lnTo>
                    <a:pt x="629034" y="3614059"/>
                  </a:lnTo>
                  <a:lnTo>
                    <a:pt x="342168" y="3614059"/>
                  </a:lnTo>
                  <a:lnTo>
                    <a:pt x="342168" y="1445188"/>
                  </a:lnTo>
                  <a:lnTo>
                    <a:pt x="0" y="1445188"/>
                  </a:lnTo>
                  <a:lnTo>
                    <a:pt x="2000634" y="0"/>
                  </a:lnTo>
                  <a:lnTo>
                    <a:pt x="4001268" y="1445188"/>
                  </a:lnTo>
                  <a:lnTo>
                    <a:pt x="3659101" y="1445188"/>
                  </a:lnTo>
                  <a:cubicBezTo>
                    <a:pt x="3658668" y="1615993"/>
                    <a:pt x="3658236" y="1786798"/>
                    <a:pt x="3657803" y="1957603"/>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9B3C845A-D2D2-4EB2-A1BD-127BA98D2E35}"/>
                </a:ext>
              </a:extLst>
            </p:cNvPr>
            <p:cNvSpPr/>
            <p:nvPr/>
          </p:nvSpPr>
          <p:spPr bwMode="auto">
            <a:xfrm>
              <a:off x="291868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4FC9F6C8-5BDF-4EBC-AFE0-4C3A2902E865}"/>
                </a:ext>
              </a:extLst>
            </p:cNvPr>
            <p:cNvSpPr/>
            <p:nvPr/>
          </p:nvSpPr>
          <p:spPr bwMode="auto">
            <a:xfrm>
              <a:off x="319092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6F22A21-1EFE-4476-8791-03BBD1077202}"/>
                </a:ext>
              </a:extLst>
            </p:cNvPr>
            <p:cNvSpPr/>
            <p:nvPr/>
          </p:nvSpPr>
          <p:spPr bwMode="auto">
            <a:xfrm>
              <a:off x="3463162"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ADF9A637-5606-4BCA-BA18-9334676EF820}"/>
                </a:ext>
              </a:extLst>
            </p:cNvPr>
            <p:cNvSpPr/>
            <p:nvPr/>
          </p:nvSpPr>
          <p:spPr bwMode="auto">
            <a:xfrm>
              <a:off x="291868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A1E0D75-66C1-45BE-864A-B788A5C3440C}"/>
                </a:ext>
              </a:extLst>
            </p:cNvPr>
            <p:cNvSpPr/>
            <p:nvPr/>
          </p:nvSpPr>
          <p:spPr bwMode="auto">
            <a:xfrm>
              <a:off x="319092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1350AD2B-7D9D-4114-95DA-820ACEF50BC9}"/>
                </a:ext>
              </a:extLst>
            </p:cNvPr>
            <p:cNvSpPr/>
            <p:nvPr/>
          </p:nvSpPr>
          <p:spPr bwMode="auto">
            <a:xfrm>
              <a:off x="3104705" y="1310848"/>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Cylinder 828">
              <a:extLst>
                <a:ext uri="{FF2B5EF4-FFF2-40B4-BE49-F238E27FC236}">
                  <a16:creationId xmlns:a16="http://schemas.microsoft.com/office/drawing/2014/main" id="{6DF1DF2A-E004-4F93-9C4D-BB316E4D6CE8}"/>
                </a:ext>
              </a:extLst>
            </p:cNvPr>
            <p:cNvSpPr/>
            <p:nvPr/>
          </p:nvSpPr>
          <p:spPr bwMode="auto">
            <a:xfrm>
              <a:off x="3807349" y="1378407"/>
              <a:ext cx="1078215" cy="1416517"/>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8B5C28FE-A1FB-4ABE-BE44-DD80410C87B2}"/>
              </a:ext>
            </a:extLst>
          </p:cNvPr>
          <p:cNvGrpSpPr/>
          <p:nvPr/>
        </p:nvGrpSpPr>
        <p:grpSpPr>
          <a:xfrm>
            <a:off x="8936268" y="4927086"/>
            <a:ext cx="727929" cy="709285"/>
            <a:chOff x="9250394" y="5225620"/>
            <a:chExt cx="727929" cy="709285"/>
          </a:xfrm>
        </p:grpSpPr>
        <p:grpSp>
          <p:nvGrpSpPr>
            <p:cNvPr id="48" name="Group 47">
              <a:extLst>
                <a:ext uri="{FF2B5EF4-FFF2-40B4-BE49-F238E27FC236}">
                  <a16:creationId xmlns:a16="http://schemas.microsoft.com/office/drawing/2014/main" id="{BFA01CF3-881A-45D4-9E9C-9E976702B5DE}"/>
                </a:ext>
              </a:extLst>
            </p:cNvPr>
            <p:cNvGrpSpPr/>
            <p:nvPr/>
          </p:nvGrpSpPr>
          <p:grpSpPr>
            <a:xfrm>
              <a:off x="9250394" y="5225620"/>
              <a:ext cx="487820" cy="640874"/>
              <a:chOff x="2494421" y="4564004"/>
              <a:chExt cx="338257" cy="444388"/>
            </a:xfrm>
            <a:noFill/>
          </p:grpSpPr>
          <p:sp>
            <p:nvSpPr>
              <p:cNvPr id="49" name="Cylinder 513">
                <a:extLst>
                  <a:ext uri="{FF2B5EF4-FFF2-40B4-BE49-F238E27FC236}">
                    <a16:creationId xmlns:a16="http://schemas.microsoft.com/office/drawing/2014/main" id="{5695AB0A-288D-4816-89D5-ACBDBDE9BD12}"/>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416D0427-1B07-4161-9742-2276FCE87760}"/>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52" name="Group 51">
              <a:extLst>
                <a:ext uri="{FF2B5EF4-FFF2-40B4-BE49-F238E27FC236}">
                  <a16:creationId xmlns:a16="http://schemas.microsoft.com/office/drawing/2014/main" id="{E5DE8EBB-F954-4790-9C86-AFE370EF5546}"/>
                </a:ext>
              </a:extLst>
            </p:cNvPr>
            <p:cNvGrpSpPr/>
            <p:nvPr/>
          </p:nvGrpSpPr>
          <p:grpSpPr>
            <a:xfrm>
              <a:off x="9635893" y="5499871"/>
              <a:ext cx="342430" cy="435034"/>
              <a:chOff x="10698253" y="2486024"/>
              <a:chExt cx="452347" cy="574676"/>
            </a:xfrm>
            <a:solidFill>
              <a:schemeClr val="bg1">
                <a:lumMod val="95000"/>
              </a:schemeClr>
            </a:solidFill>
          </p:grpSpPr>
          <p:sp>
            <p:nvSpPr>
              <p:cNvPr id="54" name="Freeform 149">
                <a:extLst>
                  <a:ext uri="{FF2B5EF4-FFF2-40B4-BE49-F238E27FC236}">
                    <a16:creationId xmlns:a16="http://schemas.microsoft.com/office/drawing/2014/main" id="{E65B13CC-4088-41A4-89FF-668F88AE5373}"/>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Rectangle 3">
                <a:extLst>
                  <a:ext uri="{FF2B5EF4-FFF2-40B4-BE49-F238E27FC236}">
                    <a16:creationId xmlns:a16="http://schemas.microsoft.com/office/drawing/2014/main" id="{B1123DC6-2FE1-443D-849B-181A5FB931A6}"/>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268379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0BCD6B-9FA0-4C1F-B708-C694ADB84C12}"/>
              </a:ext>
            </a:extLst>
          </p:cNvPr>
          <p:cNvSpPr/>
          <p:nvPr/>
        </p:nvSpPr>
        <p:spPr bwMode="auto">
          <a:xfrm>
            <a:off x="9850539" y="2169885"/>
            <a:ext cx="1514147" cy="3849923"/>
          </a:xfrm>
          <a:prstGeom prst="rect">
            <a:avLst/>
          </a:prstGeom>
          <a:noFill/>
          <a:ln w="12700">
            <a:solidFill>
              <a:schemeClr val="bg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Event/stream processing app tier</a:t>
            </a:r>
          </a:p>
        </p:txBody>
      </p:sp>
      <p:sp>
        <p:nvSpPr>
          <p:cNvPr id="2" name="Title 1">
            <a:extLst>
              <a:ext uri="{FF2B5EF4-FFF2-40B4-BE49-F238E27FC236}">
                <a16:creationId xmlns:a16="http://schemas.microsoft.com/office/drawing/2014/main" id="{AEFBC8C9-C251-40E7-9B3F-CC442F97AEC2}"/>
              </a:ext>
            </a:extLst>
          </p:cNvPr>
          <p:cNvSpPr>
            <a:spLocks noGrp="1"/>
          </p:cNvSpPr>
          <p:nvPr>
            <p:ph type="title"/>
          </p:nvPr>
        </p:nvSpPr>
        <p:spPr/>
        <p:txBody>
          <a:bodyPr/>
          <a:lstStyle/>
          <a:p>
            <a:r>
              <a:rPr lang="en-US"/>
              <a:t>Change Feed with partitions</a:t>
            </a:r>
          </a:p>
        </p:txBody>
      </p:sp>
      <p:sp>
        <p:nvSpPr>
          <p:cNvPr id="3" name="Text Placeholder 2">
            <a:extLst>
              <a:ext uri="{FF2B5EF4-FFF2-40B4-BE49-F238E27FC236}">
                <a16:creationId xmlns:a16="http://schemas.microsoft.com/office/drawing/2014/main" id="{406CBF51-091F-4C6A-BC76-9428E059A804}"/>
              </a:ext>
            </a:extLst>
          </p:cNvPr>
          <p:cNvSpPr>
            <a:spLocks noGrp="1"/>
          </p:cNvSpPr>
          <p:nvPr>
            <p:ph type="body" sz="quarter" idx="11"/>
          </p:nvPr>
        </p:nvSpPr>
        <p:spPr>
          <a:xfrm>
            <a:off x="269874" y="1584156"/>
            <a:ext cx="5686789" cy="2903359"/>
          </a:xfrm>
        </p:spPr>
        <p:txBody>
          <a:bodyPr vert="horz" wrap="square" lIns="146304" tIns="91440" rIns="146304" bIns="91440" rtlCol="0" anchor="t">
            <a:spAutoFit/>
          </a:bodyPr>
          <a:lstStyle/>
          <a:p>
            <a:r>
              <a:rPr lang="en-US"/>
              <a:t>Consumer parallelization</a:t>
            </a:r>
            <a:endParaRPr lang="en-US">
              <a:solidFill>
                <a:schemeClr val="tx1"/>
              </a:solidFill>
            </a:endParaRPr>
          </a:p>
          <a:p>
            <a:pPr marL="0" lvl="1" indent="0">
              <a:buNone/>
            </a:pPr>
            <a:r>
              <a:rPr lang="en-US"/>
              <a:t>Change feed listens for any changes in Azure Cosmos DB collection. It then outputs the sorted list of documents that were changed in the order in which they were modified. </a:t>
            </a:r>
          </a:p>
          <a:p>
            <a:pPr marL="0" lvl="1" indent="0">
              <a:buNone/>
            </a:pPr>
            <a:r>
              <a:rPr lang="en-US"/>
              <a:t>The changes are persisted, can be processed asynchronously and incrementally, and the output can be distributed across one or more consumers for parallel processing. The change feed is available for each partition key range within the document collection, and thus </a:t>
            </a:r>
            <a:r>
              <a:rPr lang="en-US">
                <a:latin typeface="Segoe UI Semibold" panose="020B0702040204020203" pitchFamily="34" charset="0"/>
                <a:cs typeface="Segoe UI Semibold" panose="020B0702040204020203" pitchFamily="34" charset="0"/>
              </a:rPr>
              <a:t>can be distributed across one or more consumers for parallel processing.</a:t>
            </a:r>
          </a:p>
        </p:txBody>
      </p:sp>
      <p:graphicFrame>
        <p:nvGraphicFramePr>
          <p:cNvPr id="20" name="Table 19">
            <a:extLst>
              <a:ext uri="{FF2B5EF4-FFF2-40B4-BE49-F238E27FC236}">
                <a16:creationId xmlns:a16="http://schemas.microsoft.com/office/drawing/2014/main" id="{934683F4-72EA-4F13-8C72-0CD2509DEE71}"/>
              </a:ext>
            </a:extLst>
          </p:cNvPr>
          <p:cNvGraphicFramePr>
            <a:graphicFrameLocks noGrp="1"/>
          </p:cNvGraphicFramePr>
          <p:nvPr>
            <p:extLst>
              <p:ext uri="{D42A27DB-BD31-4B8C-83A1-F6EECF244321}">
                <p14:modId xmlns:p14="http://schemas.microsoft.com/office/powerpoint/2010/main" val="2582410610"/>
              </p:ext>
            </p:extLst>
          </p:nvPr>
        </p:nvGraphicFramePr>
        <p:xfrm>
          <a:off x="8842633" y="2407025"/>
          <a:ext cx="228600" cy="960120"/>
        </p:xfrm>
        <a:graphic>
          <a:graphicData uri="http://schemas.openxmlformats.org/drawingml/2006/table">
            <a:tbl>
              <a:tblPr>
                <a:tableStyleId>{5C22544A-7EE6-4342-B048-85BDC9FD1C3A}</a:tableStyleId>
              </a:tblPr>
              <a:tblGrid>
                <a:gridCol w="228600">
                  <a:extLst>
                    <a:ext uri="{9D8B030D-6E8A-4147-A177-3AD203B41FA5}">
                      <a16:colId xmlns:a16="http://schemas.microsoft.com/office/drawing/2014/main" val="1100850584"/>
                    </a:ext>
                  </a:extLst>
                </a:gridCol>
              </a:tblGrid>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7458504"/>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61808"/>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59474965"/>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47214663"/>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3136275786"/>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4284372215"/>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236129114"/>
                  </a:ext>
                </a:extLst>
              </a:tr>
            </a:tbl>
          </a:graphicData>
        </a:graphic>
      </p:graphicFrame>
      <p:graphicFrame>
        <p:nvGraphicFramePr>
          <p:cNvPr id="21" name="Table 20">
            <a:extLst>
              <a:ext uri="{FF2B5EF4-FFF2-40B4-BE49-F238E27FC236}">
                <a16:creationId xmlns:a16="http://schemas.microsoft.com/office/drawing/2014/main" id="{185AB939-8067-4718-8CD9-6789B64D075C}"/>
              </a:ext>
            </a:extLst>
          </p:cNvPr>
          <p:cNvGraphicFramePr>
            <a:graphicFrameLocks noGrp="1"/>
          </p:cNvGraphicFramePr>
          <p:nvPr>
            <p:extLst>
              <p:ext uri="{D42A27DB-BD31-4B8C-83A1-F6EECF244321}">
                <p14:modId xmlns:p14="http://schemas.microsoft.com/office/powerpoint/2010/main" val="3473313784"/>
              </p:ext>
            </p:extLst>
          </p:nvPr>
        </p:nvGraphicFramePr>
        <p:xfrm>
          <a:off x="8844114" y="4693025"/>
          <a:ext cx="228600" cy="960120"/>
        </p:xfrm>
        <a:graphic>
          <a:graphicData uri="http://schemas.openxmlformats.org/drawingml/2006/table">
            <a:tbl>
              <a:tblPr>
                <a:tableStyleId>{5C22544A-7EE6-4342-B048-85BDC9FD1C3A}</a:tableStyleId>
              </a:tblPr>
              <a:tblGrid>
                <a:gridCol w="228600">
                  <a:extLst>
                    <a:ext uri="{9D8B030D-6E8A-4147-A177-3AD203B41FA5}">
                      <a16:colId xmlns:a16="http://schemas.microsoft.com/office/drawing/2014/main" val="1100850584"/>
                    </a:ext>
                  </a:extLst>
                </a:gridCol>
              </a:tblGrid>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7458504"/>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61808"/>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5947496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47214663"/>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36275786"/>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28437221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36129114"/>
                  </a:ext>
                </a:extLst>
              </a:tr>
            </a:tbl>
          </a:graphicData>
        </a:graphic>
      </p:graphicFrame>
      <p:graphicFrame>
        <p:nvGraphicFramePr>
          <p:cNvPr id="22" name="Table 21">
            <a:extLst>
              <a:ext uri="{FF2B5EF4-FFF2-40B4-BE49-F238E27FC236}">
                <a16:creationId xmlns:a16="http://schemas.microsoft.com/office/drawing/2014/main" id="{A7C7B412-DD61-49DB-8780-CA89C74E9805}"/>
              </a:ext>
            </a:extLst>
          </p:cNvPr>
          <p:cNvGraphicFramePr>
            <a:graphicFrameLocks noGrp="1"/>
          </p:cNvGraphicFramePr>
          <p:nvPr>
            <p:extLst>
              <p:ext uri="{D42A27DB-BD31-4B8C-83A1-F6EECF244321}">
                <p14:modId xmlns:p14="http://schemas.microsoft.com/office/powerpoint/2010/main" val="3332177769"/>
              </p:ext>
            </p:extLst>
          </p:nvPr>
        </p:nvGraphicFramePr>
        <p:xfrm>
          <a:off x="8842633" y="3550025"/>
          <a:ext cx="228600" cy="960120"/>
        </p:xfrm>
        <a:graphic>
          <a:graphicData uri="http://schemas.openxmlformats.org/drawingml/2006/table">
            <a:tbl>
              <a:tblPr>
                <a:tableStyleId>{5C22544A-7EE6-4342-B048-85BDC9FD1C3A}</a:tableStyleId>
              </a:tblPr>
              <a:tblGrid>
                <a:gridCol w="228600">
                  <a:extLst>
                    <a:ext uri="{9D8B030D-6E8A-4147-A177-3AD203B41FA5}">
                      <a16:colId xmlns:a16="http://schemas.microsoft.com/office/drawing/2014/main" val="1100850584"/>
                    </a:ext>
                  </a:extLst>
                </a:gridCol>
              </a:tblGrid>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7458504"/>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61808"/>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5947496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47214663"/>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36275786"/>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28437221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36129114"/>
                  </a:ext>
                </a:extLst>
              </a:tr>
            </a:tbl>
          </a:graphicData>
        </a:graphic>
      </p:graphicFrame>
      <p:sp>
        <p:nvSpPr>
          <p:cNvPr id="4" name="Rectangle 3">
            <a:extLst>
              <a:ext uri="{FF2B5EF4-FFF2-40B4-BE49-F238E27FC236}">
                <a16:creationId xmlns:a16="http://schemas.microsoft.com/office/drawing/2014/main" id="{E53D6806-FC51-4519-B080-B983B72F9EA5}"/>
              </a:ext>
            </a:extLst>
          </p:cNvPr>
          <p:cNvSpPr/>
          <p:nvPr/>
        </p:nvSpPr>
        <p:spPr bwMode="auto">
          <a:xfrm>
            <a:off x="7640734" y="2169885"/>
            <a:ext cx="1756677" cy="3864765"/>
          </a:xfrm>
          <a:prstGeom prst="rect">
            <a:avLst/>
          </a:prstGeom>
          <a:noFill/>
          <a:ln w="12700" cap="flat" cmpd="sng" algn="ctr">
            <a:solidFill>
              <a:sysClr val="windowText" lastClr="000000">
                <a:lumMod val="40000"/>
                <a:lumOff val="60000"/>
              </a:sysClr>
            </a:solidFill>
            <a:prstDash val="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Cylinder 513">
            <a:extLst>
              <a:ext uri="{FF2B5EF4-FFF2-40B4-BE49-F238E27FC236}">
                <a16:creationId xmlns:a16="http://schemas.microsoft.com/office/drawing/2014/main" id="{7379090A-9361-4EA9-96AE-7229BA5D1AC9}"/>
              </a:ext>
            </a:extLst>
          </p:cNvPr>
          <p:cNvSpPr/>
          <p:nvPr/>
        </p:nvSpPr>
        <p:spPr bwMode="auto">
          <a:xfrm>
            <a:off x="8097513" y="3699138"/>
            <a:ext cx="510199" cy="670277"/>
          </a:xfrm>
          <a:prstGeom prst="can">
            <a:avLst>
              <a:gd name="adj" fmla="val 39530"/>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4" name="Cylinder 513">
            <a:extLst>
              <a:ext uri="{FF2B5EF4-FFF2-40B4-BE49-F238E27FC236}">
                <a16:creationId xmlns:a16="http://schemas.microsoft.com/office/drawing/2014/main" id="{690EB699-384C-4F67-86CF-6030A12CA7E2}"/>
              </a:ext>
            </a:extLst>
          </p:cNvPr>
          <p:cNvSpPr/>
          <p:nvPr/>
        </p:nvSpPr>
        <p:spPr bwMode="auto">
          <a:xfrm>
            <a:off x="8097513" y="2552931"/>
            <a:ext cx="510199" cy="670277"/>
          </a:xfrm>
          <a:prstGeom prst="can">
            <a:avLst>
              <a:gd name="adj" fmla="val 39530"/>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grpSp>
        <p:nvGrpSpPr>
          <p:cNvPr id="39" name="Group 38">
            <a:extLst>
              <a:ext uri="{FF2B5EF4-FFF2-40B4-BE49-F238E27FC236}">
                <a16:creationId xmlns:a16="http://schemas.microsoft.com/office/drawing/2014/main" id="{25E144DB-CC86-4E90-82C1-DFE764547F86}"/>
              </a:ext>
            </a:extLst>
          </p:cNvPr>
          <p:cNvGrpSpPr/>
          <p:nvPr/>
        </p:nvGrpSpPr>
        <p:grpSpPr>
          <a:xfrm>
            <a:off x="7186837" y="3004777"/>
            <a:ext cx="794465" cy="2175706"/>
            <a:chOff x="6823980" y="3004777"/>
            <a:chExt cx="1400806" cy="2175706"/>
          </a:xfrm>
        </p:grpSpPr>
        <p:cxnSp>
          <p:nvCxnSpPr>
            <p:cNvPr id="10" name="Straight Arrow Connector 9">
              <a:extLst>
                <a:ext uri="{FF2B5EF4-FFF2-40B4-BE49-F238E27FC236}">
                  <a16:creationId xmlns:a16="http://schemas.microsoft.com/office/drawing/2014/main" id="{7E39C9F3-3C68-4669-B822-84E8B7F72A7D}"/>
                </a:ext>
              </a:extLst>
            </p:cNvPr>
            <p:cNvCxnSpPr>
              <a:cxnSpLocks/>
            </p:cNvCxnSpPr>
            <p:nvPr/>
          </p:nvCxnSpPr>
          <p:spPr>
            <a:xfrm>
              <a:off x="6823980" y="4034276"/>
              <a:ext cx="1400806"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15" name="Straight Arrow Connector 14">
              <a:extLst>
                <a:ext uri="{FF2B5EF4-FFF2-40B4-BE49-F238E27FC236}">
                  <a16:creationId xmlns:a16="http://schemas.microsoft.com/office/drawing/2014/main" id="{1FA56321-83FB-410B-870F-8B5853DD0122}"/>
                </a:ext>
              </a:extLst>
            </p:cNvPr>
            <p:cNvCxnSpPr>
              <a:cxnSpLocks/>
            </p:cNvCxnSpPr>
            <p:nvPr/>
          </p:nvCxnSpPr>
          <p:spPr>
            <a:xfrm>
              <a:off x="6825336" y="4042611"/>
              <a:ext cx="1332034" cy="1137872"/>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16" name="Straight Arrow Connector 15">
              <a:extLst>
                <a:ext uri="{FF2B5EF4-FFF2-40B4-BE49-F238E27FC236}">
                  <a16:creationId xmlns:a16="http://schemas.microsoft.com/office/drawing/2014/main" id="{95BA6549-3DE0-442D-A61E-A93D8DF31642}"/>
                </a:ext>
              </a:extLst>
            </p:cNvPr>
            <p:cNvCxnSpPr>
              <a:cxnSpLocks/>
            </p:cNvCxnSpPr>
            <p:nvPr/>
          </p:nvCxnSpPr>
          <p:spPr>
            <a:xfrm flipV="1">
              <a:off x="6823980" y="3004777"/>
              <a:ext cx="1333390" cy="1025308"/>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grpSp>
      <p:sp>
        <p:nvSpPr>
          <p:cNvPr id="17" name="Freeform 5">
            <a:extLst>
              <a:ext uri="{FF2B5EF4-FFF2-40B4-BE49-F238E27FC236}">
                <a16:creationId xmlns:a16="http://schemas.microsoft.com/office/drawing/2014/main" id="{208D0DC3-B951-446D-BF72-07E8F9A4F95E}"/>
              </a:ext>
            </a:extLst>
          </p:cNvPr>
          <p:cNvSpPr>
            <a:spLocks noEditPoints="1"/>
          </p:cNvSpPr>
          <p:nvPr/>
        </p:nvSpPr>
        <p:spPr bwMode="auto">
          <a:xfrm>
            <a:off x="6708995" y="3793425"/>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lgn="ctr">
            <a:solidFill>
              <a:schemeClr val="tx2"/>
            </a:solidFill>
            <a:prstDash val="solid"/>
            <a:miter lim="800000"/>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80B4EBB-C8DF-40FB-99F1-86743A9952D9}"/>
              </a:ext>
            </a:extLst>
          </p:cNvPr>
          <p:cNvSpPr/>
          <p:nvPr/>
        </p:nvSpPr>
        <p:spPr bwMode="auto">
          <a:xfrm>
            <a:off x="10092436" y="5023042"/>
            <a:ext cx="1017437" cy="300082"/>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Consumer 1</a:t>
            </a:r>
          </a:p>
        </p:txBody>
      </p:sp>
      <p:sp>
        <p:nvSpPr>
          <p:cNvPr id="12" name="Cylinder 513">
            <a:extLst>
              <a:ext uri="{FF2B5EF4-FFF2-40B4-BE49-F238E27FC236}">
                <a16:creationId xmlns:a16="http://schemas.microsoft.com/office/drawing/2014/main" id="{E3ABC11C-08AE-4FF3-B4F3-244DCF9D745C}"/>
              </a:ext>
            </a:extLst>
          </p:cNvPr>
          <p:cNvSpPr/>
          <p:nvPr/>
        </p:nvSpPr>
        <p:spPr bwMode="auto">
          <a:xfrm>
            <a:off x="8097513" y="4845345"/>
            <a:ext cx="510199" cy="670277"/>
          </a:xfrm>
          <a:prstGeom prst="can">
            <a:avLst>
              <a:gd name="adj" fmla="val 39530"/>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BC8B253F-2B3A-44CE-ACC7-DEAA7DBFB5FC}"/>
              </a:ext>
            </a:extLst>
          </p:cNvPr>
          <p:cNvSpPr/>
          <p:nvPr/>
        </p:nvSpPr>
        <p:spPr bwMode="auto">
          <a:xfrm>
            <a:off x="10093654" y="3880044"/>
            <a:ext cx="1027918" cy="300082"/>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Consumer 2</a:t>
            </a:r>
          </a:p>
        </p:txBody>
      </p:sp>
      <p:cxnSp>
        <p:nvCxnSpPr>
          <p:cNvPr id="18" name="Straight Arrow Connector 17">
            <a:extLst>
              <a:ext uri="{FF2B5EF4-FFF2-40B4-BE49-F238E27FC236}">
                <a16:creationId xmlns:a16="http://schemas.microsoft.com/office/drawing/2014/main" id="{9A91AB46-776A-4993-B47C-5D0C21DE76C8}"/>
              </a:ext>
            </a:extLst>
          </p:cNvPr>
          <p:cNvCxnSpPr>
            <a:cxnSpLocks/>
          </p:cNvCxnSpPr>
          <p:nvPr/>
        </p:nvCxnSpPr>
        <p:spPr>
          <a:xfrm flipH="1">
            <a:off x="9178579" y="5189168"/>
            <a:ext cx="799254"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25" name="Straight Arrow Connector 24">
            <a:extLst>
              <a:ext uri="{FF2B5EF4-FFF2-40B4-BE49-F238E27FC236}">
                <a16:creationId xmlns:a16="http://schemas.microsoft.com/office/drawing/2014/main" id="{9DECAFE7-6012-4650-AAAB-2126C8DF2167}"/>
              </a:ext>
            </a:extLst>
          </p:cNvPr>
          <p:cNvCxnSpPr>
            <a:cxnSpLocks/>
          </p:cNvCxnSpPr>
          <p:nvPr/>
        </p:nvCxnSpPr>
        <p:spPr>
          <a:xfrm flipH="1">
            <a:off x="9178579" y="4046170"/>
            <a:ext cx="799254"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28" name="Straight Arrow Connector 27">
            <a:extLst>
              <a:ext uri="{FF2B5EF4-FFF2-40B4-BE49-F238E27FC236}">
                <a16:creationId xmlns:a16="http://schemas.microsoft.com/office/drawing/2014/main" id="{FA2DAA80-4350-4933-99FE-2FF862FC567C}"/>
              </a:ext>
            </a:extLst>
          </p:cNvPr>
          <p:cNvCxnSpPr>
            <a:cxnSpLocks/>
          </p:cNvCxnSpPr>
          <p:nvPr/>
        </p:nvCxnSpPr>
        <p:spPr>
          <a:xfrm flipH="1">
            <a:off x="9178579" y="2903170"/>
            <a:ext cx="799254"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sp>
        <p:nvSpPr>
          <p:cNvPr id="29" name="Rectangle 28">
            <a:extLst>
              <a:ext uri="{FF2B5EF4-FFF2-40B4-BE49-F238E27FC236}">
                <a16:creationId xmlns:a16="http://schemas.microsoft.com/office/drawing/2014/main" id="{0F0E1548-4EBF-4DF0-AA0E-0BA9884CE949}"/>
              </a:ext>
            </a:extLst>
          </p:cNvPr>
          <p:cNvSpPr/>
          <p:nvPr/>
        </p:nvSpPr>
        <p:spPr bwMode="auto">
          <a:xfrm>
            <a:off x="10093654" y="2737044"/>
            <a:ext cx="1027918" cy="300082"/>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Consumer 3</a:t>
            </a:r>
          </a:p>
        </p:txBody>
      </p:sp>
      <p:grpSp>
        <p:nvGrpSpPr>
          <p:cNvPr id="34" name="Group 33">
            <a:extLst>
              <a:ext uri="{FF2B5EF4-FFF2-40B4-BE49-F238E27FC236}">
                <a16:creationId xmlns:a16="http://schemas.microsoft.com/office/drawing/2014/main" id="{E89E5F36-F1B0-4E99-AEF9-8B458E14B15E}"/>
              </a:ext>
            </a:extLst>
          </p:cNvPr>
          <p:cNvGrpSpPr/>
          <p:nvPr/>
        </p:nvGrpSpPr>
        <p:grpSpPr>
          <a:xfrm>
            <a:off x="7743905" y="5578374"/>
            <a:ext cx="415026" cy="357721"/>
            <a:chOff x="8376458" y="5925518"/>
            <a:chExt cx="1045926" cy="901512"/>
          </a:xfrm>
        </p:grpSpPr>
        <p:sp>
          <p:nvSpPr>
            <p:cNvPr id="35" name="Star: 4 Points 8">
              <a:extLst>
                <a:ext uri="{FF2B5EF4-FFF2-40B4-BE49-F238E27FC236}">
                  <a16:creationId xmlns:a16="http://schemas.microsoft.com/office/drawing/2014/main" id="{A5B01DF8-3D00-4C18-B7A7-36605141C4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6" name="Star: 4 Points 8">
              <a:extLst>
                <a:ext uri="{FF2B5EF4-FFF2-40B4-BE49-F238E27FC236}">
                  <a16:creationId xmlns:a16="http://schemas.microsoft.com/office/drawing/2014/main" id="{0F3F318E-8C19-40E6-8A85-C9495917013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8E879785-A40C-49F1-A90C-0DA2FBE4DB8D}"/>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9">
              <a:extLst>
                <a:ext uri="{FF2B5EF4-FFF2-40B4-BE49-F238E27FC236}">
                  <a16:creationId xmlns:a16="http://schemas.microsoft.com/office/drawing/2014/main" id="{98C02206-34ED-4DE9-9C07-D69AAC4F1E7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85368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pPr algn="l"/>
            <a:r>
              <a:rPr lang="en-US"/>
              <a:t>Change Feed – RETRIEVING Key Ranges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lstStyle/>
          <a:p>
            <a:r>
              <a:rPr lang="en-US"/>
              <a:t>string </a:t>
            </a:r>
            <a:r>
              <a:rPr lang="en-US" err="1"/>
              <a:t>pkRangesResponseContinutation</a:t>
            </a:r>
            <a:r>
              <a:rPr lang="en-US"/>
              <a:t> = null;</a:t>
            </a:r>
          </a:p>
          <a:p>
            <a:r>
              <a:rPr lang="en-US"/>
              <a:t>List&lt;</a:t>
            </a:r>
            <a:r>
              <a:rPr lang="en-US" err="1"/>
              <a:t>PartitionKeyRange</a:t>
            </a:r>
            <a:r>
              <a:rPr lang="en-US"/>
              <a:t>&gt; </a:t>
            </a:r>
            <a:r>
              <a:rPr lang="en-US" err="1"/>
              <a:t>partitionKeyRanges</a:t>
            </a:r>
            <a:r>
              <a:rPr lang="en-US"/>
              <a:t> = new List&lt;</a:t>
            </a:r>
            <a:r>
              <a:rPr lang="en-US" err="1"/>
              <a:t>PartitionKeyRange</a:t>
            </a:r>
            <a:r>
              <a:rPr lang="en-US"/>
              <a:t>&gt;();</a:t>
            </a:r>
          </a:p>
          <a:p>
            <a:r>
              <a:rPr lang="en-US"/>
              <a:t>do </a:t>
            </a:r>
          </a:p>
          <a:p>
            <a:r>
              <a:rPr lang="en-US"/>
              <a:t>{</a:t>
            </a:r>
          </a:p>
          <a:p>
            <a:r>
              <a:rPr lang="en-US"/>
              <a:t>	</a:t>
            </a:r>
            <a:r>
              <a:rPr lang="en-US" err="1"/>
              <a:t>FeedResponse</a:t>
            </a:r>
            <a:r>
              <a:rPr lang="en-US"/>
              <a:t>&lt;</a:t>
            </a:r>
            <a:r>
              <a:rPr lang="en-US" err="1"/>
              <a:t>PartitionKeyRange</a:t>
            </a:r>
            <a:r>
              <a:rPr lang="en-US"/>
              <a:t>&gt; </a:t>
            </a:r>
            <a:r>
              <a:rPr lang="en-US" err="1"/>
              <a:t>pkPagesResponse</a:t>
            </a:r>
            <a:r>
              <a:rPr lang="en-US"/>
              <a:t> = await </a:t>
            </a:r>
            <a:r>
              <a:rPr lang="en-US" err="1"/>
              <a:t>client.ReadPartitionKeyRangeFeedAsync</a:t>
            </a:r>
            <a:r>
              <a:rPr lang="en-US"/>
              <a:t>(</a:t>
            </a:r>
          </a:p>
          <a:p>
            <a:r>
              <a:rPr lang="en-US"/>
              <a:t>		</a:t>
            </a:r>
            <a:r>
              <a:rPr lang="en-US" err="1"/>
              <a:t>collectionUri</a:t>
            </a:r>
            <a:r>
              <a:rPr lang="en-US"/>
              <a:t>,</a:t>
            </a:r>
          </a:p>
          <a:p>
            <a:r>
              <a:rPr lang="en-US"/>
              <a:t>		new </a:t>
            </a:r>
            <a:r>
              <a:rPr lang="en-US" err="1"/>
              <a:t>FeedOptions</a:t>
            </a:r>
            <a:r>
              <a:rPr lang="en-US"/>
              <a:t> { </a:t>
            </a:r>
            <a:r>
              <a:rPr lang="en-US" err="1"/>
              <a:t>RequestContinutation</a:t>
            </a:r>
            <a:r>
              <a:rPr lang="en-US"/>
              <a:t> = </a:t>
            </a:r>
            <a:r>
              <a:rPr lang="en-US" err="1"/>
              <a:t>pkRangesResponseContinutation</a:t>
            </a:r>
            <a:r>
              <a:rPr lang="en-US"/>
              <a:t> }</a:t>
            </a:r>
          </a:p>
          <a:p>
            <a:r>
              <a:rPr lang="en-US"/>
              <a:t>	);</a:t>
            </a:r>
          </a:p>
          <a:p>
            <a:r>
              <a:rPr lang="en-US"/>
              <a:t>	</a:t>
            </a:r>
            <a:r>
              <a:rPr lang="en-US" err="1"/>
              <a:t>partitionKeyRanges.AddRange</a:t>
            </a:r>
            <a:r>
              <a:rPr lang="en-US"/>
              <a:t>(</a:t>
            </a:r>
            <a:r>
              <a:rPr lang="en-US" err="1"/>
              <a:t>pkRangesResponse</a:t>
            </a:r>
            <a:r>
              <a:rPr lang="en-US"/>
              <a:t>);</a:t>
            </a:r>
          </a:p>
          <a:p>
            <a:r>
              <a:rPr lang="en-US"/>
              <a:t>	</a:t>
            </a:r>
            <a:r>
              <a:rPr lang="en-US" err="1"/>
              <a:t>pkRangesResponseContinutation</a:t>
            </a:r>
            <a:r>
              <a:rPr lang="en-US"/>
              <a:t> = </a:t>
            </a:r>
            <a:r>
              <a:rPr lang="en-US" err="1"/>
              <a:t>pkRangesResponse.ResponseContinutation</a:t>
            </a:r>
            <a:r>
              <a:rPr lang="en-US"/>
              <a:t>;</a:t>
            </a:r>
          </a:p>
          <a:p>
            <a:r>
              <a:rPr lang="en-US"/>
              <a:t>}</a:t>
            </a:r>
          </a:p>
          <a:p>
            <a:r>
              <a:rPr lang="en-US"/>
              <a:t>while (</a:t>
            </a:r>
            <a:r>
              <a:rPr lang="en-US" err="1"/>
              <a:t>pkRangesResponseContinutation</a:t>
            </a:r>
            <a:r>
              <a:rPr lang="en-US"/>
              <a:t> != null);</a:t>
            </a:r>
          </a:p>
        </p:txBody>
      </p:sp>
      <p:grpSp>
        <p:nvGrpSpPr>
          <p:cNvPr id="7" name="Group 6">
            <a:extLst>
              <a:ext uri="{FF2B5EF4-FFF2-40B4-BE49-F238E27FC236}">
                <a16:creationId xmlns:a16="http://schemas.microsoft.com/office/drawing/2014/main" id="{52DDEB57-88E2-4DB8-8969-4470757C6AE8}"/>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ACFB9CFA-B4AF-44CB-906B-11D0B5373157}"/>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7E81E23F-1250-4BA6-86A6-B6EB9AA9CF0B}"/>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4113975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pPr algn="l"/>
            <a:r>
              <a:rPr lang="en-US"/>
              <a:t>Change Feed - Consuming Change Feed</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366663"/>
            <a:ext cx="11653522" cy="4019562"/>
          </a:xfrm>
        </p:spPr>
        <p:txBody>
          <a:bodyPr vert="horz" wrap="square" lIns="146304" tIns="91440" rIns="146304" bIns="91440" rtlCol="0" anchor="t">
            <a:spAutoFit/>
          </a:bodyPr>
          <a:lstStyle/>
          <a:p>
            <a:r>
              <a:rPr lang="en-US" err="1"/>
              <a:t>foreach</a:t>
            </a:r>
            <a:r>
              <a:rPr lang="en-US"/>
              <a:t> (</a:t>
            </a:r>
            <a:r>
              <a:rPr lang="en-US" err="1"/>
              <a:t>PartitionKeyRange</a:t>
            </a:r>
            <a:r>
              <a:rPr lang="en-US"/>
              <a:t> </a:t>
            </a:r>
            <a:r>
              <a:rPr lang="en-US" err="1"/>
              <a:t>pkRange</a:t>
            </a:r>
            <a:r>
              <a:rPr lang="en-US"/>
              <a:t> in </a:t>
            </a:r>
            <a:r>
              <a:rPr lang="en-US" err="1"/>
              <a:t>partitionKeyRanges</a:t>
            </a:r>
            <a:r>
              <a:rPr lang="en-US"/>
              <a:t>)</a:t>
            </a:r>
          </a:p>
          <a:p>
            <a:r>
              <a:rPr lang="en-US"/>
              <a:t>{</a:t>
            </a:r>
          </a:p>
          <a:p>
            <a:r>
              <a:rPr lang="en-US"/>
              <a:t>	string continuation = null;</a:t>
            </a:r>
          </a:p>
          <a:p>
            <a:r>
              <a:rPr lang="en-US"/>
              <a:t>	</a:t>
            </a:r>
            <a:r>
              <a:rPr lang="en-US" err="1"/>
              <a:t>checkpoints.TryGetValue</a:t>
            </a:r>
            <a:r>
              <a:rPr lang="en-US"/>
              <a:t>(</a:t>
            </a:r>
            <a:r>
              <a:rPr lang="en-US" err="1"/>
              <a:t>pkRange.Id</a:t>
            </a:r>
            <a:r>
              <a:rPr lang="en-US"/>
              <a:t>, out </a:t>
            </a:r>
            <a:r>
              <a:rPr lang="en-US" err="1"/>
              <a:t>continutation</a:t>
            </a:r>
            <a:r>
              <a:rPr lang="en-US"/>
              <a:t>);</a:t>
            </a:r>
          </a:p>
          <a:p>
            <a:r>
              <a:rPr lang="en-US"/>
              <a:t>	</a:t>
            </a:r>
            <a:r>
              <a:rPr lang="en-US" err="1"/>
              <a:t>IDocumentQuery</a:t>
            </a:r>
            <a:r>
              <a:rPr lang="en-US"/>
              <a:t>&lt;Document&gt; query = </a:t>
            </a:r>
            <a:r>
              <a:rPr lang="en-US" err="1"/>
              <a:t>client.CreateDocumentChangeFeedQuery</a:t>
            </a:r>
            <a:r>
              <a:rPr lang="en-US"/>
              <a:t>(</a:t>
            </a:r>
          </a:p>
          <a:p>
            <a:r>
              <a:rPr lang="en-US"/>
              <a:t>		collection,</a:t>
            </a:r>
          </a:p>
          <a:p>
            <a:r>
              <a:rPr lang="en-US"/>
              <a:t>		new </a:t>
            </a:r>
            <a:r>
              <a:rPr lang="en-US" err="1"/>
              <a:t>ChangeFeedOptions</a:t>
            </a:r>
          </a:p>
          <a:p>
            <a:r>
              <a:rPr lang="en-US"/>
              <a:t>		{</a:t>
            </a:r>
          </a:p>
          <a:p>
            <a:r>
              <a:rPr lang="en-US"/>
              <a:t>			</a:t>
            </a:r>
            <a:r>
              <a:rPr lang="en-US" err="1"/>
              <a:t>PartitionKeyRangeId</a:t>
            </a:r>
            <a:r>
              <a:rPr lang="en-US"/>
              <a:t> = </a:t>
            </a:r>
            <a:r>
              <a:rPr lang="en-US" err="1"/>
              <a:t>pkRange.Id</a:t>
            </a:r>
            <a:r>
              <a:rPr lang="en-US"/>
              <a:t>,</a:t>
            </a:r>
          </a:p>
          <a:p>
            <a:r>
              <a:rPr lang="en-US"/>
              <a:t>			</a:t>
            </a:r>
            <a:r>
              <a:rPr lang="en-US" err="1"/>
              <a:t>StartFromBeginning</a:t>
            </a:r>
            <a:r>
              <a:rPr lang="en-US"/>
              <a:t> = true,</a:t>
            </a:r>
          </a:p>
          <a:p>
            <a:r>
              <a:rPr lang="en-US"/>
              <a:t>			</a:t>
            </a:r>
            <a:r>
              <a:rPr lang="en-US" err="1"/>
              <a:t>RequestContinutation</a:t>
            </a:r>
            <a:r>
              <a:rPr lang="en-US"/>
              <a:t> = continuation,</a:t>
            </a:r>
          </a:p>
          <a:p>
            <a:r>
              <a:rPr lang="en-US"/>
              <a:t>			</a:t>
            </a:r>
            <a:r>
              <a:rPr lang="en-US" err="1"/>
              <a:t>MaxItemCount</a:t>
            </a:r>
            <a:r>
              <a:rPr lang="en-US"/>
              <a:t> = 1</a:t>
            </a:r>
          </a:p>
          <a:p>
            <a:r>
              <a:rPr lang="en-US"/>
              <a:t>		}</a:t>
            </a:r>
          </a:p>
          <a:p>
            <a:r>
              <a:rPr lang="en-US"/>
              <a:t>	);</a:t>
            </a:r>
          </a:p>
          <a:p>
            <a:r>
              <a:rPr lang="en-US"/>
              <a:t>...</a:t>
            </a:r>
          </a:p>
        </p:txBody>
      </p:sp>
      <p:sp>
        <p:nvSpPr>
          <p:cNvPr id="3" name="Arrow: Right 2">
            <a:extLst>
              <a:ext uri="{FF2B5EF4-FFF2-40B4-BE49-F238E27FC236}">
                <a16:creationId xmlns:a16="http://schemas.microsoft.com/office/drawing/2014/main" id="{16BCCA19-08C5-4A27-9F49-054CEF903D38}"/>
              </a:ext>
            </a:extLst>
          </p:cNvPr>
          <p:cNvSpPr/>
          <p:nvPr/>
        </p:nvSpPr>
        <p:spPr bwMode="auto">
          <a:xfrm>
            <a:off x="379307" y="6092819"/>
            <a:ext cx="2262294" cy="56565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rgbClr val="FFFFFF"/>
                    </a:gs>
                    <a:gs pos="100000">
                      <a:srgbClr val="FFFFFF"/>
                    </a:gs>
                  </a:gsLst>
                  <a:lin ang="5400000" scaled="0"/>
                </a:gradFill>
                <a:latin typeface="Segoe UI" charset="0"/>
                <a:ea typeface="Segoe UI" charset="0"/>
                <a:cs typeface="Segoe UI" charset="0"/>
              </a:rPr>
              <a:t>CONTINUED ON NEXT PAGE</a:t>
            </a:r>
          </a:p>
        </p:txBody>
      </p:sp>
      <p:grpSp>
        <p:nvGrpSpPr>
          <p:cNvPr id="7" name="Group 6">
            <a:extLst>
              <a:ext uri="{FF2B5EF4-FFF2-40B4-BE49-F238E27FC236}">
                <a16:creationId xmlns:a16="http://schemas.microsoft.com/office/drawing/2014/main" id="{D76AADF5-6AC5-435E-B595-587B6C458A37}"/>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8A7815BF-25E8-4B75-AADB-F7698BB6BA34}"/>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11746BB-31DF-40FD-8994-0C3BFE9C9F6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9595967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Change Feed Primitives - Consume Change Feed</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366663"/>
            <a:ext cx="11860166" cy="2985433"/>
          </a:xfrm>
        </p:spPr>
        <p:txBody>
          <a:bodyPr vert="horz" wrap="square" lIns="146304" tIns="91440" rIns="146304" bIns="91440" rtlCol="0" anchor="t">
            <a:spAutoFit/>
          </a:bodyPr>
          <a:lstStyle/>
          <a:p>
            <a:r>
              <a:rPr lang="en-US"/>
              <a:t>...</a:t>
            </a:r>
          </a:p>
          <a:p>
            <a:r>
              <a:rPr lang="en-US"/>
              <a:t>         while (</a:t>
            </a:r>
            <a:r>
              <a:rPr lang="en-US" err="1"/>
              <a:t>query.HasMoreResults</a:t>
            </a:r>
            <a:r>
              <a:rPr lang="en-US"/>
              <a:t>)</a:t>
            </a:r>
            <a:endParaRPr lang="en-US">
              <a:solidFill>
                <a:schemeClr val="tx1"/>
              </a:solidFill>
            </a:endParaRPr>
          </a:p>
          <a:p>
            <a:r>
              <a:rPr lang="en-US"/>
              <a:t>	{</a:t>
            </a:r>
          </a:p>
          <a:p>
            <a:r>
              <a:rPr lang="en-US"/>
              <a:t>		</a:t>
            </a:r>
            <a:r>
              <a:rPr lang="en-US" err="1"/>
              <a:t>FeedResponse</a:t>
            </a:r>
            <a:r>
              <a:rPr lang="en-US"/>
              <a:t>&lt;</a:t>
            </a:r>
            <a:r>
              <a:rPr lang="en-US" err="1"/>
              <a:t>DeviceReading</a:t>
            </a:r>
            <a:r>
              <a:rPr lang="en-US"/>
              <a:t>&gt; </a:t>
            </a:r>
            <a:r>
              <a:rPr lang="en-US" err="1"/>
              <a:t>readChangesResponse</a:t>
            </a:r>
            <a:r>
              <a:rPr lang="en-US"/>
              <a:t> = </a:t>
            </a:r>
            <a:r>
              <a:rPr lang="en-US" err="1"/>
              <a:t>query.ExecuteNextAsync</a:t>
            </a:r>
            <a:r>
              <a:rPr lang="en-US"/>
              <a:t>&lt;</a:t>
            </a:r>
            <a:r>
              <a:rPr lang="en-US" err="1"/>
              <a:t>DeviceReading</a:t>
            </a:r>
            <a:r>
              <a:rPr lang="en-US"/>
              <a:t>&gt;().Result;</a:t>
            </a:r>
          </a:p>
          <a:p>
            <a:r>
              <a:rPr lang="en-US"/>
              <a:t>		</a:t>
            </a:r>
            <a:r>
              <a:rPr lang="en-US" err="1"/>
              <a:t>foreach</a:t>
            </a:r>
            <a:r>
              <a:rPr lang="en-US"/>
              <a:t> (</a:t>
            </a:r>
            <a:r>
              <a:rPr lang="en-US" err="1"/>
              <a:t>DeviceReading</a:t>
            </a:r>
            <a:r>
              <a:rPr lang="en-US"/>
              <a:t> </a:t>
            </a:r>
            <a:r>
              <a:rPr lang="en-US" err="1"/>
              <a:t>changedDocument</a:t>
            </a:r>
            <a:r>
              <a:rPr lang="en-US"/>
              <a:t> in </a:t>
            </a:r>
            <a:r>
              <a:rPr lang="en-US" err="1"/>
              <a:t>readChangesResponse</a:t>
            </a:r>
            <a:r>
              <a:rPr lang="en-US"/>
              <a:t>)</a:t>
            </a:r>
          </a:p>
          <a:p>
            <a:r>
              <a:rPr lang="en-US"/>
              <a:t>		{</a:t>
            </a:r>
          </a:p>
          <a:p>
            <a:r>
              <a:rPr lang="en-US"/>
              <a:t>			</a:t>
            </a:r>
            <a:r>
              <a:rPr lang="en-US" err="1"/>
              <a:t>Console.WriteLine</a:t>
            </a:r>
            <a:r>
              <a:rPr lang="en-US"/>
              <a:t>(</a:t>
            </a:r>
            <a:r>
              <a:rPr lang="en-US" err="1"/>
              <a:t>changedDocument.Id</a:t>
            </a:r>
            <a:r>
              <a:rPr lang="en-US"/>
              <a:t>);</a:t>
            </a:r>
          </a:p>
          <a:p>
            <a:r>
              <a:rPr lang="en-US"/>
              <a:t>		}</a:t>
            </a:r>
          </a:p>
          <a:p>
            <a:r>
              <a:rPr lang="en-US"/>
              <a:t>		checkpoints[</a:t>
            </a:r>
            <a:r>
              <a:rPr lang="en-US" err="1"/>
              <a:t>pkRange.Id</a:t>
            </a:r>
            <a:r>
              <a:rPr lang="en-US"/>
              <a:t>] = </a:t>
            </a:r>
            <a:r>
              <a:rPr lang="en-US" err="1"/>
              <a:t>readChangesResponse.ResponseContinuation</a:t>
            </a:r>
            <a:r>
              <a:rPr lang="en-US"/>
              <a:t>;</a:t>
            </a:r>
          </a:p>
          <a:p>
            <a:r>
              <a:rPr lang="en-US"/>
              <a:t>	}</a:t>
            </a:r>
          </a:p>
          <a:p>
            <a:r>
              <a:rPr lang="en-US"/>
              <a:t>}</a:t>
            </a:r>
          </a:p>
        </p:txBody>
      </p:sp>
      <p:grpSp>
        <p:nvGrpSpPr>
          <p:cNvPr id="7" name="Group 6">
            <a:extLst>
              <a:ext uri="{FF2B5EF4-FFF2-40B4-BE49-F238E27FC236}">
                <a16:creationId xmlns:a16="http://schemas.microsoft.com/office/drawing/2014/main" id="{896D66FC-33C8-48E3-851C-27889190554A}"/>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8AF72CE1-243A-49C0-9BB9-CD149F170AE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7B6F6CDB-19C4-49D8-856C-51BEDAB57A0F}"/>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814295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latin typeface="Segoe UI Semilight" charset="0"/>
                <a:ea typeface="Segoe UI Semilight" charset="0"/>
                <a:cs typeface="Segoe UI Semilight" charset="0"/>
              </a:rPr>
              <a:t>De</a:t>
            </a:r>
            <a:r>
              <a:rPr lang="en-US" sz="1600">
                <a:gradFill>
                  <a:gsLst>
                    <a:gs pos="2917">
                      <a:schemeClr val="tx1"/>
                    </a:gs>
                    <a:gs pos="30000">
                      <a:schemeClr val="tx1"/>
                    </a:gs>
                  </a:gsLst>
                  <a:lin ang="5400000" scaled="0"/>
                </a:gradFill>
              </a:rPr>
              <a:t>liver </a:t>
            </a:r>
            <a:r>
              <a:rPr lang="en-US" sz="1600">
                <a:solidFill>
                  <a:schemeClr val="tx2"/>
                </a:solidFill>
              </a:rPr>
              <a:t>massive storage/throughput scalability </a:t>
            </a:r>
            <a:r>
              <a:rPr lang="en-US" sz="160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9438-5083-4584-AD72-EEC29EA007E0}"/>
              </a:ext>
            </a:extLst>
          </p:cNvPr>
          <p:cNvSpPr>
            <a:spLocks noGrp="1"/>
          </p:cNvSpPr>
          <p:nvPr>
            <p:ph type="title"/>
          </p:nvPr>
        </p:nvSpPr>
        <p:spPr/>
        <p:txBody>
          <a:bodyPr/>
          <a:lstStyle/>
          <a:p>
            <a:pPr algn="l"/>
            <a:r>
              <a:rPr lang="en-US"/>
              <a:t>Change Feed Processor Library</a:t>
            </a:r>
          </a:p>
        </p:txBody>
      </p:sp>
      <p:pic>
        <p:nvPicPr>
          <p:cNvPr id="3" name="Picture 4" descr="A screenshot of a cell phone&#10;&#10;Description generated with very high confidence">
            <a:extLst>
              <a:ext uri="{FF2B5EF4-FFF2-40B4-BE49-F238E27FC236}">
                <a16:creationId xmlns:a16="http://schemas.microsoft.com/office/drawing/2014/main" id="{C885CCEB-69D5-476B-A753-A3076392B618}"/>
              </a:ext>
            </a:extLst>
          </p:cNvPr>
          <p:cNvPicPr>
            <a:picLocks noChangeAspect="1"/>
          </p:cNvPicPr>
          <p:nvPr/>
        </p:nvPicPr>
        <p:blipFill>
          <a:blip r:embed="rId3"/>
          <a:stretch>
            <a:fillRect/>
          </a:stretch>
        </p:blipFill>
        <p:spPr>
          <a:xfrm>
            <a:off x="4442125" y="966901"/>
            <a:ext cx="7056407" cy="5438429"/>
          </a:xfrm>
          <a:prstGeom prst="rect">
            <a:avLst/>
          </a:prstGeom>
        </p:spPr>
      </p:pic>
      <p:sp>
        <p:nvSpPr>
          <p:cNvPr id="6" name="TextBox 5">
            <a:extLst>
              <a:ext uri="{FF2B5EF4-FFF2-40B4-BE49-F238E27FC236}">
                <a16:creationId xmlns:a16="http://schemas.microsoft.com/office/drawing/2014/main" id="{A1DE9389-ABDA-4137-85C5-064CC2B161B4}"/>
              </a:ext>
            </a:extLst>
          </p:cNvPr>
          <p:cNvSpPr txBox="1"/>
          <p:nvPr/>
        </p:nvSpPr>
        <p:spPr>
          <a:xfrm>
            <a:off x="457200" y="1143000"/>
            <a:ext cx="3619500" cy="10433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hlinkClick r:id="rId4"/>
              </a:rPr>
              <a:t>https://www.nuget.org/packages/Microsoft.Azure.DocumentDB.ChangeFeedProcessor</a:t>
            </a:r>
            <a:r>
              <a:rPr lang="en-US"/>
              <a:t>/</a:t>
            </a:r>
          </a:p>
        </p:txBody>
      </p:sp>
    </p:spTree>
    <p:extLst>
      <p:ext uri="{BB962C8B-B14F-4D97-AF65-F5344CB8AC3E}">
        <p14:creationId xmlns:p14="http://schemas.microsoft.com/office/powerpoint/2010/main" val="74084067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C1A7-7210-4813-AEA0-574AE18C8ED4}"/>
              </a:ext>
            </a:extLst>
          </p:cNvPr>
          <p:cNvSpPr>
            <a:spLocks noGrp="1"/>
          </p:cNvSpPr>
          <p:nvPr>
            <p:ph type="title"/>
          </p:nvPr>
        </p:nvSpPr>
        <p:spPr>
          <a:xfrm>
            <a:off x="269240" y="289511"/>
            <a:ext cx="11833640" cy="899665"/>
          </a:xfrm>
        </p:spPr>
        <p:txBody>
          <a:bodyPr/>
          <a:lstStyle/>
          <a:p>
            <a:pPr algn="l"/>
            <a:r>
              <a:rPr lang="en-US"/>
              <a:t>Change Feed Processor –</a:t>
            </a:r>
            <a:br>
              <a:rPr lang="en-US">
                <a:solidFill>
                  <a:srgbClr val="0078D7"/>
                </a:solidFill>
              </a:rPr>
            </a:br>
            <a:r>
              <a:rPr lang="en-US"/>
              <a:t>Behind The Scenes</a:t>
            </a:r>
          </a:p>
        </p:txBody>
      </p:sp>
      <p:pic>
        <p:nvPicPr>
          <p:cNvPr id="3" name="Picture 2" descr="A screenshot of a cell phone&#10;&#10;Description generated with very high confidence">
            <a:extLst>
              <a:ext uri="{FF2B5EF4-FFF2-40B4-BE49-F238E27FC236}">
                <a16:creationId xmlns:a16="http://schemas.microsoft.com/office/drawing/2014/main" id="{F566BE54-3299-4960-A4B1-9CD69974B769}"/>
              </a:ext>
            </a:extLst>
          </p:cNvPr>
          <p:cNvPicPr>
            <a:picLocks noChangeAspect="1"/>
          </p:cNvPicPr>
          <p:nvPr/>
        </p:nvPicPr>
        <p:blipFill>
          <a:blip r:embed="rId3"/>
          <a:stretch>
            <a:fillRect/>
          </a:stretch>
        </p:blipFill>
        <p:spPr>
          <a:xfrm>
            <a:off x="1984130" y="1470458"/>
            <a:ext cx="8226059" cy="4327371"/>
          </a:xfrm>
          <a:prstGeom prst="rect">
            <a:avLst/>
          </a:prstGeom>
        </p:spPr>
      </p:pic>
    </p:spTree>
    <p:extLst>
      <p:ext uri="{BB962C8B-B14F-4D97-AF65-F5344CB8AC3E}">
        <p14:creationId xmlns:p14="http://schemas.microsoft.com/office/powerpoint/2010/main" val="329189995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pPr algn="l"/>
            <a:r>
              <a:rPr lang="en-US"/>
              <a:t>Change Feed PROCESSOR –</a:t>
            </a:r>
            <a:br>
              <a:rPr lang="en-US">
                <a:solidFill>
                  <a:schemeClr val="tx1"/>
                </a:solidFill>
              </a:rPr>
            </a:br>
            <a:r>
              <a:rPr lang="en-US"/>
              <a:t>Interface Implementation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lstStyle/>
          <a:p>
            <a:r>
              <a:rPr lang="en-US"/>
              <a:t>public class DocumentFeedObserver : IChangeFeedObserver</a:t>
            </a:r>
          </a:p>
          <a:p>
            <a:r>
              <a:rPr lang="en-US"/>
              <a:t>{</a:t>
            </a:r>
          </a:p>
          <a:p>
            <a:pPr lvl="1"/>
            <a:r>
              <a:rPr lang="en-US"/>
              <a:t>...</a:t>
            </a:r>
          </a:p>
          <a:p>
            <a:pPr lvl="1"/>
            <a:r>
              <a:rPr lang="en-US"/>
              <a:t>public Task IChangeFeedObserver.ProcessChangesAsync(ChangeFeedObserverContext context, IReadOnlyList&lt;Document&gt; docs)</a:t>
            </a:r>
          </a:p>
          <a:p>
            <a:pPr lvl="1"/>
            <a:r>
              <a:rPr lang="en-US"/>
              <a:t>{</a:t>
            </a:r>
          </a:p>
          <a:p>
            <a:pPr lvl="1"/>
            <a:r>
              <a:rPr lang="en-US"/>
              <a:t>	Console.WriteLine("Change feed: {0} documents", Interlocked.Add(ref totalDocs, docs.Count));</a:t>
            </a:r>
          </a:p>
          <a:p>
            <a:pPr lvl="1"/>
            <a:r>
              <a:rPr lang="en-US"/>
              <a:t>	foreach(Document doc in docs)</a:t>
            </a:r>
          </a:p>
          <a:p>
            <a:pPr lvl="1"/>
            <a:r>
              <a:rPr lang="en-US"/>
              <a:t>	{</a:t>
            </a:r>
          </a:p>
          <a:p>
            <a:pPr lvl="1"/>
            <a:r>
              <a:rPr lang="en-US"/>
              <a:t>		Console.WriteLine(doc.Id.ToString());</a:t>
            </a:r>
          </a:p>
          <a:p>
            <a:pPr lvl="1"/>
            <a:r>
              <a:rPr lang="en-US"/>
              <a:t>	}</a:t>
            </a:r>
          </a:p>
          <a:p>
            <a:pPr lvl="1"/>
            <a:r>
              <a:rPr lang="en-US"/>
              <a:t>	return Task.CompletedTask;</a:t>
            </a:r>
          </a:p>
          <a:p>
            <a:pPr lvl="1"/>
            <a:r>
              <a:rPr lang="en-US"/>
              <a:t>}</a:t>
            </a:r>
          </a:p>
          <a:p>
            <a:r>
              <a:rPr lang="en-US"/>
              <a:t>}</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721060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pPr algn="l"/>
            <a:r>
              <a:rPr lang="en-US"/>
              <a:t>Change Feed PROCESSOR - Registration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lstStyle/>
          <a:p>
            <a:r>
              <a:rPr lang="en-US"/>
              <a:t>DocumentFeedObserver docObserver = new DocumentFeedObserver();</a:t>
            </a:r>
          </a:p>
          <a:p>
            <a:r>
              <a:rPr lang="en-US"/>
              <a:t>ChangeFeedEventHost host = new ChangeFeedEventHost(</a:t>
            </a:r>
          </a:p>
          <a:p>
            <a:r>
              <a:rPr lang="en-US"/>
              <a:t>	hostName,</a:t>
            </a:r>
          </a:p>
          <a:p>
            <a:r>
              <a:rPr lang="en-US"/>
              <a:t>	documentCollectionLocation,</a:t>
            </a:r>
          </a:p>
          <a:p>
            <a:r>
              <a:rPr lang="en-US"/>
              <a:t>	leaseCollectionLocation,</a:t>
            </a:r>
          </a:p>
          <a:p>
            <a:r>
              <a:rPr lang="en-US"/>
              <a:t>	feedOptions,</a:t>
            </a:r>
          </a:p>
          <a:p>
            <a:r>
              <a:rPr lang="en-US"/>
              <a:t>	feedHostOptions</a:t>
            </a:r>
          </a:p>
          <a:p>
            <a:r>
              <a:rPr lang="en-US"/>
              <a:t>);</a:t>
            </a:r>
          </a:p>
          <a:p>
            <a:r>
              <a:rPr lang="en-US"/>
              <a:t>await host.RegisterObserverAsync(docObserverFactory);</a:t>
            </a:r>
          </a:p>
          <a:p>
            <a:endParaRPr lang="en-US"/>
          </a:p>
        </p:txBody>
      </p:sp>
      <p:grpSp>
        <p:nvGrpSpPr>
          <p:cNvPr id="8" name="Group 7">
            <a:extLst>
              <a:ext uri="{FF2B5EF4-FFF2-40B4-BE49-F238E27FC236}">
                <a16:creationId xmlns:a16="http://schemas.microsoft.com/office/drawing/2014/main" id="{26CA9626-EE2A-41CA-BC78-282957E0EA0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F2711193-9C14-414C-99A7-F7200E426BD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6CFC0DF0-A71F-47DE-9E2D-58C0BA52691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887426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Change Feed Usage</a:t>
            </a:r>
          </a:p>
        </p:txBody>
      </p:sp>
    </p:spTree>
    <p:extLst>
      <p:ext uri="{BB962C8B-B14F-4D97-AF65-F5344CB8AC3E}">
        <p14:creationId xmlns:p14="http://schemas.microsoft.com/office/powerpoint/2010/main" val="280213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Hands-On Exercise</a:t>
            </a:r>
            <a:br>
              <a:rPr lang="en-US"/>
            </a:br>
            <a:br>
              <a:rPr lang="en-US"/>
            </a:br>
            <a:r>
              <a:rPr lang="en-US" sz="2400"/>
              <a:t>Authoring Stored Procedures Using JavaScript</a:t>
            </a:r>
            <a:endParaRPr lang="en-US"/>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7450184" y="685800"/>
            <a:ext cx="3657600" cy="5486400"/>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Create Simple Stored Procedure</a:t>
            </a:r>
          </a:p>
          <a:p>
            <a:pPr marL="457200" indent="-457200">
              <a:lnSpc>
                <a:spcPct val="150000"/>
              </a:lnSpc>
              <a:buFont typeface="+mj-lt"/>
              <a:buAutoNum type="arabicPeriod"/>
            </a:pPr>
            <a:r>
              <a:rPr lang="en-US"/>
              <a:t>Manipulate Multiple Documents in Stored Procedure</a:t>
            </a:r>
          </a:p>
          <a:p>
            <a:pPr marL="457200" indent="-457200">
              <a:lnSpc>
                <a:spcPct val="150000"/>
              </a:lnSpc>
              <a:buFont typeface="+mj-lt"/>
              <a:buAutoNum type="arabicPeriod"/>
            </a:pPr>
            <a:r>
              <a:rPr lang="en-US"/>
              <a:t>Implement Custom Continuation Model</a:t>
            </a:r>
          </a:p>
        </p:txBody>
      </p:sp>
    </p:spTree>
    <p:extLst>
      <p:ext uri="{BB962C8B-B14F-4D97-AF65-F5344CB8AC3E}">
        <p14:creationId xmlns:p14="http://schemas.microsoft.com/office/powerpoint/2010/main" val="329975501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082621"/>
          </a:xfrm>
        </p:spPr>
        <p:txBody>
          <a:bodyPr/>
          <a:lstStyle/>
          <a:p>
            <a:r>
              <a:rPr lang="en-US"/>
              <a:t>Using HTTP/REST response status codes and headers to diagnose and troubleshoot requests.</a:t>
            </a:r>
          </a:p>
          <a:p>
            <a:endParaRPr lang="en-US"/>
          </a:p>
          <a:p>
            <a:pPr algn="ctr"/>
            <a:r>
              <a:rPr lang="en-US" i="1"/>
              <a:t>This module will reference troubleshooting in the context of all Azure Cosmos DB modules and APIs.</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Troubleshooting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grpSp>
    </p:spTree>
    <p:extLst>
      <p:ext uri="{BB962C8B-B14F-4D97-AF65-F5344CB8AC3E}">
        <p14:creationId xmlns:p14="http://schemas.microsoft.com/office/powerpoint/2010/main" val="4022706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4818-06C6-4D03-94F5-91CE801602D8}"/>
              </a:ext>
            </a:extLst>
          </p:cNvPr>
          <p:cNvSpPr>
            <a:spLocks noGrp="1"/>
          </p:cNvSpPr>
          <p:nvPr>
            <p:ph type="title"/>
          </p:nvPr>
        </p:nvSpPr>
        <p:spPr/>
        <p:txBody>
          <a:bodyPr/>
          <a:lstStyle/>
          <a:p>
            <a:r>
              <a:rPr lang="en-US"/>
              <a:t>Analyzing HTTP Responses</a:t>
            </a:r>
          </a:p>
        </p:txBody>
      </p:sp>
      <p:sp>
        <p:nvSpPr>
          <p:cNvPr id="3" name="Text Placeholder 2">
            <a:extLst>
              <a:ext uri="{FF2B5EF4-FFF2-40B4-BE49-F238E27FC236}">
                <a16:creationId xmlns:a16="http://schemas.microsoft.com/office/drawing/2014/main" id="{C6B8493D-4F1A-4BE9-9985-3C85F8494541}"/>
              </a:ext>
            </a:extLst>
          </p:cNvPr>
          <p:cNvSpPr>
            <a:spLocks noGrp="1"/>
          </p:cNvSpPr>
          <p:nvPr>
            <p:ph type="body" sz="quarter" idx="11"/>
          </p:nvPr>
        </p:nvSpPr>
        <p:spPr>
          <a:xfrm>
            <a:off x="269874" y="1584156"/>
            <a:ext cx="6362524" cy="3765133"/>
          </a:xfrm>
        </p:spPr>
        <p:txBody>
          <a:bodyPr vert="horz" wrap="square" lIns="146304" tIns="91440" rIns="146304" bIns="91440" rtlCol="0" anchor="t">
            <a:spAutoFit/>
          </a:bodyPr>
          <a:lstStyle/>
          <a:p>
            <a:r>
              <a:rPr lang="en-US"/>
              <a:t>RESPONSE STATUS CODES</a:t>
            </a:r>
          </a:p>
          <a:p>
            <a:pPr marL="0" lvl="1" indent="0">
              <a:buNone/>
            </a:pPr>
            <a:r>
              <a:rPr lang="en-US"/>
              <a:t>When a request is unsuccessful, Azure Cosmos DB responds using well-defined HTTP status codes that can provide more detail into exactly why a specific request failed.</a:t>
            </a:r>
          </a:p>
          <a:p>
            <a:pPr lvl="0"/>
            <a:r>
              <a:rPr lang="en-US"/>
              <a:t>RESPONSE HEADERS</a:t>
            </a:r>
          </a:p>
          <a:p>
            <a:pPr marL="0" lvl="1" indent="0">
              <a:buNone/>
            </a:pPr>
            <a:r>
              <a:rPr lang="en-US"/>
              <a:t>Azure Cosmos DB uses a variety of HTTP headers to offer insight into the result of requests, error conditions, and useful metadata to perform actions such as:</a:t>
            </a:r>
          </a:p>
          <a:p>
            <a:pPr marL="236220" lvl="1" indent="-236220"/>
            <a:r>
              <a:rPr lang="en-US"/>
              <a:t>Resume request</a:t>
            </a:r>
          </a:p>
          <a:p>
            <a:pPr marL="236220" lvl="1" indent="-236220"/>
            <a:r>
              <a:rPr lang="en-US"/>
              <a:t>Measure RU/s charge associated with request</a:t>
            </a:r>
          </a:p>
          <a:p>
            <a:pPr marL="236220" lvl="1" indent="-236220"/>
            <a:r>
              <a:rPr lang="en-US"/>
              <a:t>Access newly created resource directly.</a:t>
            </a:r>
          </a:p>
        </p:txBody>
      </p:sp>
      <p:graphicFrame>
        <p:nvGraphicFramePr>
          <p:cNvPr id="4" name="Table 3">
            <a:extLst>
              <a:ext uri="{FF2B5EF4-FFF2-40B4-BE49-F238E27FC236}">
                <a16:creationId xmlns:a16="http://schemas.microsoft.com/office/drawing/2014/main" id="{87A009E5-E891-CB41-AE82-DC952722A0F7}"/>
              </a:ext>
            </a:extLst>
          </p:cNvPr>
          <p:cNvGraphicFramePr>
            <a:graphicFrameLocks noGrp="1"/>
          </p:cNvGraphicFramePr>
          <p:nvPr>
            <p:extLst>
              <p:ext uri="{D42A27DB-BD31-4B8C-83A1-F6EECF244321}">
                <p14:modId xmlns:p14="http://schemas.microsoft.com/office/powerpoint/2010/main" val="617225439"/>
              </p:ext>
            </p:extLst>
          </p:nvPr>
        </p:nvGraphicFramePr>
        <p:xfrm>
          <a:off x="7545978" y="2586813"/>
          <a:ext cx="3172570" cy="1732026"/>
        </p:xfrm>
        <a:graphic>
          <a:graphicData uri="http://schemas.openxmlformats.org/drawingml/2006/table">
            <a:tbl>
              <a:tblPr firstRow="1" bandRow="1">
                <a:tableStyleId>{1FECB4D8-DB02-4DC6-A0A2-4F2EBAE1DC90}</a:tableStyleId>
              </a:tblPr>
              <a:tblGrid>
                <a:gridCol w="903989">
                  <a:extLst>
                    <a:ext uri="{9D8B030D-6E8A-4147-A177-3AD203B41FA5}">
                      <a16:colId xmlns:a16="http://schemas.microsoft.com/office/drawing/2014/main" val="3137243991"/>
                    </a:ext>
                  </a:extLst>
                </a:gridCol>
                <a:gridCol w="2268581">
                  <a:extLst>
                    <a:ext uri="{9D8B030D-6E8A-4147-A177-3AD203B41FA5}">
                      <a16:colId xmlns:a16="http://schemas.microsoft.com/office/drawing/2014/main" val="1687564813"/>
                    </a:ext>
                  </a:extLst>
                </a:gridCol>
              </a:tblGrid>
              <a:tr h="461874">
                <a:tc gridSpan="2">
                  <a:txBody>
                    <a:bodyPr/>
                    <a:lstStyle/>
                    <a:p>
                      <a:r>
                        <a:rPr lang="en-US" sz="1800">
                          <a:latin typeface="Segoe UI Semibold" panose="020B0702040204020203" pitchFamily="34" charset="0"/>
                          <a:cs typeface="Segoe UI Semibold" panose="020B0702040204020203" pitchFamily="34" charset="0"/>
                        </a:rPr>
                        <a:t>HTTP response codes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hMerge="1">
                  <a:txBody>
                    <a:bodyPr/>
                    <a:lstStyle/>
                    <a:p>
                      <a:endParaRPr lang="en-US"/>
                    </a:p>
                  </a:txBody>
                  <a:tcPr/>
                </a:tc>
                <a:extLst>
                  <a:ext uri="{0D108BD9-81ED-4DB2-BD59-A6C34878D82A}">
                    <a16:rowId xmlns:a16="http://schemas.microsoft.com/office/drawing/2014/main" val="1473077981"/>
                  </a:ext>
                </a:extLst>
              </a:tr>
              <a:tr h="423384">
                <a:tc>
                  <a:txBody>
                    <a:bodyPr/>
                    <a:lstStyle/>
                    <a:p>
                      <a:r>
                        <a:rPr lang="en-US" sz="1600"/>
                        <a:t>2xx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Success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5268914"/>
                  </a:ext>
                </a:extLst>
              </a:tr>
              <a:tr h="423384">
                <a:tc>
                  <a:txBody>
                    <a:bodyPr/>
                    <a:lstStyle/>
                    <a:p>
                      <a:r>
                        <a:rPr lang="en-US" sz="1600"/>
                        <a:t>4xx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Client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13596854"/>
                  </a:ext>
                </a:extLst>
              </a:tr>
              <a:tr h="423384">
                <a:tc>
                  <a:txBody>
                    <a:bodyPr/>
                    <a:lstStyle/>
                    <a:p>
                      <a:r>
                        <a:rPr lang="en-US" sz="1600"/>
                        <a:t>5xx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Server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285456"/>
                  </a:ext>
                </a:extLst>
              </a:tr>
            </a:tbl>
          </a:graphicData>
        </a:graphic>
      </p:graphicFrame>
    </p:spTree>
    <p:extLst>
      <p:ext uri="{BB962C8B-B14F-4D97-AF65-F5344CB8AC3E}">
        <p14:creationId xmlns:p14="http://schemas.microsoft.com/office/powerpoint/2010/main" val="219839161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extLst>
              <p:ext uri="{D42A27DB-BD31-4B8C-83A1-F6EECF244321}">
                <p14:modId xmlns:p14="http://schemas.microsoft.com/office/powerpoint/2010/main" val="564147586"/>
              </p:ext>
            </p:extLst>
          </p:nvPr>
        </p:nvGraphicFramePr>
        <p:xfrm>
          <a:off x="1380674" y="1575618"/>
          <a:ext cx="9144000" cy="4481076"/>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Code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Meaning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a:latin typeface="Consolas" panose="020B0609020204030204" pitchFamily="49" charset="0"/>
                        </a:rPr>
                        <a:t>200 OK</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GET, PUT or POST operation was successful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a:latin typeface="Consolas" panose="020B0609020204030204" pitchFamily="49" charset="0"/>
                        </a:rPr>
                        <a:t>201 Created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created successfully using a POST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a:latin typeface="Consolas" panose="020B0609020204030204" pitchFamily="49" charset="0"/>
                        </a:rPr>
                        <a:t>204 No Content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deleted successfully using a DELETE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a:latin typeface="Consolas" panose="020B0609020204030204" pitchFamily="49" charset="0"/>
                        </a:rPr>
                        <a:t>401 Unauthorized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Invalid Authorization header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a:latin typeface="Consolas" panose="020B0609020204030204" pitchFamily="49" charset="0"/>
                        </a:rPr>
                        <a:t>403 Forbidden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Authorization token expired</a:t>
                      </a:r>
                    </a:p>
                    <a:p>
                      <a:pPr algn="l"/>
                      <a:r>
                        <a:rPr lang="en-US" sz="1400"/>
                        <a:t>Resource quota reached when attempting to create a document</a:t>
                      </a:r>
                      <a:br>
                        <a:rPr lang="en-US" sz="1400"/>
                      </a:br>
                      <a:r>
                        <a:rPr lang="en-US" sz="1400"/>
                        <a:t>Stored Procedure, Trigger or UDF is blacklisted from executed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a:latin typeface="Consolas" panose="020B0609020204030204" pitchFamily="49" charset="0"/>
                        </a:rPr>
                        <a:t>409 Request Timeout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Stored Procedure, Trigger or UDF exceeded maximum execution time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36691081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extLst>
              <p:ext uri="{D42A27DB-BD31-4B8C-83A1-F6EECF244321}">
                <p14:modId xmlns:p14="http://schemas.microsoft.com/office/powerpoint/2010/main" val="2712129353"/>
              </p:ext>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a:latin typeface="Consolas" panose="020B0609020204030204" pitchFamily="49" charset="0"/>
                        </a:rPr>
                        <a:t>409 Conflict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Id for a PUT or POST operation conflicts with an existing item</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a:latin typeface="Consolas" panose="020B0609020204030204" pitchFamily="49" charset="0"/>
                        </a:rPr>
                        <a:t>412 Precondition Failure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specified </a:t>
                      </a:r>
                      <a:r>
                        <a:rPr lang="en-US" sz="1400" err="1"/>
                        <a:t>eTag</a:t>
                      </a:r>
                      <a:r>
                        <a:rPr lang="en-US" sz="1400"/>
                        <a:t> is different from the version on the server (optimistic concurrency error)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a:latin typeface="Consolas" panose="020B0609020204030204" pitchFamily="49" charset="0"/>
                        </a:rPr>
                        <a:t>413 Entity Too Large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size exceeds maximum allowable document size of 2MB</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a:latin typeface="Consolas" panose="020B0609020204030204" pitchFamily="49" charset="0"/>
                        </a:rPr>
                        <a:t>429 Too Many Requests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Container has exceeded provisioned throughput limit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a:latin typeface="Consolas" panose="020B0609020204030204" pitchFamily="49" charset="0"/>
                        </a:rPr>
                        <a:t>449 Retry With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Transient error has occurred, safe to retry</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a:latin typeface="Consolas" panose="020B0609020204030204" pitchFamily="49" charset="0"/>
                        </a:rPr>
                        <a:t>50x</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Server-side error. If effort persists, contact support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9058715"/>
                  </a:ext>
                </a:extLst>
              </a:tr>
            </a:tbl>
          </a:graphicData>
        </a:graphic>
      </p:graphicFrame>
    </p:spTree>
    <p:extLst>
      <p:ext uri="{BB962C8B-B14F-4D97-AF65-F5344CB8AC3E}">
        <p14:creationId xmlns:p14="http://schemas.microsoft.com/office/powerpoint/2010/main" val="1885444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8058972" cy="977704"/>
          </a:xfrm>
        </p:spPr>
        <p:txBody>
          <a:bodyPr/>
          <a:lstStyle/>
          <a:p>
            <a:pPr marL="0" indent="0">
              <a:buNone/>
            </a:pPr>
            <a:r>
              <a:rPr lang="en-US" sz="1600" spc="50"/>
              <a:t>Azure Cosmos DB was built to support modern app patterns and use cases.</a:t>
            </a:r>
          </a:p>
          <a:p>
            <a:pPr marL="0" indent="0">
              <a:spcBef>
                <a:spcPts val="1000"/>
              </a:spcBef>
              <a:buNone/>
            </a:pPr>
            <a:r>
              <a:rPr lang="en-US" sz="1600" spc="5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a:t>Powering global solutions</a:t>
            </a:r>
            <a:endParaRPr lang="en-US" sz="240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Ideal for gaming, </a:t>
              </a:r>
              <a:br>
                <a:rPr lang="en-US" sz="1200" b="1">
                  <a:solidFill>
                    <a:schemeClr val="tx2"/>
                  </a:solidFill>
                  <a:latin typeface="Segoe UI Semibold" charset="0"/>
                  <a:ea typeface="Segoe UI Semibold" charset="0"/>
                  <a:cs typeface="Segoe UI Semibold" charset="0"/>
                </a:rPr>
              </a:br>
              <a:r>
                <a:rPr lang="en-US" sz="1200" b="1">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Simplified development with </a:t>
              </a:r>
              <a:r>
                <a:rPr lang="en-US" sz="1200" b="1" err="1">
                  <a:solidFill>
                    <a:schemeClr val="tx2"/>
                  </a:solidFill>
                  <a:latin typeface="Segoe UI Semibold" charset="0"/>
                  <a:ea typeface="Segoe UI Semibold" charset="0"/>
                  <a:cs typeface="Segoe UI Semibold" charset="0"/>
                </a:rPr>
                <a:t>serverless</a:t>
              </a:r>
              <a:r>
                <a:rPr lang="en-US" sz="1200" b="1">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Run Spark analytics over operational data</a:t>
              </a:r>
            </a:p>
            <a:p>
              <a:pPr marL="0" lvl="1" defTabSz="762000">
                <a:lnSpc>
                  <a:spcPct val="107000"/>
                </a:lnSpc>
                <a:spcAft>
                  <a:spcPts val="600"/>
                </a:spcAft>
                <a:buClr>
                  <a:schemeClr val="tx2"/>
                </a:buClr>
                <a:buSzPct val="90000"/>
              </a:pPr>
              <a:endParaRPr lang="en-US" sz="1400" b="1" spc="10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284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graphicFrame>
        <p:nvGraphicFramePr>
          <p:cNvPr id="5" name="Table 4">
            <a:extLst>
              <a:ext uri="{FF2B5EF4-FFF2-40B4-BE49-F238E27FC236}">
                <a16:creationId xmlns:a16="http://schemas.microsoft.com/office/drawing/2014/main" id="{D7CA1DB2-C2F9-4602-81A3-01D459931252}"/>
              </a:ext>
            </a:extLst>
          </p:cNvPr>
          <p:cNvGraphicFramePr>
            <a:graphicFrameLocks noGrp="1"/>
          </p:cNvGraphicFramePr>
          <p:nvPr>
            <p:extLst>
              <p:ext uri="{D42A27DB-BD31-4B8C-83A1-F6EECF244321}">
                <p14:modId xmlns:p14="http://schemas.microsoft.com/office/powerpoint/2010/main" val="1832813177"/>
              </p:ext>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-activity-id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Unique identifier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a:t>
                      </a:r>
                      <a:r>
                        <a:rPr lang="en-US" sz="1600" b="1" err="1">
                          <a:latin typeface="Consolas" panose="020B0609020204030204" pitchFamily="49" charset="0"/>
                        </a:rPr>
                        <a:t>serviceversion</a:t>
                      </a:r>
                      <a:endParaRPr lang="en-US" sz="1600" b="1">
                        <a:latin typeface="Consolas" panose="020B0609020204030204" pitchFamily="49"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Service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a:t>
                      </a:r>
                      <a:r>
                        <a:rPr lang="en-US" sz="1600" b="1" err="1">
                          <a:latin typeface="Consolas" panose="020B0609020204030204" pitchFamily="49" charset="0"/>
                        </a:rPr>
                        <a:t>schemaversion</a:t>
                      </a:r>
                      <a:endParaRPr lang="en-US" sz="1600" b="1">
                        <a:latin typeface="Consolas" panose="020B0609020204030204" pitchFamily="49"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Schema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-item-count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 a query (or read-feed), the number of items returned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-alt-content-path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REST URI to access resource using user-supplied IDs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99692815"/>
                  </a:ext>
                </a:extLst>
              </a:tr>
              <a:tr h="658319">
                <a:tc>
                  <a:txBody>
                    <a:bodyPr/>
                    <a:lstStyle/>
                    <a:p>
                      <a:pPr algn="r"/>
                      <a:r>
                        <a:rPr lang="en-US" sz="1600" b="1" err="1">
                          <a:latin typeface="Consolas" panose="020B0609020204030204" pitchFamily="49" charset="0"/>
                        </a:rPr>
                        <a:t>etag</a:t>
                      </a:r>
                      <a:endParaRPr lang="en-US" sz="1600" b="1">
                        <a:latin typeface="Consolas" panose="020B0609020204030204" pitchFamily="49"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same value as the _</a:t>
                      </a:r>
                      <a:r>
                        <a:rPr lang="en-US" sz="1400" err="1"/>
                        <a:t>etag</a:t>
                      </a:r>
                      <a:r>
                        <a:rPr lang="en-US" sz="1400"/>
                        <a:t> property of the requested 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29106916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C7CEA1F-848F-47E2-B6A7-16EE1A7F226A}"/>
              </a:ext>
            </a:extLst>
          </p:cNvPr>
          <p:cNvGraphicFramePr>
            <a:graphicFrameLocks noGrp="1"/>
          </p:cNvGraphicFramePr>
          <p:nvPr>
            <p:extLst>
              <p:ext uri="{D42A27DB-BD31-4B8C-83A1-F6EECF244321}">
                <p14:modId xmlns:p14="http://schemas.microsoft.com/office/powerpoint/2010/main" val="2360514870"/>
              </p:ext>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-continuation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Token returned if a query (or read-feed) has more results and is resubmitted by clients as a request header to resume execution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-session-token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Used to maintain session consistency. Clients much echo this as a request header in subsequent operations to the same container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-request-charge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Number of normalized RU/s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-resource-quota</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Allotted quota for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-resource-usage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Current usage count of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a:latin typeface="Consolas" panose="020B0609020204030204" pitchFamily="49" charset="0"/>
                        </a:rPr>
                        <a:t>x-</a:t>
                      </a:r>
                      <a:r>
                        <a:rPr lang="en-US" sz="1600" b="1" err="1">
                          <a:latin typeface="Consolas" panose="020B0609020204030204" pitchFamily="49" charset="0"/>
                        </a:rPr>
                        <a:t>ms</a:t>
                      </a:r>
                      <a:r>
                        <a:rPr lang="en-US" sz="1600" b="1">
                          <a:latin typeface="Consolas" panose="020B0609020204030204" pitchFamily="49" charset="0"/>
                        </a:rPr>
                        <a:t>-retry-after-</a:t>
                      </a:r>
                      <a:r>
                        <a:rPr lang="en-US" sz="1600" b="1" err="1">
                          <a:latin typeface="Consolas" panose="020B0609020204030204" pitchFamily="49" charset="0"/>
                        </a:rPr>
                        <a:t>ms</a:t>
                      </a:r>
                      <a:endParaRPr lang="en-US" sz="1600" b="1">
                        <a:latin typeface="Consolas" panose="020B0609020204030204" pitchFamily="49"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If rate limited, the number of milliseconds to wait before retrying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spTree>
    <p:extLst>
      <p:ext uri="{BB962C8B-B14F-4D97-AF65-F5344CB8AC3E}">
        <p14:creationId xmlns:p14="http://schemas.microsoft.com/office/powerpoint/2010/main" val="399993281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REST API Response Metadata</a:t>
            </a:r>
          </a:p>
        </p:txBody>
      </p:sp>
    </p:spTree>
    <p:extLst>
      <p:ext uri="{BB962C8B-B14F-4D97-AF65-F5344CB8AC3E}">
        <p14:creationId xmlns:p14="http://schemas.microsoft.com/office/powerpoint/2010/main" val="1720896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58DC-2069-415A-A530-2C01C198EECE}"/>
              </a:ext>
            </a:extLst>
          </p:cNvPr>
          <p:cNvSpPr>
            <a:spLocks noGrp="1"/>
          </p:cNvSpPr>
          <p:nvPr>
            <p:ph type="title"/>
          </p:nvPr>
        </p:nvSpPr>
        <p:spPr/>
        <p:txBody>
          <a:bodyPr/>
          <a:lstStyle/>
          <a:p>
            <a:r>
              <a:rPr lang="en-US"/>
              <a:t>Identifying RATE Limiting</a:t>
            </a:r>
          </a:p>
        </p:txBody>
      </p:sp>
      <p:sp>
        <p:nvSpPr>
          <p:cNvPr id="3" name="Text Placeholder 2">
            <a:extLst>
              <a:ext uri="{FF2B5EF4-FFF2-40B4-BE49-F238E27FC236}">
                <a16:creationId xmlns:a16="http://schemas.microsoft.com/office/drawing/2014/main" id="{E5D584B3-337A-4515-8C8D-DC16637E8920}"/>
              </a:ext>
            </a:extLst>
          </p:cNvPr>
          <p:cNvSpPr>
            <a:spLocks noGrp="1"/>
          </p:cNvSpPr>
          <p:nvPr>
            <p:ph type="body" sz="quarter" idx="10"/>
          </p:nvPr>
        </p:nvSpPr>
        <p:spPr>
          <a:xfrm>
            <a:off x="269239" y="1925685"/>
            <a:ext cx="7031736" cy="4770537"/>
          </a:xfrm>
        </p:spPr>
        <p:txBody>
          <a:bodyPr/>
          <a:lstStyle/>
          <a:p>
            <a:r>
              <a:rPr lang="en-US" sz="1600"/>
              <a:t>HTTP RESPONSE STATUS CODE</a:t>
            </a:r>
          </a:p>
          <a:p>
            <a:endParaRPr lang="en-US" sz="1600" b="0">
              <a:solidFill>
                <a:schemeClr val="tx1"/>
              </a:solidFill>
              <a:latin typeface="+mn-lt"/>
            </a:endParaRPr>
          </a:p>
          <a:p>
            <a:r>
              <a:rPr lang="en-US" sz="1600" b="0">
                <a:solidFill>
                  <a:schemeClr val="tx1"/>
                </a:solidFill>
                <a:latin typeface="+mn-lt"/>
              </a:rPr>
              <a:t>A rate limited request will return a HTTP status code of </a:t>
            </a:r>
            <a:r>
              <a:rPr lang="en-US" sz="1600">
                <a:solidFill>
                  <a:schemeClr val="tx1"/>
                </a:solidFill>
                <a:latin typeface="Segoe UI Semibold" panose="020B0702040204020203" pitchFamily="34" charset="0"/>
                <a:cs typeface="Segoe UI Semibold" panose="020B0702040204020203" pitchFamily="34" charset="0"/>
              </a:rPr>
              <a:t>429 (Too Many Requests)</a:t>
            </a:r>
            <a:r>
              <a:rPr lang="en-US" sz="1600" b="0">
                <a:solidFill>
                  <a:schemeClr val="tx1"/>
                </a:solidFill>
                <a:latin typeface="+mn-lt"/>
              </a:rPr>
              <a:t>. This response indicates that the container has exceeded provisioned throughput limit.</a:t>
            </a:r>
          </a:p>
          <a:p>
            <a:endParaRPr lang="en-US" sz="1600"/>
          </a:p>
          <a:p>
            <a:r>
              <a:rPr lang="en-US" sz="1600"/>
              <a:t>HTTP RESPONSE HEADER</a:t>
            </a:r>
          </a:p>
          <a:p>
            <a:endParaRPr lang="en-US" sz="1600" b="0">
              <a:solidFill>
                <a:schemeClr val="tx1"/>
              </a:solidFill>
              <a:latin typeface="+mn-lt"/>
            </a:endParaRPr>
          </a:p>
          <a:p>
            <a:r>
              <a:rPr lang="en-US" sz="1600" b="0">
                <a:solidFill>
                  <a:schemeClr val="tx1"/>
                </a:solidFill>
                <a:latin typeface="+mn-lt"/>
              </a:rPr>
              <a:t>A </a:t>
            </a:r>
            <a:r>
              <a:rPr lang="en-US" sz="1600" b="0">
                <a:solidFill>
                  <a:schemeClr val="tx1"/>
                </a:solidFill>
              </a:rPr>
              <a:t>rate limited</a:t>
            </a:r>
            <a:r>
              <a:rPr lang="en-US" sz="1600" b="0">
                <a:solidFill>
                  <a:schemeClr val="tx1"/>
                </a:solidFill>
                <a:latin typeface="+mn-lt"/>
              </a:rPr>
              <a:t> request will also have a </a:t>
            </a:r>
            <a:r>
              <a:rPr lang="en-US" sz="1600">
                <a:solidFill>
                  <a:schemeClr val="tx1"/>
                </a:solidFill>
                <a:latin typeface="Segoe UI Semibold" panose="020B0702040204020203" pitchFamily="34" charset="0"/>
                <a:cs typeface="Segoe UI Semibold" panose="020B0702040204020203" pitchFamily="34" charset="0"/>
              </a:rPr>
              <a:t>x-</a:t>
            </a:r>
            <a:r>
              <a:rPr lang="en-US" sz="1600" err="1">
                <a:solidFill>
                  <a:schemeClr val="tx1"/>
                </a:solidFill>
                <a:latin typeface="Segoe UI Semibold" panose="020B0702040204020203" pitchFamily="34" charset="0"/>
                <a:cs typeface="Segoe UI Semibold" panose="020B0702040204020203" pitchFamily="34" charset="0"/>
              </a:rPr>
              <a:t>ms</a:t>
            </a:r>
            <a:r>
              <a:rPr lang="en-US" sz="1600">
                <a:solidFill>
                  <a:schemeClr val="tx1"/>
                </a:solidFill>
                <a:latin typeface="Segoe UI Semibold" panose="020B0702040204020203" pitchFamily="34" charset="0"/>
                <a:cs typeface="Segoe UI Semibold" panose="020B0702040204020203" pitchFamily="34" charset="0"/>
              </a:rPr>
              <a:t>-retry-after-</a:t>
            </a:r>
            <a:r>
              <a:rPr lang="en-US" sz="1600" err="1">
                <a:solidFill>
                  <a:schemeClr val="tx1"/>
                </a:solidFill>
                <a:latin typeface="Segoe UI Semibold" panose="020B0702040204020203" pitchFamily="34" charset="0"/>
                <a:cs typeface="Segoe UI Semibold" panose="020B0702040204020203" pitchFamily="34" charset="0"/>
              </a:rPr>
              <a:t>ms</a:t>
            </a:r>
            <a:r>
              <a:rPr lang="en-US" sz="1600" b="0">
                <a:solidFill>
                  <a:schemeClr val="tx1"/>
                </a:solidFill>
                <a:latin typeface="+mn-lt"/>
              </a:rPr>
              <a:t> header. This header gives the number of milliseconds your application should wait before retrying the current request.</a:t>
            </a:r>
          </a:p>
          <a:p>
            <a:endParaRPr lang="en-US" sz="1600" b="0">
              <a:solidFill>
                <a:schemeClr val="tx1"/>
              </a:solidFill>
              <a:latin typeface="+mn-lt"/>
            </a:endParaRPr>
          </a:p>
          <a:p>
            <a:r>
              <a:rPr lang="en-US" sz="1600"/>
              <a:t>AUTOMATIC RETRY ON THROTTLE</a:t>
            </a:r>
          </a:p>
          <a:p>
            <a:endParaRPr lang="en-US" sz="1600" b="0">
              <a:solidFill>
                <a:schemeClr val="tx1"/>
              </a:solidFill>
              <a:latin typeface="+mn-lt"/>
            </a:endParaRPr>
          </a:p>
          <a:p>
            <a:r>
              <a:rPr lang="en-US" sz="1600" b="0">
                <a:solidFill>
                  <a:schemeClr val="tx1"/>
                </a:solidFill>
                <a:latin typeface="+mn-lt"/>
              </a:rPr>
              <a:t>The SDK automatically retries any throttled requests. This can </a:t>
            </a:r>
            <a:r>
              <a:rPr lang="en-US" sz="1600">
                <a:solidFill>
                  <a:schemeClr val="tx1"/>
                </a:solidFill>
                <a:latin typeface="Segoe UI Semibold" panose="020B0702040204020203" pitchFamily="34" charset="0"/>
                <a:cs typeface="Segoe UI Semibold" panose="020B0702040204020203" pitchFamily="34" charset="0"/>
              </a:rPr>
              <a:t>potentially create a long-running client-side method </a:t>
            </a:r>
            <a:r>
              <a:rPr lang="en-US" sz="1600" b="0">
                <a:solidFill>
                  <a:schemeClr val="tx1"/>
                </a:solidFill>
                <a:latin typeface="+mn-lt"/>
              </a:rPr>
              <a:t>that is attempting to retry throttled requests.</a:t>
            </a:r>
          </a:p>
        </p:txBody>
      </p:sp>
    </p:spTree>
    <p:extLst>
      <p:ext uri="{BB962C8B-B14F-4D97-AF65-F5344CB8AC3E}">
        <p14:creationId xmlns:p14="http://schemas.microsoft.com/office/powerpoint/2010/main" val="2159715654"/>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3133678"/>
          </a:xfrm>
        </p:spPr>
        <p:txBody>
          <a:bodyPr/>
          <a:lstStyle/>
          <a:p>
            <a:pPr lvl="0"/>
            <a:r>
              <a:rPr lang="en-US"/>
              <a:t>WHAT IS LOGGED BY AZURE DIAGNOSTIC LOGS</a:t>
            </a:r>
          </a:p>
          <a:p>
            <a:pPr marL="0" lvl="1" indent="0">
              <a:buNone/>
            </a:pPr>
            <a:r>
              <a:rPr lang="en-US"/>
              <a:t>All authenticated backend requests across all protocols and APIs</a:t>
            </a:r>
          </a:p>
          <a:p>
            <a:pPr lvl="1"/>
            <a:r>
              <a:rPr lang="en-US"/>
              <a:t>Includes failed requests</a:t>
            </a:r>
          </a:p>
          <a:p>
            <a:pPr marL="0" lvl="1" indent="0">
              <a:buNone/>
            </a:pPr>
            <a:r>
              <a:rPr lang="en-US"/>
              <a:t>Database operations</a:t>
            </a:r>
          </a:p>
          <a:p>
            <a:pPr lvl="1"/>
            <a:r>
              <a:rPr lang="en-US"/>
              <a:t>Includes CRUD operations on all resources</a:t>
            </a:r>
          </a:p>
          <a:p>
            <a:pPr marL="0" lvl="1" indent="0">
              <a:buNone/>
            </a:pPr>
            <a:r>
              <a:rPr lang="en-US"/>
              <a:t>Account Key operations</a:t>
            </a:r>
          </a:p>
          <a:p>
            <a:pPr marL="0" lvl="1" indent="0">
              <a:buNone/>
            </a:pPr>
            <a:r>
              <a:rPr lang="en-US"/>
              <a:t>Unauthenticated requests</a:t>
            </a:r>
          </a:p>
          <a:p>
            <a:pPr lvl="1"/>
            <a:r>
              <a:rPr lang="en-US"/>
              <a:t>Requests that result in a 401 response</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LOgging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grpSp>
    </p:spTree>
    <p:extLst>
      <p:ext uri="{BB962C8B-B14F-4D97-AF65-F5344CB8AC3E}">
        <p14:creationId xmlns:p14="http://schemas.microsoft.com/office/powerpoint/2010/main" val="175173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865C-EE5B-4EC6-A2AC-F30ED0031E71}"/>
              </a:ext>
            </a:extLst>
          </p:cNvPr>
          <p:cNvSpPr>
            <a:spLocks noGrp="1"/>
          </p:cNvSpPr>
          <p:nvPr>
            <p:ph type="title"/>
          </p:nvPr>
        </p:nvSpPr>
        <p:spPr/>
        <p:txBody>
          <a:bodyPr/>
          <a:lstStyle/>
          <a:p>
            <a:r>
              <a:rPr lang="en-US"/>
              <a:t>Viewing Logs in Log Analytics</a:t>
            </a:r>
          </a:p>
        </p:txBody>
      </p:sp>
      <p:sp>
        <p:nvSpPr>
          <p:cNvPr id="3" name="Text Placeholder 2">
            <a:extLst>
              <a:ext uri="{FF2B5EF4-FFF2-40B4-BE49-F238E27FC236}">
                <a16:creationId xmlns:a16="http://schemas.microsoft.com/office/drawing/2014/main" id="{81292FA9-BB90-4905-9825-4C0B99AACE76}"/>
              </a:ext>
            </a:extLst>
          </p:cNvPr>
          <p:cNvSpPr>
            <a:spLocks noGrp="1"/>
          </p:cNvSpPr>
          <p:nvPr>
            <p:ph type="body" sz="quarter" idx="10"/>
          </p:nvPr>
        </p:nvSpPr>
        <p:spPr>
          <a:xfrm>
            <a:off x="269239" y="1925685"/>
            <a:ext cx="11655839" cy="4425827"/>
          </a:xfrm>
        </p:spPr>
        <p:txBody>
          <a:bodyPr/>
          <a:lstStyle/>
          <a:p>
            <a:r>
              <a:rPr lang="en-US" sz="1600"/>
              <a:t>ENABLE LOGGING</a:t>
            </a:r>
          </a:p>
          <a:p>
            <a:endParaRPr lang="en-US" sz="1600" b="0">
              <a:solidFill>
                <a:schemeClr val="tx1"/>
              </a:solidFill>
              <a:latin typeface="+mn-lt"/>
            </a:endParaRPr>
          </a:p>
          <a:p>
            <a:r>
              <a:rPr lang="en-US" sz="1600" b="0">
                <a:solidFill>
                  <a:schemeClr val="tx1"/>
                </a:solidFill>
                <a:latin typeface="+mn-lt"/>
              </a:rPr>
              <a:t>Diagnostic Logs for Azure Services are opt-in. You should first enable logging (using the Portal, CLI or PowerShell). </a:t>
            </a:r>
          </a:p>
          <a:p>
            <a:endParaRPr lang="en-US" sz="1600" b="0">
              <a:solidFill>
                <a:schemeClr val="tx1"/>
              </a:solidFill>
              <a:latin typeface="+mn-lt"/>
            </a:endParaRPr>
          </a:p>
          <a:p>
            <a:r>
              <a:rPr lang="en-US" sz="1600" b="0">
                <a:solidFill>
                  <a:schemeClr val="tx1"/>
                </a:solidFill>
                <a:latin typeface="+mn-lt"/>
              </a:rPr>
              <a:t>Logs take, on average, about two hours to be made available.</a:t>
            </a:r>
          </a:p>
          <a:p>
            <a:endParaRPr lang="en-US" sz="1600"/>
          </a:p>
          <a:p>
            <a:r>
              <a:rPr lang="en-US" sz="1600"/>
              <a:t>LOG ANALYTICS</a:t>
            </a:r>
          </a:p>
          <a:p>
            <a:endParaRPr lang="en-US" sz="1600" b="0">
              <a:solidFill>
                <a:schemeClr val="tx1"/>
              </a:solidFill>
              <a:latin typeface="+mn-lt"/>
            </a:endParaRPr>
          </a:p>
          <a:p>
            <a:r>
              <a:rPr lang="en-US" sz="1600" b="0">
                <a:solidFill>
                  <a:schemeClr val="tx1"/>
                </a:solidFill>
                <a:latin typeface="+mn-lt"/>
              </a:rPr>
              <a:t>If you selected the </a:t>
            </a:r>
            <a:r>
              <a:rPr lang="en-US" sz="1600">
                <a:solidFill>
                  <a:schemeClr val="tx1"/>
                </a:solidFill>
                <a:latin typeface="Segoe UI Semibold" panose="020B0702040204020203" pitchFamily="34" charset="0"/>
                <a:cs typeface="Segoe UI Semibold" panose="020B0702040204020203" pitchFamily="34" charset="0"/>
              </a:rPr>
              <a:t>Send to Log Analytics </a:t>
            </a:r>
            <a:r>
              <a:rPr lang="en-US" sz="1600" b="0">
                <a:solidFill>
                  <a:schemeClr val="tx1"/>
                </a:solidFill>
                <a:latin typeface="+mn-lt"/>
              </a:rPr>
              <a:t>option when you turned on diagnostic logging, diagnostic data from your collection is forwarded to Log Analytics.</a:t>
            </a:r>
          </a:p>
          <a:p>
            <a:endParaRPr lang="en-US" sz="1600" b="0">
              <a:solidFill>
                <a:schemeClr val="tx1"/>
              </a:solidFill>
              <a:latin typeface="+mn-lt"/>
            </a:endParaRPr>
          </a:p>
          <a:p>
            <a:r>
              <a:rPr lang="en-US" sz="1600" b="0">
                <a:solidFill>
                  <a:schemeClr val="tx1"/>
                </a:solidFill>
                <a:latin typeface="+mn-lt"/>
              </a:rPr>
              <a:t>From within the Log Analytics portal experience, you can:</a:t>
            </a:r>
          </a:p>
          <a:p>
            <a:pPr marL="285750" indent="-285750">
              <a:buFont typeface="Arial" panose="020B0604020202020204" pitchFamily="34" charset="0"/>
              <a:buChar char="•"/>
            </a:pPr>
            <a:r>
              <a:rPr lang="en-US" sz="1600" b="0">
                <a:solidFill>
                  <a:schemeClr val="tx1"/>
                </a:solidFill>
                <a:latin typeface="+mn-lt"/>
              </a:rPr>
              <a:t>Search logs using the expanded Log Analytics query language</a:t>
            </a:r>
          </a:p>
          <a:p>
            <a:pPr marL="285750" indent="-285750">
              <a:buFont typeface="Arial" panose="020B0604020202020204" pitchFamily="34" charset="0"/>
              <a:buChar char="•"/>
            </a:pPr>
            <a:r>
              <a:rPr lang="en-US" sz="1600" b="0">
                <a:solidFill>
                  <a:schemeClr val="tx1"/>
                </a:solidFill>
                <a:latin typeface="+mn-lt"/>
              </a:rPr>
              <a:t>Visualize the results of a query as a graph</a:t>
            </a:r>
          </a:p>
          <a:p>
            <a:pPr marL="285750" indent="-285750">
              <a:buFont typeface="Arial" panose="020B0604020202020204" pitchFamily="34" charset="0"/>
              <a:buChar char="•"/>
            </a:pPr>
            <a:r>
              <a:rPr lang="en-US" sz="1600" b="0">
                <a:solidFill>
                  <a:schemeClr val="tx1"/>
                </a:solidFill>
                <a:latin typeface="+mn-lt"/>
              </a:rPr>
              <a:t>Pin a graph visualization of a query to your Azure portal dashboard</a:t>
            </a:r>
          </a:p>
        </p:txBody>
      </p:sp>
    </p:spTree>
    <p:extLst>
      <p:ext uri="{BB962C8B-B14F-4D97-AF65-F5344CB8AC3E}">
        <p14:creationId xmlns:p14="http://schemas.microsoft.com/office/powerpoint/2010/main" val="697878697"/>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Logs in Log Analytics</a:t>
            </a:r>
          </a:p>
        </p:txBody>
      </p:sp>
    </p:spTree>
    <p:extLst>
      <p:ext uri="{BB962C8B-B14F-4D97-AF65-F5344CB8AC3E}">
        <p14:creationId xmlns:p14="http://schemas.microsoft.com/office/powerpoint/2010/main" val="277805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normAutofit/>
          </a:bodyPr>
          <a:lstStyle/>
          <a:p>
            <a:r>
              <a:rPr lang="en-US">
                <a:latin typeface="Segoe UI Semibold" panose="020B0702040204020203" pitchFamily="34" charset="0"/>
                <a:cs typeface="Segoe UI Semibold" panose="020B0702040204020203" pitchFamily="34" charset="0"/>
              </a:rPr>
              <a:t>Hands-On Exercise</a:t>
            </a:r>
            <a:br>
              <a:rPr lang="en-US"/>
            </a:br>
            <a:br>
              <a:rPr lang="en-US"/>
            </a:br>
            <a:r>
              <a:rPr lang="en-US" sz="2400"/>
              <a:t>Troubleshooting Failed and RATE LIMITED Requests</a:t>
            </a:r>
            <a:endParaRPr lang="en-US"/>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7450184" y="685800"/>
            <a:ext cx="3657600" cy="5486400"/>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Simulate a Usage Spike in Requests</a:t>
            </a:r>
          </a:p>
          <a:p>
            <a:pPr marL="457200" indent="-457200">
              <a:lnSpc>
                <a:spcPct val="150000"/>
              </a:lnSpc>
              <a:buFont typeface="+mj-lt"/>
              <a:buAutoNum type="arabicPeriod"/>
            </a:pPr>
            <a:r>
              <a:rPr lang="en-US"/>
              <a:t>View Response Metadata</a:t>
            </a:r>
          </a:p>
          <a:p>
            <a:pPr marL="457200" indent="-457200">
              <a:lnSpc>
                <a:spcPct val="150000"/>
              </a:lnSpc>
              <a:buFont typeface="+mj-lt"/>
              <a:buAutoNum type="arabicPeriod"/>
            </a:pPr>
            <a:r>
              <a:rPr lang="en-US"/>
              <a:t>Third exercise task</a:t>
            </a:r>
          </a:p>
        </p:txBody>
      </p:sp>
    </p:spTree>
    <p:extLst>
      <p:ext uri="{BB962C8B-B14F-4D97-AF65-F5344CB8AC3E}">
        <p14:creationId xmlns:p14="http://schemas.microsoft.com/office/powerpoint/2010/main" val="424135457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082621"/>
          </a:xfrm>
        </p:spPr>
        <p:txBody>
          <a:bodyPr/>
          <a:lstStyle/>
          <a:p>
            <a:r>
              <a:rPr lang="en-US"/>
              <a:t>Modeling data &amp; configuring containers to take advantage of Azure Cosmos DB strengths.</a:t>
            </a:r>
          </a:p>
          <a:p>
            <a:endParaRPr lang="en-US"/>
          </a:p>
          <a:p>
            <a:pPr algn="ctr"/>
            <a:r>
              <a:rPr lang="en-US" i="1"/>
              <a:t>This module will reference modeling in the context of all Azure Cosmos DB modules and APIs.</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Modeling &amp; Planning</a:t>
            </a:r>
          </a:p>
        </p:txBody>
      </p:sp>
      <p:grpSp>
        <p:nvGrpSpPr>
          <p:cNvPr id="195" name="Group 194">
            <a:extLst>
              <a:ext uri="{FF2B5EF4-FFF2-40B4-BE49-F238E27FC236}">
                <a16:creationId xmlns:a16="http://schemas.microsoft.com/office/drawing/2014/main" id="{3BA98B2D-9034-4F79-AC10-AAE31D37139C}"/>
              </a:ext>
            </a:extLst>
          </p:cNvPr>
          <p:cNvGrpSpPr/>
          <p:nvPr/>
        </p:nvGrpSpPr>
        <p:grpSpPr>
          <a:xfrm>
            <a:off x="7513452" y="1590935"/>
            <a:ext cx="3674093" cy="3418972"/>
            <a:chOff x="7513452" y="1590935"/>
            <a:chExt cx="3674093" cy="3418972"/>
          </a:xfrm>
        </p:grpSpPr>
        <p:grpSp>
          <p:nvGrpSpPr>
            <p:cNvPr id="4" name="Group 3">
              <a:extLst>
                <a:ext uri="{FF2B5EF4-FFF2-40B4-BE49-F238E27FC236}">
                  <a16:creationId xmlns:a16="http://schemas.microsoft.com/office/drawing/2014/main" id="{37151228-D8B8-4A4A-9572-23276C000240}"/>
                </a:ext>
              </a:extLst>
            </p:cNvPr>
            <p:cNvGrpSpPr/>
            <p:nvPr/>
          </p:nvGrpSpPr>
          <p:grpSpPr>
            <a:xfrm>
              <a:off x="8038623" y="1590935"/>
              <a:ext cx="2481803" cy="2481803"/>
              <a:chOff x="6423231" y="2630244"/>
              <a:chExt cx="3987098" cy="3987098"/>
            </a:xfrm>
            <a:solidFill>
              <a:schemeClr val="tx2"/>
            </a:solidFill>
          </p:grpSpPr>
          <p:sp>
            <p:nvSpPr>
              <p:cNvPr id="5" name="Freeform: Shape 962">
                <a:extLst>
                  <a:ext uri="{FF2B5EF4-FFF2-40B4-BE49-F238E27FC236}">
                    <a16:creationId xmlns:a16="http://schemas.microsoft.com/office/drawing/2014/main" id="{DFF1A666-9B84-4B65-9558-CF0BB070CEB5}"/>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6" name="Freeform: Shape 260">
                <a:extLst>
                  <a:ext uri="{FF2B5EF4-FFF2-40B4-BE49-F238E27FC236}">
                    <a16:creationId xmlns:a16="http://schemas.microsoft.com/office/drawing/2014/main" id="{33E266EA-9AC6-4D2D-BBDD-D970626AF8EB}"/>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lumMod val="75000"/>
                    </a:schemeClr>
                  </a:solidFill>
                </a:endParaRPr>
              </a:p>
            </p:txBody>
          </p:sp>
          <p:sp>
            <p:nvSpPr>
              <p:cNvPr id="7" name="Freeform: Shape 262">
                <a:extLst>
                  <a:ext uri="{FF2B5EF4-FFF2-40B4-BE49-F238E27FC236}">
                    <a16:creationId xmlns:a16="http://schemas.microsoft.com/office/drawing/2014/main" id="{DC8CEF9B-1CB1-461B-82DB-27AEB8B14562}"/>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Shape 263">
                <a:extLst>
                  <a:ext uri="{FF2B5EF4-FFF2-40B4-BE49-F238E27FC236}">
                    <a16:creationId xmlns:a16="http://schemas.microsoft.com/office/drawing/2014/main" id="{F1F1BF1A-7092-4DFA-A52A-8AD7A933B0E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 name="Freeform: Shape 264">
                <a:extLst>
                  <a:ext uri="{FF2B5EF4-FFF2-40B4-BE49-F238E27FC236}">
                    <a16:creationId xmlns:a16="http://schemas.microsoft.com/office/drawing/2014/main" id="{A97EA957-EA95-4708-A182-0AB85ED1E1BF}"/>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Freeform: Shape 265">
                <a:extLst>
                  <a:ext uri="{FF2B5EF4-FFF2-40B4-BE49-F238E27FC236}">
                    <a16:creationId xmlns:a16="http://schemas.microsoft.com/office/drawing/2014/main" id="{E373B46B-5464-4C9D-9CDF-AEDBFAFFA800}"/>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reeform: Shape 266">
                <a:extLst>
                  <a:ext uri="{FF2B5EF4-FFF2-40B4-BE49-F238E27FC236}">
                    <a16:creationId xmlns:a16="http://schemas.microsoft.com/office/drawing/2014/main" id="{96432E92-EF10-4C06-A174-B4A76EEA17B2}"/>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Shape 267">
                <a:extLst>
                  <a:ext uri="{FF2B5EF4-FFF2-40B4-BE49-F238E27FC236}">
                    <a16:creationId xmlns:a16="http://schemas.microsoft.com/office/drawing/2014/main" id="{FE29C7A0-CF7C-4A2A-90D4-0200E042E6C6}"/>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 name="Freeform: Shape 268">
                <a:extLst>
                  <a:ext uri="{FF2B5EF4-FFF2-40B4-BE49-F238E27FC236}">
                    <a16:creationId xmlns:a16="http://schemas.microsoft.com/office/drawing/2014/main" id="{B19410E5-83AB-451F-9A7C-4EF628EB48A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269">
                <a:extLst>
                  <a:ext uri="{FF2B5EF4-FFF2-40B4-BE49-F238E27FC236}">
                    <a16:creationId xmlns:a16="http://schemas.microsoft.com/office/drawing/2014/main" id="{6B9641EB-44A3-4A7A-A576-0C2E96D40C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 name="Freeform: Shape 270">
                <a:extLst>
                  <a:ext uri="{FF2B5EF4-FFF2-40B4-BE49-F238E27FC236}">
                    <a16:creationId xmlns:a16="http://schemas.microsoft.com/office/drawing/2014/main" id="{14E8B49C-984C-4B22-BC53-01EFBA2B45EB}"/>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 name="Freeform: Shape 271">
                <a:extLst>
                  <a:ext uri="{FF2B5EF4-FFF2-40B4-BE49-F238E27FC236}">
                    <a16:creationId xmlns:a16="http://schemas.microsoft.com/office/drawing/2014/main" id="{68874918-8341-4D0B-BFDA-3E6BCCF025A6}"/>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 name="Freeform: Shape 272">
                <a:extLst>
                  <a:ext uri="{FF2B5EF4-FFF2-40B4-BE49-F238E27FC236}">
                    <a16:creationId xmlns:a16="http://schemas.microsoft.com/office/drawing/2014/main" id="{6D3531F2-07B1-4852-87C3-8949D64362E6}"/>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Shape 273">
                <a:extLst>
                  <a:ext uri="{FF2B5EF4-FFF2-40B4-BE49-F238E27FC236}">
                    <a16:creationId xmlns:a16="http://schemas.microsoft.com/office/drawing/2014/main" id="{EC428CD3-407D-4A01-924A-6F8371A4127B}"/>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 name="Freeform: Shape 274">
                <a:extLst>
                  <a:ext uri="{FF2B5EF4-FFF2-40B4-BE49-F238E27FC236}">
                    <a16:creationId xmlns:a16="http://schemas.microsoft.com/office/drawing/2014/main" id="{3822CFDC-97EB-431D-916C-C7A50ABD1269}"/>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Freeform: Shape 275">
                <a:extLst>
                  <a:ext uri="{FF2B5EF4-FFF2-40B4-BE49-F238E27FC236}">
                    <a16:creationId xmlns:a16="http://schemas.microsoft.com/office/drawing/2014/main" id="{7CCD354E-5F08-4900-9ACF-9C2946BC0E2E}"/>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276">
                <a:extLst>
                  <a:ext uri="{FF2B5EF4-FFF2-40B4-BE49-F238E27FC236}">
                    <a16:creationId xmlns:a16="http://schemas.microsoft.com/office/drawing/2014/main" id="{38B42FF7-DCB2-4689-839D-20EA5722D9C4}"/>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 name="Freeform: Shape 277">
                <a:extLst>
                  <a:ext uri="{FF2B5EF4-FFF2-40B4-BE49-F238E27FC236}">
                    <a16:creationId xmlns:a16="http://schemas.microsoft.com/office/drawing/2014/main" id="{1F42FB3A-4D4A-4CA7-8E98-5F7AF7C34D66}"/>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 name="Freeform: Shape 278">
                <a:extLst>
                  <a:ext uri="{FF2B5EF4-FFF2-40B4-BE49-F238E27FC236}">
                    <a16:creationId xmlns:a16="http://schemas.microsoft.com/office/drawing/2014/main" id="{08159293-F131-49FC-9CE0-2D8456963B60}"/>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 name="Freeform: Shape 279">
                <a:extLst>
                  <a:ext uri="{FF2B5EF4-FFF2-40B4-BE49-F238E27FC236}">
                    <a16:creationId xmlns:a16="http://schemas.microsoft.com/office/drawing/2014/main" id="{3E96D202-A552-414E-BA94-F466727AFD7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80">
                <a:extLst>
                  <a:ext uri="{FF2B5EF4-FFF2-40B4-BE49-F238E27FC236}">
                    <a16:creationId xmlns:a16="http://schemas.microsoft.com/office/drawing/2014/main" id="{A5F46E49-E167-4CD2-8F02-A348F71C4463}"/>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81">
                <a:extLst>
                  <a:ext uri="{FF2B5EF4-FFF2-40B4-BE49-F238E27FC236}">
                    <a16:creationId xmlns:a16="http://schemas.microsoft.com/office/drawing/2014/main" id="{F84470C4-5D6E-4965-86F4-BE57CDB07362}"/>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82">
                <a:extLst>
                  <a:ext uri="{FF2B5EF4-FFF2-40B4-BE49-F238E27FC236}">
                    <a16:creationId xmlns:a16="http://schemas.microsoft.com/office/drawing/2014/main" id="{501D5DDF-CB41-40F3-BBD5-2942FDB4073B}"/>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 name="Freeform: Shape 283">
                <a:extLst>
                  <a:ext uri="{FF2B5EF4-FFF2-40B4-BE49-F238E27FC236}">
                    <a16:creationId xmlns:a16="http://schemas.microsoft.com/office/drawing/2014/main" id="{3ED534D1-32AC-4349-B9FD-3518C823E85B}"/>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Freeform: Shape 284">
                <a:extLst>
                  <a:ext uri="{FF2B5EF4-FFF2-40B4-BE49-F238E27FC236}">
                    <a16:creationId xmlns:a16="http://schemas.microsoft.com/office/drawing/2014/main" id="{56D7E78F-9253-48F2-A024-EBB1814EBA46}"/>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 name="Freeform: Shape 285">
                <a:extLst>
                  <a:ext uri="{FF2B5EF4-FFF2-40B4-BE49-F238E27FC236}">
                    <a16:creationId xmlns:a16="http://schemas.microsoft.com/office/drawing/2014/main" id="{0B84E106-177E-486F-AF4C-D3F222874E8F}"/>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286">
                <a:extLst>
                  <a:ext uri="{FF2B5EF4-FFF2-40B4-BE49-F238E27FC236}">
                    <a16:creationId xmlns:a16="http://schemas.microsoft.com/office/drawing/2014/main" id="{D2651E11-73B7-44FD-B79A-A5A618BAF01F}"/>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287">
                <a:extLst>
                  <a:ext uri="{FF2B5EF4-FFF2-40B4-BE49-F238E27FC236}">
                    <a16:creationId xmlns:a16="http://schemas.microsoft.com/office/drawing/2014/main" id="{FBB8E364-2645-45C1-B133-D0C6CAB3FC14}"/>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288">
                <a:extLst>
                  <a:ext uri="{FF2B5EF4-FFF2-40B4-BE49-F238E27FC236}">
                    <a16:creationId xmlns:a16="http://schemas.microsoft.com/office/drawing/2014/main" id="{D142FB30-A42A-4F33-A2A2-7211A150C6CC}"/>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Freeform: Shape 289">
                <a:extLst>
                  <a:ext uri="{FF2B5EF4-FFF2-40B4-BE49-F238E27FC236}">
                    <a16:creationId xmlns:a16="http://schemas.microsoft.com/office/drawing/2014/main" id="{C059FEF1-526E-44D0-96BD-5D2F11531ED1}"/>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reeform: Shape 290">
                <a:extLst>
                  <a:ext uri="{FF2B5EF4-FFF2-40B4-BE49-F238E27FC236}">
                    <a16:creationId xmlns:a16="http://schemas.microsoft.com/office/drawing/2014/main" id="{EBA241A8-0CB8-43E3-A75E-030A64217BEE}"/>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 name="Freeform: Shape 291">
                <a:extLst>
                  <a:ext uri="{FF2B5EF4-FFF2-40B4-BE49-F238E27FC236}">
                    <a16:creationId xmlns:a16="http://schemas.microsoft.com/office/drawing/2014/main" id="{111567B0-F6F2-44A3-98D4-1E1043DAC838}"/>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 name="Freeform: Shape 292">
                <a:extLst>
                  <a:ext uri="{FF2B5EF4-FFF2-40B4-BE49-F238E27FC236}">
                    <a16:creationId xmlns:a16="http://schemas.microsoft.com/office/drawing/2014/main" id="{E339934C-D4C8-4D01-8B02-7C0FDCBC6F8E}"/>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 name="Freeform: Shape 293">
                <a:extLst>
                  <a:ext uri="{FF2B5EF4-FFF2-40B4-BE49-F238E27FC236}">
                    <a16:creationId xmlns:a16="http://schemas.microsoft.com/office/drawing/2014/main" id="{E9EB6D97-941D-4975-BA06-15FBEC4A9462}"/>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 name="Freeform: Shape 294">
                <a:extLst>
                  <a:ext uri="{FF2B5EF4-FFF2-40B4-BE49-F238E27FC236}">
                    <a16:creationId xmlns:a16="http://schemas.microsoft.com/office/drawing/2014/main" id="{7575D687-E80E-49F1-A4CD-DEB4B3D939A9}"/>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 name="Freeform: Shape 295">
                <a:extLst>
                  <a:ext uri="{FF2B5EF4-FFF2-40B4-BE49-F238E27FC236}">
                    <a16:creationId xmlns:a16="http://schemas.microsoft.com/office/drawing/2014/main" id="{46E4C176-2FCA-416D-8B63-D1FC7AA549B3}"/>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 name="Freeform: Shape 296">
                <a:extLst>
                  <a:ext uri="{FF2B5EF4-FFF2-40B4-BE49-F238E27FC236}">
                    <a16:creationId xmlns:a16="http://schemas.microsoft.com/office/drawing/2014/main" id="{1A1B196B-AAB7-48A4-B6F7-556CD107E276}"/>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 name="Freeform: Shape 297">
                <a:extLst>
                  <a:ext uri="{FF2B5EF4-FFF2-40B4-BE49-F238E27FC236}">
                    <a16:creationId xmlns:a16="http://schemas.microsoft.com/office/drawing/2014/main" id="{DD0ABE47-93C8-457C-B8C0-C71542A638DD}"/>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 name="Freeform: Shape 298">
                <a:extLst>
                  <a:ext uri="{FF2B5EF4-FFF2-40B4-BE49-F238E27FC236}">
                    <a16:creationId xmlns:a16="http://schemas.microsoft.com/office/drawing/2014/main" id="{80525FE4-967A-4748-9539-F7C8391E68B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 name="Freeform: Shape 299">
                <a:extLst>
                  <a:ext uri="{FF2B5EF4-FFF2-40B4-BE49-F238E27FC236}">
                    <a16:creationId xmlns:a16="http://schemas.microsoft.com/office/drawing/2014/main" id="{DCA78D88-C093-4B9D-8F0A-E5FCEDA7EDC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Freeform: Shape 300">
                <a:extLst>
                  <a:ext uri="{FF2B5EF4-FFF2-40B4-BE49-F238E27FC236}">
                    <a16:creationId xmlns:a16="http://schemas.microsoft.com/office/drawing/2014/main" id="{EDA5621D-9AA3-48D8-BF8A-BB3AB32AB81A}"/>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reeform: Shape 301">
                <a:extLst>
                  <a:ext uri="{FF2B5EF4-FFF2-40B4-BE49-F238E27FC236}">
                    <a16:creationId xmlns:a16="http://schemas.microsoft.com/office/drawing/2014/main" id="{8AB1FA31-C38F-4D3B-BC30-2E3EE2BAE63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 name="Freeform: Shape 302">
                <a:extLst>
                  <a:ext uri="{FF2B5EF4-FFF2-40B4-BE49-F238E27FC236}">
                    <a16:creationId xmlns:a16="http://schemas.microsoft.com/office/drawing/2014/main" id="{DDCE7243-05F0-42C1-92B5-0D043156CD60}"/>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 name="Freeform: Shape 303">
                <a:extLst>
                  <a:ext uri="{FF2B5EF4-FFF2-40B4-BE49-F238E27FC236}">
                    <a16:creationId xmlns:a16="http://schemas.microsoft.com/office/drawing/2014/main" id="{829747DD-4B1B-48EF-8484-4860A7D60512}"/>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304">
                <a:extLst>
                  <a:ext uri="{FF2B5EF4-FFF2-40B4-BE49-F238E27FC236}">
                    <a16:creationId xmlns:a16="http://schemas.microsoft.com/office/drawing/2014/main" id="{94580233-D00E-441D-89C5-D63AE842E24E}"/>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305">
                <a:extLst>
                  <a:ext uri="{FF2B5EF4-FFF2-40B4-BE49-F238E27FC236}">
                    <a16:creationId xmlns:a16="http://schemas.microsoft.com/office/drawing/2014/main" id="{F06CBD86-7F8F-4511-99C5-0304A6538E4A}"/>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306">
                <a:extLst>
                  <a:ext uri="{FF2B5EF4-FFF2-40B4-BE49-F238E27FC236}">
                    <a16:creationId xmlns:a16="http://schemas.microsoft.com/office/drawing/2014/main" id="{F44D8394-0C36-4BEF-B069-9D8F90E2CB3B}"/>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 name="Freeform: Shape 307">
                <a:extLst>
                  <a:ext uri="{FF2B5EF4-FFF2-40B4-BE49-F238E27FC236}">
                    <a16:creationId xmlns:a16="http://schemas.microsoft.com/office/drawing/2014/main" id="{6E893542-9EC4-4EA0-96A6-23B76076109E}"/>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 name="Freeform: Shape 308">
                <a:extLst>
                  <a:ext uri="{FF2B5EF4-FFF2-40B4-BE49-F238E27FC236}">
                    <a16:creationId xmlns:a16="http://schemas.microsoft.com/office/drawing/2014/main" id="{91322685-FEF6-43A0-962C-24999F264147}"/>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 name="Freeform: Shape 309">
                <a:extLst>
                  <a:ext uri="{FF2B5EF4-FFF2-40B4-BE49-F238E27FC236}">
                    <a16:creationId xmlns:a16="http://schemas.microsoft.com/office/drawing/2014/main" id="{639AC950-6900-443D-B3DE-B3F72B61DE69}"/>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310">
                <a:extLst>
                  <a:ext uri="{FF2B5EF4-FFF2-40B4-BE49-F238E27FC236}">
                    <a16:creationId xmlns:a16="http://schemas.microsoft.com/office/drawing/2014/main" id="{65696F85-21DA-4CDF-84CE-AB3D3B4CC62D}"/>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Freeform: Shape 311">
                <a:extLst>
                  <a:ext uri="{FF2B5EF4-FFF2-40B4-BE49-F238E27FC236}">
                    <a16:creationId xmlns:a16="http://schemas.microsoft.com/office/drawing/2014/main" id="{9686E7FB-7A7E-4B73-972C-A0189595C235}"/>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reeform: Shape 312">
                <a:extLst>
                  <a:ext uri="{FF2B5EF4-FFF2-40B4-BE49-F238E27FC236}">
                    <a16:creationId xmlns:a16="http://schemas.microsoft.com/office/drawing/2014/main" id="{BD65B6B0-E08D-4227-A8EF-96783E045EB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 name="Freeform: Shape 313">
                <a:extLst>
                  <a:ext uri="{FF2B5EF4-FFF2-40B4-BE49-F238E27FC236}">
                    <a16:creationId xmlns:a16="http://schemas.microsoft.com/office/drawing/2014/main" id="{98A1571A-EA7F-4696-9755-E59DF141E1CC}"/>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314">
                <a:extLst>
                  <a:ext uri="{FF2B5EF4-FFF2-40B4-BE49-F238E27FC236}">
                    <a16:creationId xmlns:a16="http://schemas.microsoft.com/office/drawing/2014/main" id="{8B4D0CC7-3E02-4BB8-8CFD-67D79019A0FD}"/>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315">
                <a:extLst>
                  <a:ext uri="{FF2B5EF4-FFF2-40B4-BE49-F238E27FC236}">
                    <a16:creationId xmlns:a16="http://schemas.microsoft.com/office/drawing/2014/main" id="{FBE1DFC6-FA9A-4C54-B32F-4A34DC5D37AB}"/>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1" name="Freeform: Shape 316">
                <a:extLst>
                  <a:ext uri="{FF2B5EF4-FFF2-40B4-BE49-F238E27FC236}">
                    <a16:creationId xmlns:a16="http://schemas.microsoft.com/office/drawing/2014/main" id="{93FF289C-5D3C-4EA1-BE99-6047F84A37DD}"/>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2" name="Freeform: Shape 317">
                <a:extLst>
                  <a:ext uri="{FF2B5EF4-FFF2-40B4-BE49-F238E27FC236}">
                    <a16:creationId xmlns:a16="http://schemas.microsoft.com/office/drawing/2014/main" id="{B80703B0-C796-4970-BBBC-F590EFBEC06E}"/>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3" name="Freeform: Shape 318">
                <a:extLst>
                  <a:ext uri="{FF2B5EF4-FFF2-40B4-BE49-F238E27FC236}">
                    <a16:creationId xmlns:a16="http://schemas.microsoft.com/office/drawing/2014/main" id="{FE9A3B2D-C7A8-4F24-A837-F14FB3AC1FA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Shape 319">
                <a:extLst>
                  <a:ext uri="{FF2B5EF4-FFF2-40B4-BE49-F238E27FC236}">
                    <a16:creationId xmlns:a16="http://schemas.microsoft.com/office/drawing/2014/main" id="{2161CB88-48A5-4059-80BF-D58DA3349E59}"/>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5" name="Freeform: Shape 320">
                <a:extLst>
                  <a:ext uri="{FF2B5EF4-FFF2-40B4-BE49-F238E27FC236}">
                    <a16:creationId xmlns:a16="http://schemas.microsoft.com/office/drawing/2014/main" id="{A31E2EAD-E6D1-40EC-ACF7-0BD0AE726827}"/>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Freeform: Shape 321">
                <a:extLst>
                  <a:ext uri="{FF2B5EF4-FFF2-40B4-BE49-F238E27FC236}">
                    <a16:creationId xmlns:a16="http://schemas.microsoft.com/office/drawing/2014/main" id="{2C484501-1167-4D0F-B134-E0DF57D1F4B4}"/>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Freeform: Shape 322">
                <a:extLst>
                  <a:ext uri="{FF2B5EF4-FFF2-40B4-BE49-F238E27FC236}">
                    <a16:creationId xmlns:a16="http://schemas.microsoft.com/office/drawing/2014/main" id="{7178DE31-8AE9-436F-A0E2-A37E4B97AB7A}"/>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reeform: Shape 323">
                <a:extLst>
                  <a:ext uri="{FF2B5EF4-FFF2-40B4-BE49-F238E27FC236}">
                    <a16:creationId xmlns:a16="http://schemas.microsoft.com/office/drawing/2014/main" id="{73962CE8-8547-4DF4-BC1F-F5DC2BE9CC91}"/>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9" name="Freeform: Shape 324">
                <a:extLst>
                  <a:ext uri="{FF2B5EF4-FFF2-40B4-BE49-F238E27FC236}">
                    <a16:creationId xmlns:a16="http://schemas.microsoft.com/office/drawing/2014/main" id="{F32784F2-F890-4133-8F33-92100396DADB}"/>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0" name="Freeform: Shape 325">
                <a:extLst>
                  <a:ext uri="{FF2B5EF4-FFF2-40B4-BE49-F238E27FC236}">
                    <a16:creationId xmlns:a16="http://schemas.microsoft.com/office/drawing/2014/main" id="{AC0F289C-D26D-4B0B-835C-82919FDA6D83}"/>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Freeform: Shape 326">
                <a:extLst>
                  <a:ext uri="{FF2B5EF4-FFF2-40B4-BE49-F238E27FC236}">
                    <a16:creationId xmlns:a16="http://schemas.microsoft.com/office/drawing/2014/main" id="{CBEEDAEB-4469-47C7-810E-51E702B74B5A}"/>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2" name="Freeform: Shape 327">
                <a:extLst>
                  <a:ext uri="{FF2B5EF4-FFF2-40B4-BE49-F238E27FC236}">
                    <a16:creationId xmlns:a16="http://schemas.microsoft.com/office/drawing/2014/main" id="{206F41A1-43B4-43C9-B5E9-E70231F46B21}"/>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328">
                <a:extLst>
                  <a:ext uri="{FF2B5EF4-FFF2-40B4-BE49-F238E27FC236}">
                    <a16:creationId xmlns:a16="http://schemas.microsoft.com/office/drawing/2014/main" id="{6372E4A9-4657-4F9C-9493-158EF69A7C5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4" name="Freeform: Shape 329">
                <a:extLst>
                  <a:ext uri="{FF2B5EF4-FFF2-40B4-BE49-F238E27FC236}">
                    <a16:creationId xmlns:a16="http://schemas.microsoft.com/office/drawing/2014/main" id="{4DA6C942-6D8E-45B1-B975-D8FDFBBF3B24}"/>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5" name="Freeform: Shape 330">
                <a:extLst>
                  <a:ext uri="{FF2B5EF4-FFF2-40B4-BE49-F238E27FC236}">
                    <a16:creationId xmlns:a16="http://schemas.microsoft.com/office/drawing/2014/main" id="{ED7C5973-D22F-4768-B883-751B892F6D8E}"/>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6" name="Freeform: Shape 331">
                <a:extLst>
                  <a:ext uri="{FF2B5EF4-FFF2-40B4-BE49-F238E27FC236}">
                    <a16:creationId xmlns:a16="http://schemas.microsoft.com/office/drawing/2014/main" id="{51DD6BE2-7CEE-414F-957B-80F8F84A7886}"/>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7" name="Freeform: Shape 332">
                <a:extLst>
                  <a:ext uri="{FF2B5EF4-FFF2-40B4-BE49-F238E27FC236}">
                    <a16:creationId xmlns:a16="http://schemas.microsoft.com/office/drawing/2014/main" id="{1304C40B-4235-4211-B0AF-683E844D5C5B}"/>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8" name="Freeform: Shape 333">
                <a:extLst>
                  <a:ext uri="{FF2B5EF4-FFF2-40B4-BE49-F238E27FC236}">
                    <a16:creationId xmlns:a16="http://schemas.microsoft.com/office/drawing/2014/main" id="{F338C5BE-0D0C-42B2-92A2-45BE1B0DB03F}"/>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9" name="Freeform: Shape 334">
                <a:extLst>
                  <a:ext uri="{FF2B5EF4-FFF2-40B4-BE49-F238E27FC236}">
                    <a16:creationId xmlns:a16="http://schemas.microsoft.com/office/drawing/2014/main" id="{F49E635D-355F-4958-8658-82E04493C6F4}"/>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0" name="Freeform: Shape 335">
                <a:extLst>
                  <a:ext uri="{FF2B5EF4-FFF2-40B4-BE49-F238E27FC236}">
                    <a16:creationId xmlns:a16="http://schemas.microsoft.com/office/drawing/2014/main" id="{8B583703-8940-45E5-BA9E-80055DE259CC}"/>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1" name="Freeform: Shape 336">
                <a:extLst>
                  <a:ext uri="{FF2B5EF4-FFF2-40B4-BE49-F238E27FC236}">
                    <a16:creationId xmlns:a16="http://schemas.microsoft.com/office/drawing/2014/main" id="{0B6F6D58-6DFE-45D7-8D19-C23E8819056F}"/>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2" name="Freeform: Shape 337">
                <a:extLst>
                  <a:ext uri="{FF2B5EF4-FFF2-40B4-BE49-F238E27FC236}">
                    <a16:creationId xmlns:a16="http://schemas.microsoft.com/office/drawing/2014/main" id="{9808C19B-646C-4063-B658-A8B2FA2CFC3D}"/>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3" name="Freeform: Shape 338">
                <a:extLst>
                  <a:ext uri="{FF2B5EF4-FFF2-40B4-BE49-F238E27FC236}">
                    <a16:creationId xmlns:a16="http://schemas.microsoft.com/office/drawing/2014/main" id="{F3A90A0B-954D-4E4E-AFEA-09D5ED4F24F3}"/>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4" name="Freeform: Shape 339">
                <a:extLst>
                  <a:ext uri="{FF2B5EF4-FFF2-40B4-BE49-F238E27FC236}">
                    <a16:creationId xmlns:a16="http://schemas.microsoft.com/office/drawing/2014/main" id="{1F93E335-0435-4067-9A29-D4DBADF5206C}"/>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5" name="Freeform: Shape 340">
                <a:extLst>
                  <a:ext uri="{FF2B5EF4-FFF2-40B4-BE49-F238E27FC236}">
                    <a16:creationId xmlns:a16="http://schemas.microsoft.com/office/drawing/2014/main" id="{5EC8D14A-53BE-4ABE-87CF-0EFACC184CEF}"/>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6" name="Freeform: Shape 341">
                <a:extLst>
                  <a:ext uri="{FF2B5EF4-FFF2-40B4-BE49-F238E27FC236}">
                    <a16:creationId xmlns:a16="http://schemas.microsoft.com/office/drawing/2014/main" id="{1D75B927-67F8-4E9E-8DDD-05006EC3A8B9}"/>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7" name="Freeform: Shape 342">
                <a:extLst>
                  <a:ext uri="{FF2B5EF4-FFF2-40B4-BE49-F238E27FC236}">
                    <a16:creationId xmlns:a16="http://schemas.microsoft.com/office/drawing/2014/main" id="{CD5CF80B-FBDB-4F98-831C-6F6D6104442B}"/>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8" name="Freeform: Shape 343">
                <a:extLst>
                  <a:ext uri="{FF2B5EF4-FFF2-40B4-BE49-F238E27FC236}">
                    <a16:creationId xmlns:a16="http://schemas.microsoft.com/office/drawing/2014/main" id="{4D0C90BF-5DD7-4245-B5DD-3A03EF24277C}"/>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9" name="Freeform: Shape 344">
                <a:extLst>
                  <a:ext uri="{FF2B5EF4-FFF2-40B4-BE49-F238E27FC236}">
                    <a16:creationId xmlns:a16="http://schemas.microsoft.com/office/drawing/2014/main" id="{8F063CE3-01D9-4799-8001-03DCD13CCAB5}"/>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0" name="Freeform: Shape 345">
                <a:extLst>
                  <a:ext uri="{FF2B5EF4-FFF2-40B4-BE49-F238E27FC236}">
                    <a16:creationId xmlns:a16="http://schemas.microsoft.com/office/drawing/2014/main" id="{26DC1B2A-CF4A-4CFD-AC0A-701EC65E6888}"/>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Freeform: Shape 346">
                <a:extLst>
                  <a:ext uri="{FF2B5EF4-FFF2-40B4-BE49-F238E27FC236}">
                    <a16:creationId xmlns:a16="http://schemas.microsoft.com/office/drawing/2014/main" id="{9520ACE7-C882-45EF-BC59-50DB1647354B}"/>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2" name="Freeform: Shape 347">
                <a:extLst>
                  <a:ext uri="{FF2B5EF4-FFF2-40B4-BE49-F238E27FC236}">
                    <a16:creationId xmlns:a16="http://schemas.microsoft.com/office/drawing/2014/main" id="{568D53F8-AF6F-45B3-9C6A-706F9C6EABFE}"/>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3" name="Freeform: Shape 348">
                <a:extLst>
                  <a:ext uri="{FF2B5EF4-FFF2-40B4-BE49-F238E27FC236}">
                    <a16:creationId xmlns:a16="http://schemas.microsoft.com/office/drawing/2014/main" id="{49389005-5184-40EB-8E3F-3A0E8DD0697F}"/>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4" name="Freeform: Shape 349">
                <a:extLst>
                  <a:ext uri="{FF2B5EF4-FFF2-40B4-BE49-F238E27FC236}">
                    <a16:creationId xmlns:a16="http://schemas.microsoft.com/office/drawing/2014/main" id="{E0403E1E-BC74-4F48-BE8B-E766060DBFC8}"/>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5" name="Freeform: Shape 350">
                <a:extLst>
                  <a:ext uri="{FF2B5EF4-FFF2-40B4-BE49-F238E27FC236}">
                    <a16:creationId xmlns:a16="http://schemas.microsoft.com/office/drawing/2014/main" id="{BFCD3854-A003-44AD-BAA4-C689FABCAE2B}"/>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6" name="Freeform: Shape 351">
                <a:extLst>
                  <a:ext uri="{FF2B5EF4-FFF2-40B4-BE49-F238E27FC236}">
                    <a16:creationId xmlns:a16="http://schemas.microsoft.com/office/drawing/2014/main" id="{15B38493-1299-4305-9F0D-49F59A43E9C0}"/>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7" name="Freeform: Shape 352">
                <a:extLst>
                  <a:ext uri="{FF2B5EF4-FFF2-40B4-BE49-F238E27FC236}">
                    <a16:creationId xmlns:a16="http://schemas.microsoft.com/office/drawing/2014/main" id="{3908E754-EB39-469F-87AE-E51DC33A7D3C}"/>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8" name="Freeform: Shape 353">
                <a:extLst>
                  <a:ext uri="{FF2B5EF4-FFF2-40B4-BE49-F238E27FC236}">
                    <a16:creationId xmlns:a16="http://schemas.microsoft.com/office/drawing/2014/main" id="{C2A130BE-7266-4C1B-A633-500388016224}"/>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9" name="Freeform: Shape 354">
                <a:extLst>
                  <a:ext uri="{FF2B5EF4-FFF2-40B4-BE49-F238E27FC236}">
                    <a16:creationId xmlns:a16="http://schemas.microsoft.com/office/drawing/2014/main" id="{BF86D93C-7BA2-48FE-8881-5FE9E3C121A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55">
                <a:extLst>
                  <a:ext uri="{FF2B5EF4-FFF2-40B4-BE49-F238E27FC236}">
                    <a16:creationId xmlns:a16="http://schemas.microsoft.com/office/drawing/2014/main" id="{C8F78452-8A60-4CB7-B1E2-BC4C9B0624DB}"/>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56">
                <a:extLst>
                  <a:ext uri="{FF2B5EF4-FFF2-40B4-BE49-F238E27FC236}">
                    <a16:creationId xmlns:a16="http://schemas.microsoft.com/office/drawing/2014/main" id="{6CDB8F26-A2F7-4512-849F-A742A4F154D4}"/>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57">
                <a:extLst>
                  <a:ext uri="{FF2B5EF4-FFF2-40B4-BE49-F238E27FC236}">
                    <a16:creationId xmlns:a16="http://schemas.microsoft.com/office/drawing/2014/main" id="{1747B5E4-8715-4205-9908-2E5F56F098B9}"/>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3" name="Freeform: Shape 358">
                <a:extLst>
                  <a:ext uri="{FF2B5EF4-FFF2-40B4-BE49-F238E27FC236}">
                    <a16:creationId xmlns:a16="http://schemas.microsoft.com/office/drawing/2014/main" id="{73CFCCFE-7B51-47EF-97C9-8C87E572BBC9}"/>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4" name="Freeform: Shape 359">
                <a:extLst>
                  <a:ext uri="{FF2B5EF4-FFF2-40B4-BE49-F238E27FC236}">
                    <a16:creationId xmlns:a16="http://schemas.microsoft.com/office/drawing/2014/main" id="{A7E81C8A-75B0-4BC4-89F9-9658C9D08443}"/>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5" name="Freeform: Shape 360">
                <a:extLst>
                  <a:ext uri="{FF2B5EF4-FFF2-40B4-BE49-F238E27FC236}">
                    <a16:creationId xmlns:a16="http://schemas.microsoft.com/office/drawing/2014/main" id="{3FD43816-D6F0-4F48-94E1-0A468821DEAF}"/>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6" name="Freeform: Shape 361">
                <a:extLst>
                  <a:ext uri="{FF2B5EF4-FFF2-40B4-BE49-F238E27FC236}">
                    <a16:creationId xmlns:a16="http://schemas.microsoft.com/office/drawing/2014/main" id="{ECFF8AE8-CCCD-4544-BD3D-7CA1CF008BFC}"/>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7" name="Freeform: Shape 362">
                <a:extLst>
                  <a:ext uri="{FF2B5EF4-FFF2-40B4-BE49-F238E27FC236}">
                    <a16:creationId xmlns:a16="http://schemas.microsoft.com/office/drawing/2014/main" id="{C8985BA4-5865-4812-B1DE-DEC09F4DF34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8" name="Freeform: Shape 363">
                <a:extLst>
                  <a:ext uri="{FF2B5EF4-FFF2-40B4-BE49-F238E27FC236}">
                    <a16:creationId xmlns:a16="http://schemas.microsoft.com/office/drawing/2014/main" id="{16678F73-3823-4B51-8363-3D09EF4AF148}"/>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Shape 364">
                <a:extLst>
                  <a:ext uri="{FF2B5EF4-FFF2-40B4-BE49-F238E27FC236}">
                    <a16:creationId xmlns:a16="http://schemas.microsoft.com/office/drawing/2014/main" id="{E6253722-4B5B-4561-A133-CD43C1ECF91F}"/>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0" name="Freeform: Shape 365">
                <a:extLst>
                  <a:ext uri="{FF2B5EF4-FFF2-40B4-BE49-F238E27FC236}">
                    <a16:creationId xmlns:a16="http://schemas.microsoft.com/office/drawing/2014/main" id="{A39CA2E5-1811-4A71-AD35-0C0C382F066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Shape 366">
                <a:extLst>
                  <a:ext uri="{FF2B5EF4-FFF2-40B4-BE49-F238E27FC236}">
                    <a16:creationId xmlns:a16="http://schemas.microsoft.com/office/drawing/2014/main" id="{8ABE663A-E284-4AEC-A1A6-8E30C9D6121D}"/>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Shape 367">
                <a:extLst>
                  <a:ext uri="{FF2B5EF4-FFF2-40B4-BE49-F238E27FC236}">
                    <a16:creationId xmlns:a16="http://schemas.microsoft.com/office/drawing/2014/main" id="{B7AF6B81-33D8-462E-88FC-98F00C0D33BD}"/>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3" name="Freeform: Shape 368">
                <a:extLst>
                  <a:ext uri="{FF2B5EF4-FFF2-40B4-BE49-F238E27FC236}">
                    <a16:creationId xmlns:a16="http://schemas.microsoft.com/office/drawing/2014/main" id="{83C40725-32EE-40D9-A4CA-41CA604A5094}"/>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4" name="Freeform: Shape 369">
                <a:extLst>
                  <a:ext uri="{FF2B5EF4-FFF2-40B4-BE49-F238E27FC236}">
                    <a16:creationId xmlns:a16="http://schemas.microsoft.com/office/drawing/2014/main" id="{FFDEB997-A6E1-414C-8BDE-04ED7A800CF1}"/>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Shape 370">
                <a:extLst>
                  <a:ext uri="{FF2B5EF4-FFF2-40B4-BE49-F238E27FC236}">
                    <a16:creationId xmlns:a16="http://schemas.microsoft.com/office/drawing/2014/main" id="{8C3DDA0C-E90A-4C3A-8320-FB2E67E4A737}"/>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6" name="Freeform: Shape 371">
                <a:extLst>
                  <a:ext uri="{FF2B5EF4-FFF2-40B4-BE49-F238E27FC236}">
                    <a16:creationId xmlns:a16="http://schemas.microsoft.com/office/drawing/2014/main" id="{5D697CA1-5845-4608-B471-8A842F2E8D13}"/>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7" name="Freeform: Shape 372">
                <a:extLst>
                  <a:ext uri="{FF2B5EF4-FFF2-40B4-BE49-F238E27FC236}">
                    <a16:creationId xmlns:a16="http://schemas.microsoft.com/office/drawing/2014/main" id="{06798691-08B3-4789-8522-299EDD545D71}"/>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Freeform: Shape 373">
                <a:extLst>
                  <a:ext uri="{FF2B5EF4-FFF2-40B4-BE49-F238E27FC236}">
                    <a16:creationId xmlns:a16="http://schemas.microsoft.com/office/drawing/2014/main" id="{6C291866-0476-41B6-A18A-442D64A0A8C3}"/>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9" name="Freeform: Shape 374">
                <a:extLst>
                  <a:ext uri="{FF2B5EF4-FFF2-40B4-BE49-F238E27FC236}">
                    <a16:creationId xmlns:a16="http://schemas.microsoft.com/office/drawing/2014/main" id="{78BC645F-E58B-41A5-9DCC-61FD6D63B741}"/>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0" name="Freeform: Shape 375">
                <a:extLst>
                  <a:ext uri="{FF2B5EF4-FFF2-40B4-BE49-F238E27FC236}">
                    <a16:creationId xmlns:a16="http://schemas.microsoft.com/office/drawing/2014/main" id="{A0FAC458-297A-48F8-9D6F-C5799B0376D7}"/>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1" name="Freeform: Shape 376">
                <a:extLst>
                  <a:ext uri="{FF2B5EF4-FFF2-40B4-BE49-F238E27FC236}">
                    <a16:creationId xmlns:a16="http://schemas.microsoft.com/office/drawing/2014/main" id="{06648220-9031-4F6C-AF5E-D2B8E9A49506}"/>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2" name="Freeform: Shape 377">
                <a:extLst>
                  <a:ext uri="{FF2B5EF4-FFF2-40B4-BE49-F238E27FC236}">
                    <a16:creationId xmlns:a16="http://schemas.microsoft.com/office/drawing/2014/main" id="{3276FF9F-6A8F-4233-972F-4D392EC661BC}"/>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3" name="Freeform: Shape 378">
                <a:extLst>
                  <a:ext uri="{FF2B5EF4-FFF2-40B4-BE49-F238E27FC236}">
                    <a16:creationId xmlns:a16="http://schemas.microsoft.com/office/drawing/2014/main" id="{3C664B56-E7FB-4564-8C15-D1F132E1C54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4" name="Freeform: Shape 379">
                <a:extLst>
                  <a:ext uri="{FF2B5EF4-FFF2-40B4-BE49-F238E27FC236}">
                    <a16:creationId xmlns:a16="http://schemas.microsoft.com/office/drawing/2014/main" id="{DC7F1CBF-E929-4F0E-AE36-A4714FFD41AC}"/>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5" name="Freeform: Shape 380">
                <a:extLst>
                  <a:ext uri="{FF2B5EF4-FFF2-40B4-BE49-F238E27FC236}">
                    <a16:creationId xmlns:a16="http://schemas.microsoft.com/office/drawing/2014/main" id="{8D1958DF-E3B0-4169-953B-0C3DFAD5EEED}"/>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6" name="Freeform: Shape 381">
                <a:extLst>
                  <a:ext uri="{FF2B5EF4-FFF2-40B4-BE49-F238E27FC236}">
                    <a16:creationId xmlns:a16="http://schemas.microsoft.com/office/drawing/2014/main" id="{E025802C-18AF-421F-B9D0-EE86836CC6D2}"/>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7" name="Freeform: Shape 382">
                <a:extLst>
                  <a:ext uri="{FF2B5EF4-FFF2-40B4-BE49-F238E27FC236}">
                    <a16:creationId xmlns:a16="http://schemas.microsoft.com/office/drawing/2014/main" id="{83799306-68E1-4774-8C4D-44A0604A9821}"/>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Shape 383">
                <a:extLst>
                  <a:ext uri="{FF2B5EF4-FFF2-40B4-BE49-F238E27FC236}">
                    <a16:creationId xmlns:a16="http://schemas.microsoft.com/office/drawing/2014/main" id="{C2B683BA-3C77-4099-AB18-BB830B3058EB}"/>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384">
                <a:extLst>
                  <a:ext uri="{FF2B5EF4-FFF2-40B4-BE49-F238E27FC236}">
                    <a16:creationId xmlns:a16="http://schemas.microsoft.com/office/drawing/2014/main" id="{8351D98E-EF9F-4C20-9762-60E98DE14F14}"/>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0" name="Freeform: Shape 385">
                <a:extLst>
                  <a:ext uri="{FF2B5EF4-FFF2-40B4-BE49-F238E27FC236}">
                    <a16:creationId xmlns:a16="http://schemas.microsoft.com/office/drawing/2014/main" id="{6026DCAA-7B41-4741-B756-6F7589C2E62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1" name="Freeform: Shape 386">
                <a:extLst>
                  <a:ext uri="{FF2B5EF4-FFF2-40B4-BE49-F238E27FC236}">
                    <a16:creationId xmlns:a16="http://schemas.microsoft.com/office/drawing/2014/main" id="{52ED176E-EC31-4CFD-B843-242AECD439E5}"/>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2" name="Freeform: Shape 387">
                <a:extLst>
                  <a:ext uri="{FF2B5EF4-FFF2-40B4-BE49-F238E27FC236}">
                    <a16:creationId xmlns:a16="http://schemas.microsoft.com/office/drawing/2014/main" id="{BB4D1796-8400-48AB-A337-F16F2C402CAE}"/>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3" name="Freeform: Shape 388">
                <a:extLst>
                  <a:ext uri="{FF2B5EF4-FFF2-40B4-BE49-F238E27FC236}">
                    <a16:creationId xmlns:a16="http://schemas.microsoft.com/office/drawing/2014/main" id="{BEC8519E-9E71-41D2-AD35-7F71AB8C9220}"/>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4" name="Freeform: Shape 389">
                <a:extLst>
                  <a:ext uri="{FF2B5EF4-FFF2-40B4-BE49-F238E27FC236}">
                    <a16:creationId xmlns:a16="http://schemas.microsoft.com/office/drawing/2014/main" id="{7F3F2454-541B-4909-BD1A-40661A9BAC49}"/>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5" name="Freeform: Shape 390">
                <a:extLst>
                  <a:ext uri="{FF2B5EF4-FFF2-40B4-BE49-F238E27FC236}">
                    <a16:creationId xmlns:a16="http://schemas.microsoft.com/office/drawing/2014/main" id="{398C1A4E-FE12-4FAE-823F-BF6A3FC0C241}"/>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6" name="Freeform: Shape 391">
                <a:extLst>
                  <a:ext uri="{FF2B5EF4-FFF2-40B4-BE49-F238E27FC236}">
                    <a16:creationId xmlns:a16="http://schemas.microsoft.com/office/drawing/2014/main" id="{3ACCCC1C-0738-4DE3-B056-496C5EDB9B4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7" name="Freeform: Shape 392">
                <a:extLst>
                  <a:ext uri="{FF2B5EF4-FFF2-40B4-BE49-F238E27FC236}">
                    <a16:creationId xmlns:a16="http://schemas.microsoft.com/office/drawing/2014/main" id="{A82A1799-F8B2-42D7-9EB2-64438FAEB4A3}"/>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Freeform: Shape 393">
                <a:extLst>
                  <a:ext uri="{FF2B5EF4-FFF2-40B4-BE49-F238E27FC236}">
                    <a16:creationId xmlns:a16="http://schemas.microsoft.com/office/drawing/2014/main" id="{BC83FEFF-BCE5-4EDC-9880-0C4A5994E144}"/>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9" name="Freeform: Shape 394">
                <a:extLst>
                  <a:ext uri="{FF2B5EF4-FFF2-40B4-BE49-F238E27FC236}">
                    <a16:creationId xmlns:a16="http://schemas.microsoft.com/office/drawing/2014/main" id="{61E9922F-9DDA-4681-8FEF-6A65DA0DC2EF}"/>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0" name="Freeform: Shape 395">
                <a:extLst>
                  <a:ext uri="{FF2B5EF4-FFF2-40B4-BE49-F238E27FC236}">
                    <a16:creationId xmlns:a16="http://schemas.microsoft.com/office/drawing/2014/main" id="{BB6BB2DA-151B-47D9-B064-329A40841A38}"/>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1" name="Freeform: Shape 396">
                <a:extLst>
                  <a:ext uri="{FF2B5EF4-FFF2-40B4-BE49-F238E27FC236}">
                    <a16:creationId xmlns:a16="http://schemas.microsoft.com/office/drawing/2014/main" id="{11320D52-07F2-4645-99D3-C5426BC2DACE}"/>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2" name="Freeform: Shape 397">
                <a:extLst>
                  <a:ext uri="{FF2B5EF4-FFF2-40B4-BE49-F238E27FC236}">
                    <a16:creationId xmlns:a16="http://schemas.microsoft.com/office/drawing/2014/main" id="{80A2B0DD-CDFA-4FBF-A39C-AF3D75EEBA3A}"/>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3" name="Freeform: Shape 398">
                <a:extLst>
                  <a:ext uri="{FF2B5EF4-FFF2-40B4-BE49-F238E27FC236}">
                    <a16:creationId xmlns:a16="http://schemas.microsoft.com/office/drawing/2014/main" id="{31D5ECEA-4D16-41D2-9F51-478C5FE8B553}"/>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4" name="Freeform: Shape 399">
                <a:extLst>
                  <a:ext uri="{FF2B5EF4-FFF2-40B4-BE49-F238E27FC236}">
                    <a16:creationId xmlns:a16="http://schemas.microsoft.com/office/drawing/2014/main" id="{2A9C4BA6-14FA-45AF-B1EE-7773622730A7}"/>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5" name="Freeform: Shape 400">
                <a:extLst>
                  <a:ext uri="{FF2B5EF4-FFF2-40B4-BE49-F238E27FC236}">
                    <a16:creationId xmlns:a16="http://schemas.microsoft.com/office/drawing/2014/main" id="{C7E77877-195D-4909-9C08-DF547563092A}"/>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6" name="Freeform: Shape 401">
                <a:extLst>
                  <a:ext uri="{FF2B5EF4-FFF2-40B4-BE49-F238E27FC236}">
                    <a16:creationId xmlns:a16="http://schemas.microsoft.com/office/drawing/2014/main" id="{6FE41166-B5BB-4833-A2C8-5345836F40C1}"/>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402">
                <a:extLst>
                  <a:ext uri="{FF2B5EF4-FFF2-40B4-BE49-F238E27FC236}">
                    <a16:creationId xmlns:a16="http://schemas.microsoft.com/office/drawing/2014/main" id="{C24AEBB7-E2B5-4300-B2C5-57F00AEF6B41}"/>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403">
                <a:extLst>
                  <a:ext uri="{FF2B5EF4-FFF2-40B4-BE49-F238E27FC236}">
                    <a16:creationId xmlns:a16="http://schemas.microsoft.com/office/drawing/2014/main" id="{6F7A602C-69BB-4DE6-826B-C12A87B4DBAF}"/>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404">
                <a:extLst>
                  <a:ext uri="{FF2B5EF4-FFF2-40B4-BE49-F238E27FC236}">
                    <a16:creationId xmlns:a16="http://schemas.microsoft.com/office/drawing/2014/main" id="{47DEDD2C-13E5-4068-9458-5749FC98E402}"/>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0" name="Freeform: Shape 405">
                <a:extLst>
                  <a:ext uri="{FF2B5EF4-FFF2-40B4-BE49-F238E27FC236}">
                    <a16:creationId xmlns:a16="http://schemas.microsoft.com/office/drawing/2014/main" id="{CAF9AD48-3A98-4190-8CF9-10CB51145D96}"/>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1" name="Freeform: Shape 406">
                <a:extLst>
                  <a:ext uri="{FF2B5EF4-FFF2-40B4-BE49-F238E27FC236}">
                    <a16:creationId xmlns:a16="http://schemas.microsoft.com/office/drawing/2014/main" id="{A68D03EE-0B0B-44BD-B951-7A06D1501E7F}"/>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2" name="Freeform: Shape 407">
                <a:extLst>
                  <a:ext uri="{FF2B5EF4-FFF2-40B4-BE49-F238E27FC236}">
                    <a16:creationId xmlns:a16="http://schemas.microsoft.com/office/drawing/2014/main" id="{5B9ED1EE-71BB-428E-997E-A59333901644}"/>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3" name="Freeform: Shape 408">
                <a:extLst>
                  <a:ext uri="{FF2B5EF4-FFF2-40B4-BE49-F238E27FC236}">
                    <a16:creationId xmlns:a16="http://schemas.microsoft.com/office/drawing/2014/main" id="{E1986999-9D95-4658-9088-DDC740850088}"/>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4" name="Freeform: Shape 409">
                <a:extLst>
                  <a:ext uri="{FF2B5EF4-FFF2-40B4-BE49-F238E27FC236}">
                    <a16:creationId xmlns:a16="http://schemas.microsoft.com/office/drawing/2014/main" id="{055508DC-B9EF-48F8-AEB9-D5BEF841FF8B}"/>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5" name="Freeform: Shape 410">
                <a:extLst>
                  <a:ext uri="{FF2B5EF4-FFF2-40B4-BE49-F238E27FC236}">
                    <a16:creationId xmlns:a16="http://schemas.microsoft.com/office/drawing/2014/main" id="{7A5E70EC-C67B-44C9-BC2A-7D0E71E40E50}"/>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6" name="Freeform: Shape 411">
                <a:extLst>
                  <a:ext uri="{FF2B5EF4-FFF2-40B4-BE49-F238E27FC236}">
                    <a16:creationId xmlns:a16="http://schemas.microsoft.com/office/drawing/2014/main" id="{3646A9AD-D7F1-4996-96D4-A3E728F6E799}"/>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7" name="Freeform: Shape 412">
                <a:extLst>
                  <a:ext uri="{FF2B5EF4-FFF2-40B4-BE49-F238E27FC236}">
                    <a16:creationId xmlns:a16="http://schemas.microsoft.com/office/drawing/2014/main" id="{4E1E1F93-E6B9-4738-91D3-0DAFA0D1535D}"/>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8" name="Freeform: Shape 413">
                <a:extLst>
                  <a:ext uri="{FF2B5EF4-FFF2-40B4-BE49-F238E27FC236}">
                    <a16:creationId xmlns:a16="http://schemas.microsoft.com/office/drawing/2014/main" id="{0699B66A-5E4E-449B-8C03-F00E39E5C6D8}"/>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9" name="Freeform: Shape 414">
                <a:extLst>
                  <a:ext uri="{FF2B5EF4-FFF2-40B4-BE49-F238E27FC236}">
                    <a16:creationId xmlns:a16="http://schemas.microsoft.com/office/drawing/2014/main" id="{5C8ABB86-74CE-45E1-8371-6EBD9CDB9A94}"/>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0" name="Freeform: Shape 415">
                <a:extLst>
                  <a:ext uri="{FF2B5EF4-FFF2-40B4-BE49-F238E27FC236}">
                    <a16:creationId xmlns:a16="http://schemas.microsoft.com/office/drawing/2014/main" id="{5C3E4969-B028-4CA7-8A69-C8A86F4D1FF0}"/>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1" name="Freeform: Shape 416">
                <a:extLst>
                  <a:ext uri="{FF2B5EF4-FFF2-40B4-BE49-F238E27FC236}">
                    <a16:creationId xmlns:a16="http://schemas.microsoft.com/office/drawing/2014/main" id="{2E4D6C68-6270-4DCD-B6F4-0E065339CA05}"/>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2" name="Freeform: Shape 417">
                <a:extLst>
                  <a:ext uri="{FF2B5EF4-FFF2-40B4-BE49-F238E27FC236}">
                    <a16:creationId xmlns:a16="http://schemas.microsoft.com/office/drawing/2014/main" id="{87D2CCC9-AB4F-438F-AE5F-4FF2D812A25E}"/>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3" name="Freeform: Shape 418">
                <a:extLst>
                  <a:ext uri="{FF2B5EF4-FFF2-40B4-BE49-F238E27FC236}">
                    <a16:creationId xmlns:a16="http://schemas.microsoft.com/office/drawing/2014/main" id="{49CC29C3-A475-42D3-8064-80D4B7354B3A}"/>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4" name="Freeform: Shape 419">
                <a:extLst>
                  <a:ext uri="{FF2B5EF4-FFF2-40B4-BE49-F238E27FC236}">
                    <a16:creationId xmlns:a16="http://schemas.microsoft.com/office/drawing/2014/main" id="{CD5A77C8-E093-41B9-BCFD-302EE42F58D2}"/>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5" name="Freeform: Shape 420">
                <a:extLst>
                  <a:ext uri="{FF2B5EF4-FFF2-40B4-BE49-F238E27FC236}">
                    <a16:creationId xmlns:a16="http://schemas.microsoft.com/office/drawing/2014/main" id="{6948D47C-6E15-4F36-836E-6FAACCA3E74D}"/>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Freeform: Shape 421">
                <a:extLst>
                  <a:ext uri="{FF2B5EF4-FFF2-40B4-BE49-F238E27FC236}">
                    <a16:creationId xmlns:a16="http://schemas.microsoft.com/office/drawing/2014/main" id="{1944603F-0AD7-4B3B-9A06-F747584750B0}"/>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7" name="Freeform: Shape 422">
                <a:extLst>
                  <a:ext uri="{FF2B5EF4-FFF2-40B4-BE49-F238E27FC236}">
                    <a16:creationId xmlns:a16="http://schemas.microsoft.com/office/drawing/2014/main" id="{65826427-1DAE-4C56-BFA8-85998C999F22}"/>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8" name="Freeform: Shape 423">
                <a:extLst>
                  <a:ext uri="{FF2B5EF4-FFF2-40B4-BE49-F238E27FC236}">
                    <a16:creationId xmlns:a16="http://schemas.microsoft.com/office/drawing/2014/main" id="{5A87664A-09AF-4C90-A6F6-5E699179D6F5}"/>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9" name="Freeform: Shape 424">
                <a:extLst>
                  <a:ext uri="{FF2B5EF4-FFF2-40B4-BE49-F238E27FC236}">
                    <a16:creationId xmlns:a16="http://schemas.microsoft.com/office/drawing/2014/main" id="{AE0BB45E-2A0D-442E-9C6D-B37C73F5F851}"/>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0" name="Freeform: Shape 425">
                <a:extLst>
                  <a:ext uri="{FF2B5EF4-FFF2-40B4-BE49-F238E27FC236}">
                    <a16:creationId xmlns:a16="http://schemas.microsoft.com/office/drawing/2014/main" id="{954D39CC-D64B-4FBE-8520-658DD05FA362}"/>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1" name="Freeform: Shape 426">
                <a:extLst>
                  <a:ext uri="{FF2B5EF4-FFF2-40B4-BE49-F238E27FC236}">
                    <a16:creationId xmlns:a16="http://schemas.microsoft.com/office/drawing/2014/main" id="{97924139-5C17-484A-AD93-266DFFB1121C}"/>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427">
                <a:extLst>
                  <a:ext uri="{FF2B5EF4-FFF2-40B4-BE49-F238E27FC236}">
                    <a16:creationId xmlns:a16="http://schemas.microsoft.com/office/drawing/2014/main" id="{37190935-AC4C-47FF-A5CD-CEB6D9A2BFEC}"/>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428">
                <a:extLst>
                  <a:ext uri="{FF2B5EF4-FFF2-40B4-BE49-F238E27FC236}">
                    <a16:creationId xmlns:a16="http://schemas.microsoft.com/office/drawing/2014/main" id="{B058FD79-3D49-4DD2-8327-09C8F7578234}"/>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429">
                <a:extLst>
                  <a:ext uri="{FF2B5EF4-FFF2-40B4-BE49-F238E27FC236}">
                    <a16:creationId xmlns:a16="http://schemas.microsoft.com/office/drawing/2014/main" id="{2B43967F-43EB-4D5B-A062-6E66804DF7FF}"/>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5" name="Freeform: Shape 430">
                <a:extLst>
                  <a:ext uri="{FF2B5EF4-FFF2-40B4-BE49-F238E27FC236}">
                    <a16:creationId xmlns:a16="http://schemas.microsoft.com/office/drawing/2014/main" id="{B5F3DF5E-93CE-4D58-BF30-F7FF492F984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Shape 431">
                <a:extLst>
                  <a:ext uri="{FF2B5EF4-FFF2-40B4-BE49-F238E27FC236}">
                    <a16:creationId xmlns:a16="http://schemas.microsoft.com/office/drawing/2014/main" id="{11D6FA5C-A1CD-48AE-975A-54B91F47EBBA}"/>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Shape 432">
                <a:extLst>
                  <a:ext uri="{FF2B5EF4-FFF2-40B4-BE49-F238E27FC236}">
                    <a16:creationId xmlns:a16="http://schemas.microsoft.com/office/drawing/2014/main" id="{FC23510D-0884-4BAE-9CCC-6437AE710A8C}"/>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8" name="Freeform: Shape 433">
                <a:extLst>
                  <a:ext uri="{FF2B5EF4-FFF2-40B4-BE49-F238E27FC236}">
                    <a16:creationId xmlns:a16="http://schemas.microsoft.com/office/drawing/2014/main" id="{DCA0C33C-259A-402A-80A3-F9EC7DA81C38}"/>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80" name="Rectangle 179">
              <a:extLst>
                <a:ext uri="{FF2B5EF4-FFF2-40B4-BE49-F238E27FC236}">
                  <a16:creationId xmlns:a16="http://schemas.microsoft.com/office/drawing/2014/main" id="{C802B39F-2618-49A5-9431-171DD386F0D1}"/>
                </a:ext>
              </a:extLst>
            </p:cNvPr>
            <p:cNvSpPr/>
            <p:nvPr/>
          </p:nvSpPr>
          <p:spPr>
            <a:xfrm>
              <a:off x="7513452" y="4404486"/>
              <a:ext cx="257967" cy="257967"/>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182" name="Rectangle: Rounded Corners 94">
              <a:extLst>
                <a:ext uri="{FF2B5EF4-FFF2-40B4-BE49-F238E27FC236}">
                  <a16:creationId xmlns:a16="http://schemas.microsoft.com/office/drawing/2014/main" id="{D8F7F310-47F0-4F74-B09A-C12038239916}"/>
                </a:ext>
              </a:extLst>
            </p:cNvPr>
            <p:cNvSpPr/>
            <p:nvPr/>
          </p:nvSpPr>
          <p:spPr>
            <a:xfrm>
              <a:off x="8366433" y="4404486"/>
              <a:ext cx="257967" cy="257967"/>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184" name="Rectangle: Rounded Corners 95">
              <a:extLst>
                <a:ext uri="{FF2B5EF4-FFF2-40B4-BE49-F238E27FC236}">
                  <a16:creationId xmlns:a16="http://schemas.microsoft.com/office/drawing/2014/main" id="{18D9313F-4FDB-4F7D-A413-21D60CEF69BA}"/>
                </a:ext>
              </a:extLst>
            </p:cNvPr>
            <p:cNvSpPr/>
            <p:nvPr/>
          </p:nvSpPr>
          <p:spPr>
            <a:xfrm>
              <a:off x="9219414" y="4404486"/>
              <a:ext cx="257966" cy="257967"/>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187" name="Rectangle: Rounded Corners 96">
              <a:extLst>
                <a:ext uri="{FF2B5EF4-FFF2-40B4-BE49-F238E27FC236}">
                  <a16:creationId xmlns:a16="http://schemas.microsoft.com/office/drawing/2014/main" id="{09A5FB8F-BA7E-4D26-BF83-B41F5C6A94BB}"/>
                </a:ext>
              </a:extLst>
            </p:cNvPr>
            <p:cNvSpPr/>
            <p:nvPr/>
          </p:nvSpPr>
          <p:spPr>
            <a:xfrm>
              <a:off x="10072396" y="4404526"/>
              <a:ext cx="257966" cy="257967"/>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189" name="Oval 188">
              <a:extLst>
                <a:ext uri="{FF2B5EF4-FFF2-40B4-BE49-F238E27FC236}">
                  <a16:creationId xmlns:a16="http://schemas.microsoft.com/office/drawing/2014/main" id="{76A3F41E-21A5-4D36-BD49-8B240EB6D4D3}"/>
                </a:ext>
              </a:extLst>
            </p:cNvPr>
            <p:cNvSpPr/>
            <p:nvPr/>
          </p:nvSpPr>
          <p:spPr>
            <a:xfrm>
              <a:off x="10929579" y="4404526"/>
              <a:ext cx="257966" cy="257967"/>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
                <a:cs typeface=""/>
              </a:endParaRPr>
            </a:p>
          </p:txBody>
        </p:sp>
        <p:grpSp>
          <p:nvGrpSpPr>
            <p:cNvPr id="191" name="Group 190">
              <a:extLst>
                <a:ext uri="{FF2B5EF4-FFF2-40B4-BE49-F238E27FC236}">
                  <a16:creationId xmlns:a16="http://schemas.microsoft.com/office/drawing/2014/main" id="{B86CB529-8807-4AE6-9B84-DF36240DF856}"/>
                </a:ext>
              </a:extLst>
            </p:cNvPr>
            <p:cNvGrpSpPr/>
            <p:nvPr/>
          </p:nvGrpSpPr>
          <p:grpSpPr>
            <a:xfrm>
              <a:off x="7555765" y="4898999"/>
              <a:ext cx="3559866" cy="110908"/>
              <a:chOff x="1820911" y="5539981"/>
              <a:chExt cx="8540098" cy="266068"/>
            </a:xfrm>
          </p:grpSpPr>
          <p:cxnSp>
            <p:nvCxnSpPr>
              <p:cNvPr id="192" name="Straight Connector 191">
                <a:extLst>
                  <a:ext uri="{FF2B5EF4-FFF2-40B4-BE49-F238E27FC236}">
                    <a16:creationId xmlns:a16="http://schemas.microsoft.com/office/drawing/2014/main" id="{8EF7D744-D7C0-4E8A-8787-6DC33BA7E53C}"/>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93" name="Rectangle: Rounded Corners 95">
                <a:extLst>
                  <a:ext uri="{FF2B5EF4-FFF2-40B4-BE49-F238E27FC236}">
                    <a16:creationId xmlns:a16="http://schemas.microsoft.com/office/drawing/2014/main" id="{5B6CFE9D-C07C-4240-A644-6B35B215351A}"/>
                  </a:ext>
                </a:extLst>
              </p:cNvPr>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spTree>
    <p:extLst>
      <p:ext uri="{BB962C8B-B14F-4D97-AF65-F5344CB8AC3E}">
        <p14:creationId xmlns:p14="http://schemas.microsoft.com/office/powerpoint/2010/main" val="890693627"/>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lstStyle/>
          <a:p>
            <a:r>
              <a:rPr lang="en-US"/>
              <a:t>Containers</a:t>
            </a:r>
          </a:p>
        </p:txBody>
      </p:sp>
      <p:sp>
        <p:nvSpPr>
          <p:cNvPr id="3" name="Text Placeholder 2">
            <a:extLst>
              <a:ext uri="{FF2B5EF4-FFF2-40B4-BE49-F238E27FC236}">
                <a16:creationId xmlns:a16="http://schemas.microsoft.com/office/drawing/2014/main" id="{403659AA-27F4-4792-961C-42A353B736BB}"/>
              </a:ext>
            </a:extLst>
          </p:cNvPr>
          <p:cNvSpPr>
            <a:spLocks noGrp="1"/>
          </p:cNvSpPr>
          <p:nvPr>
            <p:ph type="body" sz="quarter" idx="10"/>
          </p:nvPr>
        </p:nvSpPr>
        <p:spPr>
          <a:xfrm>
            <a:off x="269239" y="1925685"/>
            <a:ext cx="11655839" cy="4475071"/>
          </a:xfrm>
        </p:spPr>
        <p:txBody>
          <a:bodyPr/>
          <a:lstStyle/>
          <a:p>
            <a:r>
              <a:rPr lang="en-US" sz="1600"/>
              <a:t>CONTAINERS</a:t>
            </a:r>
          </a:p>
          <a:p>
            <a:endParaRPr lang="en-US" sz="1600" b="0">
              <a:solidFill>
                <a:schemeClr val="tx1"/>
              </a:solidFill>
              <a:latin typeface="+mn-lt"/>
            </a:endParaRPr>
          </a:p>
          <a:p>
            <a:pPr marL="285750" indent="-285750">
              <a:buFont typeface="Arial" panose="020B0604020202020204" pitchFamily="34" charset="0"/>
              <a:buChar char="•"/>
            </a:pPr>
            <a:r>
              <a:rPr lang="en-US" sz="1600" b="0">
                <a:solidFill>
                  <a:schemeClr val="tx1"/>
                </a:solidFill>
                <a:latin typeface="+mn-lt"/>
              </a:rPr>
              <a:t>Containers do NOT enforce schema</a:t>
            </a:r>
          </a:p>
          <a:p>
            <a:pPr marL="285750" indent="-285750">
              <a:buFont typeface="Arial" panose="020B0604020202020204" pitchFamily="34" charset="0"/>
              <a:buChar char="•"/>
            </a:pPr>
            <a:endParaRPr lang="en-US" sz="1600" b="0">
              <a:solidFill>
                <a:schemeClr val="tx1"/>
              </a:solidFill>
              <a:latin typeface="+mn-lt"/>
            </a:endParaRPr>
          </a:p>
          <a:p>
            <a:pPr marL="285750" indent="-285750">
              <a:buFont typeface="Arial" panose="020B0604020202020204" pitchFamily="34" charset="0"/>
              <a:buChar char="•"/>
            </a:pPr>
            <a:r>
              <a:rPr lang="en-US" sz="1600" b="0">
                <a:solidFill>
                  <a:schemeClr val="tx1"/>
                </a:solidFill>
                <a:latin typeface="+mn-lt"/>
              </a:rPr>
              <a:t>There are benefits to co-locate multiple types in a container</a:t>
            </a:r>
          </a:p>
          <a:p>
            <a:pPr marL="285750" indent="-285750">
              <a:buFont typeface="Arial" panose="020B0604020202020204" pitchFamily="34" charset="0"/>
              <a:buChar char="•"/>
            </a:pPr>
            <a:endParaRPr lang="en-US" sz="1600" b="0">
              <a:solidFill>
                <a:schemeClr val="tx1"/>
              </a:solidFill>
              <a:latin typeface="+mn-lt"/>
            </a:endParaRPr>
          </a:p>
          <a:p>
            <a:pPr marL="285750" indent="-285750">
              <a:buFont typeface="Arial" panose="020B0604020202020204" pitchFamily="34" charset="0"/>
              <a:buChar char="•"/>
            </a:pPr>
            <a:r>
              <a:rPr lang="en-US" sz="1600" b="0">
                <a:solidFill>
                  <a:schemeClr val="tx1"/>
                </a:solidFill>
                <a:latin typeface="+mn-lt"/>
              </a:rPr>
              <a:t>Annotate records with a "type" property</a:t>
            </a:r>
          </a:p>
          <a:p>
            <a:pPr marL="285750" indent="-285750">
              <a:buFont typeface="Arial" panose="020B0604020202020204" pitchFamily="34" charset="0"/>
              <a:buChar char="•"/>
            </a:pPr>
            <a:endParaRPr lang="en-US" sz="1600"/>
          </a:p>
          <a:p>
            <a:r>
              <a:rPr lang="en-US" sz="1600"/>
              <a:t>CO-LOCATING TYPES IN THE SAME CONTAINER</a:t>
            </a:r>
          </a:p>
          <a:p>
            <a:endParaRPr lang="en-US" sz="1600"/>
          </a:p>
          <a:p>
            <a:pPr marL="285750" indent="-285750">
              <a:buFont typeface="Arial" panose="020B0604020202020204" pitchFamily="34" charset="0"/>
              <a:buChar char="•"/>
            </a:pPr>
            <a:r>
              <a:rPr lang="en-US" sz="1600" b="0">
                <a:solidFill>
                  <a:schemeClr val="tx1"/>
                </a:solidFill>
                <a:latin typeface="+mn-lt"/>
              </a:rPr>
              <a:t>Ability to query across multiple entity types with a single network request.</a:t>
            </a:r>
          </a:p>
          <a:p>
            <a:pPr marL="285750" indent="-285750">
              <a:buFont typeface="Arial" panose="020B0604020202020204" pitchFamily="34" charset="0"/>
              <a:buChar char="•"/>
            </a:pPr>
            <a:endParaRPr lang="en-US" sz="1600" b="0">
              <a:solidFill>
                <a:schemeClr val="tx1"/>
              </a:solidFill>
              <a:latin typeface="+mn-lt"/>
            </a:endParaRPr>
          </a:p>
          <a:p>
            <a:pPr marL="285750" indent="-285750">
              <a:buFont typeface="Arial" panose="020B0604020202020204" pitchFamily="34" charset="0"/>
              <a:buChar char="•"/>
            </a:pPr>
            <a:r>
              <a:rPr lang="en-US" sz="1600" b="0">
                <a:solidFill>
                  <a:schemeClr val="tx1"/>
                </a:solidFill>
                <a:latin typeface="+mn-lt"/>
              </a:rPr>
              <a:t>Ability to perform transactions across multiple types</a:t>
            </a:r>
          </a:p>
          <a:p>
            <a:pPr marL="285750" indent="-285750">
              <a:buFont typeface="Arial" panose="020B0604020202020204" pitchFamily="34" charset="0"/>
              <a:buChar char="•"/>
            </a:pPr>
            <a:endParaRPr lang="en-US" sz="1600" b="0">
              <a:solidFill>
                <a:schemeClr val="tx1"/>
              </a:solidFill>
              <a:latin typeface="+mn-lt"/>
            </a:endParaRPr>
          </a:p>
          <a:p>
            <a:pPr marL="285750" indent="-285750">
              <a:buFont typeface="Arial" panose="020B0604020202020204" pitchFamily="34" charset="0"/>
              <a:buChar char="•"/>
            </a:pPr>
            <a:r>
              <a:rPr lang="en-US" sz="1600" b="0">
                <a:solidFill>
                  <a:schemeClr val="tx1"/>
                </a:solidFill>
                <a:latin typeface="+mn-lt"/>
              </a:rPr>
              <a:t>Cost: reduce physical partition footprint</a:t>
            </a:r>
          </a:p>
        </p:txBody>
      </p:sp>
    </p:spTree>
    <p:extLst>
      <p:ext uri="{BB962C8B-B14F-4D97-AF65-F5344CB8AC3E}">
        <p14:creationId xmlns:p14="http://schemas.microsoft.com/office/powerpoint/2010/main" val="249813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31077"/>
            <a:ext cx="5606043" cy="899665"/>
          </a:xfrm>
        </p:spPr>
        <p:txBody>
          <a:bodyPr/>
          <a:lstStyle/>
          <a:p>
            <a:r>
              <a:rPr lang="en-US"/>
              <a:t>Data distributed and available globally</a:t>
            </a:r>
          </a:p>
        </p:txBody>
      </p:sp>
      <p:sp>
        <p:nvSpPr>
          <p:cNvPr id="3" name="Content Placeholder 2"/>
          <p:cNvSpPr>
            <a:spLocks noGrp="1"/>
          </p:cNvSpPr>
          <p:nvPr>
            <p:ph type="body" sz="quarter" idx="11"/>
          </p:nvPr>
        </p:nvSpPr>
        <p:spPr>
          <a:xfrm>
            <a:off x="269239" y="1481646"/>
            <a:ext cx="6079567" cy="1975926"/>
          </a:xfrm>
        </p:spPr>
        <p:txBody>
          <a:bodyPr/>
          <a:lstStyle/>
          <a:p>
            <a:pPr>
              <a:spcBef>
                <a:spcPts val="1000"/>
              </a:spcBef>
            </a:pPr>
            <a:r>
              <a:rPr lang="en-US">
                <a:solidFill>
                  <a:schemeClr val="tx1"/>
                </a:solidFill>
              </a:rPr>
              <a:t>Put your data where your users are to give real-time access and uninterrupted service to customers anywhere in the world.</a:t>
            </a:r>
          </a:p>
          <a:p>
            <a:pPr marL="285750" lvl="1" indent="-285750">
              <a:spcBef>
                <a:spcPts val="1600"/>
              </a:spcBef>
              <a:spcAft>
                <a:spcPts val="0"/>
              </a:spcAft>
              <a:buFont typeface="Arial" charset="0"/>
              <a:buChar char="•"/>
            </a:pPr>
            <a:r>
              <a:rPr lang="en-US" sz="1600">
                <a:solidFill>
                  <a:schemeClr val="tx1"/>
                </a:solidFill>
              </a:rPr>
              <a:t>Turnkey global data replication across all Azure regions </a:t>
            </a:r>
          </a:p>
          <a:p>
            <a:pPr marL="285750" lvl="1" indent="-285750">
              <a:spcBef>
                <a:spcPts val="1000"/>
              </a:spcBef>
              <a:spcAft>
                <a:spcPts val="0"/>
              </a:spcAft>
              <a:buFont typeface="Arial" charset="0"/>
              <a:buChar char="•"/>
            </a:pPr>
            <a:r>
              <a:rPr lang="en-US" sz="1600">
                <a:solidFill>
                  <a:schemeClr val="tx1"/>
                </a:solidFill>
              </a:rPr>
              <a:t>Guaranteed low-latency experience for global users </a:t>
            </a:r>
          </a:p>
          <a:p>
            <a:pPr marL="285750" lvl="1" indent="-285750">
              <a:spcBef>
                <a:spcPts val="1000"/>
              </a:spcBef>
              <a:spcAft>
                <a:spcPts val="0"/>
              </a:spcAft>
              <a:buFont typeface="Arial" charset="0"/>
              <a:buChar char="•"/>
            </a:pPr>
            <a:r>
              <a:rPr lang="en-US" sz="1600">
                <a:solidFill>
                  <a:schemeClr val="tx1"/>
                </a:solidFill>
              </a:rPr>
              <a:t>Resiliency for high availability and disaster recovery</a:t>
            </a:r>
          </a:p>
        </p:txBody>
      </p:sp>
      <p:grpSp>
        <p:nvGrpSpPr>
          <p:cNvPr id="5" name="Group 4"/>
          <p:cNvGrpSpPr/>
          <p:nvPr/>
        </p:nvGrpSpPr>
        <p:grpSpPr>
          <a:xfrm>
            <a:off x="6738035" y="1348650"/>
            <a:ext cx="5102126" cy="3108127"/>
            <a:chOff x="6738035" y="1348650"/>
            <a:chExt cx="5102126" cy="3108127"/>
          </a:xfrm>
        </p:grpSpPr>
        <p:sp>
          <p:nvSpPr>
            <p:cNvPr id="9" name="TextBox 8">
              <a:extLst>
                <a:ext uri="{FF2B5EF4-FFF2-40B4-BE49-F238E27FC236}">
                  <a16:creationId xmlns:a16="http://schemas.microsoft.com/office/drawing/2014/main" id="{F0CA2504-BD79-4E07-AFCB-A2ADC30D4A60}"/>
                </a:ext>
              </a:extLst>
            </p:cNvPr>
            <p:cNvSpPr txBox="1"/>
            <p:nvPr/>
          </p:nvSpPr>
          <p:spPr>
            <a:xfrm>
              <a:off x="8595975" y="1930310"/>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A</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CA44825E-89C9-439E-8D14-B4269B8DCD03}"/>
                </a:ext>
              </a:extLst>
            </p:cNvPr>
            <p:cNvSpPr txBox="1"/>
            <p:nvPr/>
          </p:nvSpPr>
          <p:spPr>
            <a:xfrm>
              <a:off x="8595975" y="3005271"/>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FCEE045-D389-48C5-9BB3-AE891396E777}"/>
                </a:ext>
              </a:extLst>
            </p:cNvPr>
            <p:cNvSpPr txBox="1"/>
            <p:nvPr/>
          </p:nvSpPr>
          <p:spPr>
            <a:xfrm>
              <a:off x="8595975" y="4193628"/>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C</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CBD0A595-F473-4B61-AD35-8E06789AC6F5}"/>
                </a:ext>
              </a:extLst>
            </p:cNvPr>
            <p:cNvSpPr txBox="1"/>
            <p:nvPr/>
          </p:nvSpPr>
          <p:spPr>
            <a:xfrm>
              <a:off x="10538771" y="2045113"/>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(app + session state)</a:t>
              </a:r>
            </a:p>
          </p:txBody>
        </p:sp>
        <p:sp>
          <p:nvSpPr>
            <p:cNvPr id="15" name="TextBox 14">
              <a:extLst>
                <a:ext uri="{FF2B5EF4-FFF2-40B4-BE49-F238E27FC236}">
                  <a16:creationId xmlns:a16="http://schemas.microsoft.com/office/drawing/2014/main" id="{2A0A2343-400E-4B40-9385-EE5D0EC6C652}"/>
                </a:ext>
              </a:extLst>
            </p:cNvPr>
            <p:cNvSpPr txBox="1"/>
            <p:nvPr/>
          </p:nvSpPr>
          <p:spPr>
            <a:xfrm>
              <a:off x="10538771" y="3135708"/>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Globally distributed across regions</a:t>
              </a:r>
            </a:p>
          </p:txBody>
        </p:sp>
        <p:sp>
          <p:nvSpPr>
            <p:cNvPr id="16" name="TextBox 15">
              <a:extLst>
                <a:ext uri="{FF2B5EF4-FFF2-40B4-BE49-F238E27FC236}">
                  <a16:creationId xmlns:a16="http://schemas.microsoft.com/office/drawing/2014/main" id="{19CF5407-8A29-454B-B47B-3D675C06F13A}"/>
                </a:ext>
              </a:extLst>
            </p:cNvPr>
            <p:cNvSpPr txBox="1"/>
            <p:nvPr/>
          </p:nvSpPr>
          <p:spPr>
            <a:xfrm>
              <a:off x="7627680" y="3061400"/>
              <a:ext cx="793092"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Traffic Manager</a:t>
              </a:r>
            </a:p>
          </p:txBody>
        </p:sp>
        <p:sp>
          <p:nvSpPr>
            <p:cNvPr id="17" name="TextBox 16">
              <a:extLst>
                <a:ext uri="{FF2B5EF4-FFF2-40B4-BE49-F238E27FC236}">
                  <a16:creationId xmlns:a16="http://schemas.microsoft.com/office/drawing/2014/main" id="{B9EC2BD0-C202-41D0-A7E3-D9701A7AF9F9}"/>
                </a:ext>
              </a:extLst>
            </p:cNvPr>
            <p:cNvSpPr txBox="1"/>
            <p:nvPr/>
          </p:nvSpPr>
          <p:spPr>
            <a:xfrm>
              <a:off x="6738035" y="3061400"/>
              <a:ext cx="763044" cy="131574"/>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grpSp>
          <p:nvGrpSpPr>
            <p:cNvPr id="4" name="Group 3"/>
            <p:cNvGrpSpPr/>
            <p:nvPr/>
          </p:nvGrpSpPr>
          <p:grpSpPr>
            <a:xfrm>
              <a:off x="6886063" y="1348650"/>
              <a:ext cx="4623961" cy="2783265"/>
              <a:chOff x="6886063" y="1348650"/>
              <a:chExt cx="4623961" cy="2783265"/>
            </a:xfrm>
          </p:grpSpPr>
          <p:sp>
            <p:nvSpPr>
              <p:cNvPr id="19" name="Star: 4 Points 8">
                <a:extLst>
                  <a:ext uri="{FF2B5EF4-FFF2-40B4-BE49-F238E27FC236}">
                    <a16:creationId xmlns:a16="http://schemas.microsoft.com/office/drawing/2014/main" id="{8D8C97CA-B466-45CE-AE96-F114F8B841C3}"/>
                  </a:ext>
                </a:extLst>
              </p:cNvPr>
              <p:cNvSpPr/>
              <p:nvPr/>
            </p:nvSpPr>
            <p:spPr bwMode="auto">
              <a:xfrm>
                <a:off x="10871109" y="2453560"/>
                <a:ext cx="179359" cy="17935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Star: 4 Points 8">
                <a:extLst>
                  <a:ext uri="{FF2B5EF4-FFF2-40B4-BE49-F238E27FC236}">
                    <a16:creationId xmlns:a16="http://schemas.microsoft.com/office/drawing/2014/main" id="{E1AC15F6-CFEC-4B70-B75C-80C95587C18F}"/>
                  </a:ext>
                </a:extLst>
              </p:cNvPr>
              <p:cNvSpPr/>
              <p:nvPr/>
            </p:nvSpPr>
            <p:spPr bwMode="auto">
              <a:xfrm>
                <a:off x="11351604" y="2923572"/>
                <a:ext cx="82582" cy="82582"/>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E6F03EC-4BDA-44AA-AF62-84C6C8A60C60}"/>
                  </a:ext>
                </a:extLst>
              </p:cNvPr>
              <p:cNvSpPr/>
              <p:nvPr/>
            </p:nvSpPr>
            <p:spPr bwMode="auto">
              <a:xfrm>
                <a:off x="10986117" y="2557903"/>
                <a:ext cx="396995" cy="3969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9">
                <a:extLst>
                  <a:ext uri="{FF2B5EF4-FFF2-40B4-BE49-F238E27FC236}">
                    <a16:creationId xmlns:a16="http://schemas.microsoft.com/office/drawing/2014/main" id="{806A0721-E9FA-485A-BBEC-4BDC5CF3D937}"/>
                  </a:ext>
                </a:extLst>
              </p:cNvPr>
              <p:cNvSpPr/>
              <p:nvPr/>
            </p:nvSpPr>
            <p:spPr bwMode="auto">
              <a:xfrm rot="19667957">
                <a:off x="10868908" y="2668249"/>
                <a:ext cx="641116" cy="192973"/>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E9F55DF-5484-457D-9A55-78A26DD57477}"/>
                  </a:ext>
                </a:extLst>
              </p:cNvPr>
              <p:cNvGrpSpPr/>
              <p:nvPr/>
            </p:nvGrpSpPr>
            <p:grpSpPr>
              <a:xfrm>
                <a:off x="6886063" y="2573483"/>
                <a:ext cx="466989" cy="397257"/>
                <a:chOff x="2107244" y="1575258"/>
                <a:chExt cx="310993" cy="264555"/>
              </a:xfrm>
            </p:grpSpPr>
            <p:sp>
              <p:nvSpPr>
                <p:cNvPr id="32" name="Rectangle 9">
                  <a:extLst>
                    <a:ext uri="{FF2B5EF4-FFF2-40B4-BE49-F238E27FC236}">
                      <a16:creationId xmlns:a16="http://schemas.microsoft.com/office/drawing/2014/main" id="{3D58681A-484E-4EB3-89D2-503894EF9D8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147DCAD7-3063-4B7B-94C2-8C6B3C22CCB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0325A34-801A-411E-99A9-70B32AAB8D61}"/>
                  </a:ext>
                </a:extLst>
              </p:cNvPr>
              <p:cNvGrpSpPr/>
              <p:nvPr/>
            </p:nvGrpSpPr>
            <p:grpSpPr>
              <a:xfrm>
                <a:off x="7156537" y="2609406"/>
                <a:ext cx="143689" cy="35923"/>
                <a:chOff x="2287367" y="1599181"/>
                <a:chExt cx="95690" cy="23923"/>
              </a:xfrm>
              <a:solidFill>
                <a:schemeClr val="tx2"/>
              </a:solidFill>
            </p:grpSpPr>
            <p:sp>
              <p:nvSpPr>
                <p:cNvPr id="29" name="Oval 11">
                  <a:extLst>
                    <a:ext uri="{FF2B5EF4-FFF2-40B4-BE49-F238E27FC236}">
                      <a16:creationId xmlns:a16="http://schemas.microsoft.com/office/drawing/2014/main" id="{4304F001-4ED7-4C72-B379-EF014DB09FF6}"/>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2">
                  <a:extLst>
                    <a:ext uri="{FF2B5EF4-FFF2-40B4-BE49-F238E27FC236}">
                      <a16:creationId xmlns:a16="http://schemas.microsoft.com/office/drawing/2014/main" id="{E40EFB7B-96FC-4D06-A8F9-DFCF8B8A9AA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Oval 13">
                  <a:extLst>
                    <a:ext uri="{FF2B5EF4-FFF2-40B4-BE49-F238E27FC236}">
                      <a16:creationId xmlns:a16="http://schemas.microsoft.com/office/drawing/2014/main" id="{DCE8157D-AA2E-4BE0-AAF9-ED5713BCD5A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6" name="Freeform 216">
                <a:extLst>
                  <a:ext uri="{FF2B5EF4-FFF2-40B4-BE49-F238E27FC236}">
                    <a16:creationId xmlns:a16="http://schemas.microsoft.com/office/drawing/2014/main" id="{E8E0DD4C-7FAE-4058-838F-CF719A4422B2}"/>
                  </a:ext>
                </a:extLst>
              </p:cNvPr>
              <p:cNvSpPr/>
              <p:nvPr/>
            </p:nvSpPr>
            <p:spPr bwMode="auto">
              <a:xfrm>
                <a:off x="7803905" y="2504426"/>
                <a:ext cx="485379" cy="485379"/>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06F18905-43CB-4FA6-B7FC-CABFB8C561DB}"/>
                  </a:ext>
                </a:extLst>
              </p:cNvPr>
              <p:cNvCxnSpPr>
                <a:cxnSpLocks/>
              </p:cNvCxnSpPr>
              <p:nvPr/>
            </p:nvCxnSpPr>
            <p:spPr>
              <a:xfrm>
                <a:off x="7881954" y="2569946"/>
                <a:ext cx="195998" cy="201415"/>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893E18-F0F4-4442-ADC0-1E4BBFD6F319}"/>
                  </a:ext>
                </a:extLst>
              </p:cNvPr>
              <p:cNvCxnSpPr/>
              <p:nvPr/>
            </p:nvCxnSpPr>
            <p:spPr>
              <a:xfrm flipH="1" flipV="1">
                <a:off x="8128212" y="2693947"/>
                <a:ext cx="161072" cy="15482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9CFC2E-56EC-435E-993A-364D5B64F3FE}"/>
                  </a:ext>
                </a:extLst>
              </p:cNvPr>
              <p:cNvCxnSpPr/>
              <p:nvPr/>
            </p:nvCxnSpPr>
            <p:spPr>
              <a:xfrm flipH="1" flipV="1">
                <a:off x="7962275" y="2804181"/>
                <a:ext cx="183655" cy="185624"/>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1" name="Freeform 220">
                <a:extLst>
                  <a:ext uri="{FF2B5EF4-FFF2-40B4-BE49-F238E27FC236}">
                    <a16:creationId xmlns:a16="http://schemas.microsoft.com/office/drawing/2014/main" id="{C34CBDE1-87A0-4FC0-AC8B-1FEF7EE33274}"/>
                  </a:ext>
                </a:extLst>
              </p:cNvPr>
              <p:cNvSpPr/>
              <p:nvPr/>
            </p:nvSpPr>
            <p:spPr bwMode="auto">
              <a:xfrm>
                <a:off x="8767721" y="1348650"/>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6291363E-4852-4059-90A7-B80F2464B9D0}"/>
                  </a:ext>
                </a:extLst>
              </p:cNvPr>
              <p:cNvSpPr/>
              <p:nvPr/>
            </p:nvSpPr>
            <p:spPr bwMode="auto">
              <a:xfrm>
                <a:off x="8929035" y="1371549"/>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43" name="Freeform: Shape 42">
                <a:extLst>
                  <a:ext uri="{FF2B5EF4-FFF2-40B4-BE49-F238E27FC236}">
                    <a16:creationId xmlns:a16="http://schemas.microsoft.com/office/drawing/2014/main" id="{DF212F3B-9F67-4719-95ED-24BD32CE3799}"/>
                  </a:ext>
                </a:extLst>
              </p:cNvPr>
              <p:cNvSpPr/>
              <p:nvPr/>
            </p:nvSpPr>
            <p:spPr bwMode="auto">
              <a:xfrm>
                <a:off x="8834611" y="1444568"/>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44" name="Freeform: Shape 43">
                <a:extLst>
                  <a:ext uri="{FF2B5EF4-FFF2-40B4-BE49-F238E27FC236}">
                    <a16:creationId xmlns:a16="http://schemas.microsoft.com/office/drawing/2014/main" id="{26E61074-F208-4701-9B1F-07202D44AFC5}"/>
                  </a:ext>
                </a:extLst>
              </p:cNvPr>
              <p:cNvSpPr/>
              <p:nvPr/>
            </p:nvSpPr>
            <p:spPr bwMode="auto">
              <a:xfrm flipV="1">
                <a:off x="8844818" y="1426968"/>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45" name="Freeform 220">
                <a:extLst>
                  <a:ext uri="{FF2B5EF4-FFF2-40B4-BE49-F238E27FC236}">
                    <a16:creationId xmlns:a16="http://schemas.microsoft.com/office/drawing/2014/main" id="{27A8879B-86A6-4422-9420-759CB2C8E6D4}"/>
                  </a:ext>
                </a:extLst>
              </p:cNvPr>
              <p:cNvSpPr/>
              <p:nvPr/>
            </p:nvSpPr>
            <p:spPr bwMode="auto">
              <a:xfrm>
                <a:off x="8832561" y="1555919"/>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220">
                <a:extLst>
                  <a:ext uri="{FF2B5EF4-FFF2-40B4-BE49-F238E27FC236}">
                    <a16:creationId xmlns:a16="http://schemas.microsoft.com/office/drawing/2014/main" id="{B9621E1C-562B-4865-854C-01C2BA0DD3BC}"/>
                  </a:ext>
                </a:extLst>
              </p:cNvPr>
              <p:cNvSpPr/>
              <p:nvPr/>
            </p:nvSpPr>
            <p:spPr bwMode="auto">
              <a:xfrm>
                <a:off x="9136144" y="1580491"/>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220">
                <a:extLst>
                  <a:ext uri="{FF2B5EF4-FFF2-40B4-BE49-F238E27FC236}">
                    <a16:creationId xmlns:a16="http://schemas.microsoft.com/office/drawing/2014/main" id="{F69A2B71-937D-4CC8-B30C-8B084287B276}"/>
                  </a:ext>
                </a:extLst>
              </p:cNvPr>
              <p:cNvSpPr/>
              <p:nvPr/>
            </p:nvSpPr>
            <p:spPr bwMode="auto">
              <a:xfrm>
                <a:off x="9024946" y="1717348"/>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20">
                <a:extLst>
                  <a:ext uri="{FF2B5EF4-FFF2-40B4-BE49-F238E27FC236}">
                    <a16:creationId xmlns:a16="http://schemas.microsoft.com/office/drawing/2014/main" id="{9AAEA4D8-3EB0-444D-A5AC-79F952E77DC9}"/>
                  </a:ext>
                </a:extLst>
              </p:cNvPr>
              <p:cNvSpPr/>
              <p:nvPr/>
            </p:nvSpPr>
            <p:spPr bwMode="auto">
              <a:xfrm>
                <a:off x="8767721" y="2412562"/>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F90B9650-D811-4DF8-A403-FDE62A9676EA}"/>
                  </a:ext>
                </a:extLst>
              </p:cNvPr>
              <p:cNvSpPr/>
              <p:nvPr/>
            </p:nvSpPr>
            <p:spPr bwMode="auto">
              <a:xfrm>
                <a:off x="8929035" y="2435461"/>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51" name="Freeform: Shape 50">
                <a:extLst>
                  <a:ext uri="{FF2B5EF4-FFF2-40B4-BE49-F238E27FC236}">
                    <a16:creationId xmlns:a16="http://schemas.microsoft.com/office/drawing/2014/main" id="{6818DB2E-484F-479E-BCDE-A7A0822583C8}"/>
                  </a:ext>
                </a:extLst>
              </p:cNvPr>
              <p:cNvSpPr/>
              <p:nvPr/>
            </p:nvSpPr>
            <p:spPr bwMode="auto">
              <a:xfrm>
                <a:off x="8834611" y="2508480"/>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52" name="Freeform: Shape 51">
                <a:extLst>
                  <a:ext uri="{FF2B5EF4-FFF2-40B4-BE49-F238E27FC236}">
                    <a16:creationId xmlns:a16="http://schemas.microsoft.com/office/drawing/2014/main" id="{CF9FDA63-1432-4BD7-8024-47A5E6A17B3C}"/>
                  </a:ext>
                </a:extLst>
              </p:cNvPr>
              <p:cNvSpPr/>
              <p:nvPr/>
            </p:nvSpPr>
            <p:spPr bwMode="auto">
              <a:xfrm flipV="1">
                <a:off x="8844818" y="2490880"/>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53" name="Freeform 220">
                <a:extLst>
                  <a:ext uri="{FF2B5EF4-FFF2-40B4-BE49-F238E27FC236}">
                    <a16:creationId xmlns:a16="http://schemas.microsoft.com/office/drawing/2014/main" id="{8592CCCB-65ED-4849-B67D-BC525F5B6555}"/>
                  </a:ext>
                </a:extLst>
              </p:cNvPr>
              <p:cNvSpPr/>
              <p:nvPr/>
            </p:nvSpPr>
            <p:spPr bwMode="auto">
              <a:xfrm>
                <a:off x="8832561" y="2619831"/>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220">
                <a:extLst>
                  <a:ext uri="{FF2B5EF4-FFF2-40B4-BE49-F238E27FC236}">
                    <a16:creationId xmlns:a16="http://schemas.microsoft.com/office/drawing/2014/main" id="{C0AAB5A8-588A-4FA6-88D7-B79077ADBA3F}"/>
                  </a:ext>
                </a:extLst>
              </p:cNvPr>
              <p:cNvSpPr/>
              <p:nvPr/>
            </p:nvSpPr>
            <p:spPr bwMode="auto">
              <a:xfrm>
                <a:off x="9136144" y="2644403"/>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220">
                <a:extLst>
                  <a:ext uri="{FF2B5EF4-FFF2-40B4-BE49-F238E27FC236}">
                    <a16:creationId xmlns:a16="http://schemas.microsoft.com/office/drawing/2014/main" id="{73A288F3-50CF-4581-89F9-66AEAC7026EF}"/>
                  </a:ext>
                </a:extLst>
              </p:cNvPr>
              <p:cNvSpPr/>
              <p:nvPr/>
            </p:nvSpPr>
            <p:spPr bwMode="auto">
              <a:xfrm>
                <a:off x="9024946" y="2781260"/>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220">
                <a:extLst>
                  <a:ext uri="{FF2B5EF4-FFF2-40B4-BE49-F238E27FC236}">
                    <a16:creationId xmlns:a16="http://schemas.microsoft.com/office/drawing/2014/main" id="{7A1878E4-121E-4EE1-9353-E1C7B3C374CC}"/>
                  </a:ext>
                </a:extLst>
              </p:cNvPr>
              <p:cNvSpPr/>
              <p:nvPr/>
            </p:nvSpPr>
            <p:spPr bwMode="auto">
              <a:xfrm>
                <a:off x="8767721" y="3589581"/>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D59633C-3805-4A60-A857-65D262325253}"/>
                  </a:ext>
                </a:extLst>
              </p:cNvPr>
              <p:cNvSpPr/>
              <p:nvPr/>
            </p:nvSpPr>
            <p:spPr bwMode="auto">
              <a:xfrm>
                <a:off x="8929035" y="3612480"/>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59" name="Freeform: Shape 58">
                <a:extLst>
                  <a:ext uri="{FF2B5EF4-FFF2-40B4-BE49-F238E27FC236}">
                    <a16:creationId xmlns:a16="http://schemas.microsoft.com/office/drawing/2014/main" id="{4BAC8A80-BC0A-45E3-BA63-7E8D475D252C}"/>
                  </a:ext>
                </a:extLst>
              </p:cNvPr>
              <p:cNvSpPr/>
              <p:nvPr/>
            </p:nvSpPr>
            <p:spPr bwMode="auto">
              <a:xfrm>
                <a:off x="8834611" y="3685499"/>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60" name="Freeform: Shape 59">
                <a:extLst>
                  <a:ext uri="{FF2B5EF4-FFF2-40B4-BE49-F238E27FC236}">
                    <a16:creationId xmlns:a16="http://schemas.microsoft.com/office/drawing/2014/main" id="{78FD8A5E-E1B3-41DB-A1DE-12178672C7F7}"/>
                  </a:ext>
                </a:extLst>
              </p:cNvPr>
              <p:cNvSpPr/>
              <p:nvPr/>
            </p:nvSpPr>
            <p:spPr bwMode="auto">
              <a:xfrm flipV="1">
                <a:off x="8844818" y="3667899"/>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a:extLst/>
            </p:spPr>
            <p:txBody>
              <a:bodyPr rtlCol="0" anchor="ctr"/>
              <a:lstStyle/>
              <a:p>
                <a:pPr algn="ctr"/>
                <a:endParaRPr lang="en-US"/>
              </a:p>
            </p:txBody>
          </p:sp>
          <p:sp>
            <p:nvSpPr>
              <p:cNvPr id="61" name="Freeform 220">
                <a:extLst>
                  <a:ext uri="{FF2B5EF4-FFF2-40B4-BE49-F238E27FC236}">
                    <a16:creationId xmlns:a16="http://schemas.microsoft.com/office/drawing/2014/main" id="{1C6AB179-99DD-439C-88F2-3B0DC2CDA021}"/>
                  </a:ext>
                </a:extLst>
              </p:cNvPr>
              <p:cNvSpPr/>
              <p:nvPr/>
            </p:nvSpPr>
            <p:spPr bwMode="auto">
              <a:xfrm>
                <a:off x="8832561" y="3796850"/>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220">
                <a:extLst>
                  <a:ext uri="{FF2B5EF4-FFF2-40B4-BE49-F238E27FC236}">
                    <a16:creationId xmlns:a16="http://schemas.microsoft.com/office/drawing/2014/main" id="{E3B877DC-3A92-4228-84FE-77C4BC07BC19}"/>
                  </a:ext>
                </a:extLst>
              </p:cNvPr>
              <p:cNvSpPr/>
              <p:nvPr/>
            </p:nvSpPr>
            <p:spPr bwMode="auto">
              <a:xfrm>
                <a:off x="9136144" y="3821422"/>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220">
                <a:extLst>
                  <a:ext uri="{FF2B5EF4-FFF2-40B4-BE49-F238E27FC236}">
                    <a16:creationId xmlns:a16="http://schemas.microsoft.com/office/drawing/2014/main" id="{D67D0AC1-D92D-4497-A94F-BCB2579BDE34}"/>
                  </a:ext>
                </a:extLst>
              </p:cNvPr>
              <p:cNvSpPr/>
              <p:nvPr/>
            </p:nvSpPr>
            <p:spPr bwMode="auto">
              <a:xfrm>
                <a:off x="9024946" y="3958279"/>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Straight Arrow Connector 33">
              <a:extLst>
                <a:ext uri="{FF2B5EF4-FFF2-40B4-BE49-F238E27FC236}">
                  <a16:creationId xmlns:a16="http://schemas.microsoft.com/office/drawing/2014/main" id="{CA03F62D-D191-481D-84BB-69B62EC38332}"/>
                </a:ext>
              </a:extLst>
            </p:cNvPr>
            <p:cNvCxnSpPr/>
            <p:nvPr/>
          </p:nvCxnSpPr>
          <p:spPr>
            <a:xfrm>
              <a:off x="7466952" y="2744897"/>
              <a:ext cx="2462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DBCD4B1E-6F9D-41BE-B30E-FCA9156DEB13}"/>
                </a:ext>
              </a:extLst>
            </p:cNvPr>
            <p:cNvCxnSpPr>
              <a:cxnSpLocks/>
            </p:cNvCxnSpPr>
            <p:nvPr/>
          </p:nvCxnSpPr>
          <p:spPr>
            <a:xfrm>
              <a:off x="9602862" y="2744897"/>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7439760-0AAC-4A2D-9ECC-EF5E46989A16}"/>
                </a:ext>
              </a:extLst>
            </p:cNvPr>
            <p:cNvCxnSpPr/>
            <p:nvPr/>
          </p:nvCxnSpPr>
          <p:spPr>
            <a:xfrm>
              <a:off x="8396436" y="2744897"/>
              <a:ext cx="25254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Connector: Elbow 68">
              <a:extLst>
                <a:ext uri="{FF2B5EF4-FFF2-40B4-BE49-F238E27FC236}">
                  <a16:creationId xmlns:a16="http://schemas.microsoft.com/office/drawing/2014/main" id="{009A4A19-3F85-4CF8-A11E-8F4E621357B8}"/>
                </a:ext>
              </a:extLst>
            </p:cNvPr>
            <p:cNvCxnSpPr/>
            <p:nvPr/>
          </p:nvCxnSpPr>
          <p:spPr>
            <a:xfrm rot="5400000" flipH="1" flipV="1">
              <a:off x="8006170" y="1640623"/>
              <a:ext cx="651771" cy="600893"/>
            </a:xfrm>
            <a:prstGeom prst="bentConnector3">
              <a:avLst>
                <a:gd name="adj1" fmla="val 10063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72">
              <a:extLst>
                <a:ext uri="{FF2B5EF4-FFF2-40B4-BE49-F238E27FC236}">
                  <a16:creationId xmlns:a16="http://schemas.microsoft.com/office/drawing/2014/main" id="{35EEC2BB-2148-4950-BF5A-A4D42DA88D72}"/>
                </a:ext>
              </a:extLst>
            </p:cNvPr>
            <p:cNvCxnSpPr>
              <a:cxnSpLocks/>
            </p:cNvCxnSpPr>
            <p:nvPr/>
          </p:nvCxnSpPr>
          <p:spPr>
            <a:xfrm>
              <a:off x="8031608" y="3452397"/>
              <a:ext cx="630007" cy="414326"/>
            </a:xfrm>
            <a:prstGeom prst="bentConnector3">
              <a:avLst>
                <a:gd name="adj1" fmla="val -19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C1B9E04B-A163-485A-9BA5-2ED7DD4ED83D}"/>
                </a:ext>
              </a:extLst>
            </p:cNvPr>
            <p:cNvCxnSpPr>
              <a:cxnSpLocks/>
            </p:cNvCxnSpPr>
            <p:nvPr/>
          </p:nvCxnSpPr>
          <p:spPr>
            <a:xfrm>
              <a:off x="9602862" y="3838761"/>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2F0CA1DC-150E-4BB9-A8EC-ED490044BF67}"/>
                </a:ext>
              </a:extLst>
            </p:cNvPr>
            <p:cNvCxnSpPr>
              <a:cxnSpLocks/>
            </p:cNvCxnSpPr>
            <p:nvPr/>
          </p:nvCxnSpPr>
          <p:spPr>
            <a:xfrm>
              <a:off x="9602862" y="1616529"/>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Arrow Connector 77">
              <a:extLst>
                <a:ext uri="{FF2B5EF4-FFF2-40B4-BE49-F238E27FC236}">
                  <a16:creationId xmlns:a16="http://schemas.microsoft.com/office/drawing/2014/main" id="{04D3961D-E12D-451F-B643-119BA51F7FF3}"/>
                </a:ext>
              </a:extLst>
            </p:cNvPr>
            <p:cNvCxnSpPr>
              <a:cxnSpLocks/>
            </p:cNvCxnSpPr>
            <p:nvPr/>
          </p:nvCxnSpPr>
          <p:spPr>
            <a:xfrm>
              <a:off x="9602862" y="1712780"/>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a:extLst>
                <a:ext uri="{FF2B5EF4-FFF2-40B4-BE49-F238E27FC236}">
                  <a16:creationId xmlns:a16="http://schemas.microsoft.com/office/drawing/2014/main" id="{CF311767-F7A8-4044-89DB-69E18E640179}"/>
                </a:ext>
              </a:extLst>
            </p:cNvPr>
            <p:cNvCxnSpPr>
              <a:cxnSpLocks/>
            </p:cNvCxnSpPr>
            <p:nvPr/>
          </p:nvCxnSpPr>
          <p:spPr>
            <a:xfrm>
              <a:off x="9602862" y="1846130"/>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Arrow Connector 83">
              <a:extLst>
                <a:ext uri="{FF2B5EF4-FFF2-40B4-BE49-F238E27FC236}">
                  <a16:creationId xmlns:a16="http://schemas.microsoft.com/office/drawing/2014/main" id="{CC17EECA-8290-46B3-99CA-076CCC0C7855}"/>
                </a:ext>
              </a:extLst>
            </p:cNvPr>
            <p:cNvCxnSpPr>
              <a:cxnSpLocks/>
            </p:cNvCxnSpPr>
            <p:nvPr/>
          </p:nvCxnSpPr>
          <p:spPr>
            <a:xfrm flipV="1">
              <a:off x="9602862" y="1971396"/>
              <a:ext cx="765052"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Arrow Connector 84">
              <a:extLst>
                <a:ext uri="{FF2B5EF4-FFF2-40B4-BE49-F238E27FC236}">
                  <a16:creationId xmlns:a16="http://schemas.microsoft.com/office/drawing/2014/main" id="{1620F015-9CFB-44EC-BF51-17A27ADF4E1A}"/>
                </a:ext>
              </a:extLst>
            </p:cNvPr>
            <p:cNvCxnSpPr>
              <a:cxnSpLocks/>
            </p:cNvCxnSpPr>
            <p:nvPr/>
          </p:nvCxnSpPr>
          <p:spPr>
            <a:xfrm>
              <a:off x="9602862" y="2792859"/>
              <a:ext cx="765052"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0D37FD5B-09FA-4FB3-8470-AC1C1F1EAE26}"/>
                </a:ext>
              </a:extLst>
            </p:cNvPr>
            <p:cNvCxnSpPr>
              <a:cxnSpLocks/>
            </p:cNvCxnSpPr>
            <p:nvPr/>
          </p:nvCxnSpPr>
          <p:spPr>
            <a:xfrm flipV="1">
              <a:off x="9602862" y="2920502"/>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Arrow Connector 86">
              <a:extLst>
                <a:ext uri="{FF2B5EF4-FFF2-40B4-BE49-F238E27FC236}">
                  <a16:creationId xmlns:a16="http://schemas.microsoft.com/office/drawing/2014/main" id="{7DED7B7F-21AC-4A58-BF23-6C85B741107E}"/>
                </a:ext>
              </a:extLst>
            </p:cNvPr>
            <p:cNvCxnSpPr>
              <a:cxnSpLocks/>
            </p:cNvCxnSpPr>
            <p:nvPr/>
          </p:nvCxnSpPr>
          <p:spPr>
            <a:xfrm flipV="1">
              <a:off x="9602862" y="1744769"/>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9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1781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5181-3B49-4FEB-96A8-C87AF8B77CAB}"/>
              </a:ext>
            </a:extLst>
          </p:cNvPr>
          <p:cNvSpPr>
            <a:spLocks noGrp="1"/>
          </p:cNvSpPr>
          <p:nvPr>
            <p:ph type="title"/>
          </p:nvPr>
        </p:nvSpPr>
        <p:spPr/>
        <p:txBody>
          <a:bodyPr/>
          <a:lstStyle/>
          <a:p>
            <a:r>
              <a:rPr lang="en-US" dirty="0"/>
              <a:t>Co-Locating Types</a:t>
            </a:r>
          </a:p>
        </p:txBody>
      </p:sp>
      <p:sp>
        <p:nvSpPr>
          <p:cNvPr id="3" name="Rectangle 2">
            <a:extLst>
              <a:ext uri="{FF2B5EF4-FFF2-40B4-BE49-F238E27FC236}">
                <a16:creationId xmlns:a16="http://schemas.microsoft.com/office/drawing/2014/main" id="{2203CF47-0D3B-4EB5-9971-D8E7545CDD2F}"/>
              </a:ext>
            </a:extLst>
          </p:cNvPr>
          <p:cNvSpPr/>
          <p:nvPr/>
        </p:nvSpPr>
        <p:spPr>
          <a:xfrm>
            <a:off x="1108262" y="2697755"/>
            <a:ext cx="5230094" cy="1600438"/>
          </a:xfrm>
          <a:prstGeom prst="rect">
            <a:avLst/>
          </a:prstGeom>
        </p:spPr>
        <p:txBody>
          <a:bodyPr>
            <a:spAutoFit/>
          </a:bodyPr>
          <a:lstStyle/>
          <a:p>
            <a:pPr marL="672290" defTabSz="914367"/>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"id": "Andrew",</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"type": "Person",</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a:t>
            </a:r>
            <a:r>
              <a:rPr lang="en-US" sz="1400" err="1">
                <a:solidFill>
                  <a:srgbClr val="505050"/>
                </a:solidFill>
                <a:latin typeface="Consolas" panose="020B0609020204030204" pitchFamily="49" charset="0"/>
                <a:ea typeface="Calibri" panose="020F0502020204030204" pitchFamily="34" charset="0"/>
              </a:rPr>
              <a:t>familyId</a:t>
            </a:r>
            <a:r>
              <a:rPr lang="en-US" sz="1400">
                <a:solidFill>
                  <a:srgbClr val="505050"/>
                </a:solidFill>
                <a:latin typeface="Consolas" panose="020B0609020204030204" pitchFamily="49" charset="0"/>
                <a:ea typeface="Calibri" panose="020F0502020204030204" pitchFamily="34" charset="0"/>
              </a:rPr>
              <a:t>": "Liu",</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a:t>
            </a:r>
            <a:r>
              <a:rPr lang="en-US" sz="1400" err="1">
                <a:solidFill>
                  <a:srgbClr val="505050"/>
                </a:solidFill>
                <a:latin typeface="Consolas" panose="020B0609020204030204" pitchFamily="49" charset="0"/>
                <a:ea typeface="Calibri" panose="020F0502020204030204" pitchFamily="34" charset="0"/>
              </a:rPr>
              <a:t>worksOn</a:t>
            </a:r>
            <a:r>
              <a:rPr lang="en-US" sz="1400">
                <a:solidFill>
                  <a:srgbClr val="505050"/>
                </a:solidFill>
                <a:latin typeface="Consolas" panose="020B0609020204030204" pitchFamily="49" charset="0"/>
                <a:ea typeface="Calibri" panose="020F0502020204030204" pitchFamily="34" charset="0"/>
              </a:rPr>
              <a:t>": "Azure Cosmos DB"</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Calibri" panose="020F0502020204030204" pitchFamily="34" charset="0"/>
              <a:ea typeface="Calibri" panose="020F0502020204030204" pitchFamily="34" charset="0"/>
            </a:endParaRPr>
          </a:p>
          <a:p>
            <a:pPr marL="672290" defTabSz="914367"/>
            <a:endParaRPr lang="en-US" sz="1400">
              <a:solidFill>
                <a:srgbClr val="505050"/>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619480C9-9FD2-415E-9B46-D6686B26AB45}"/>
              </a:ext>
            </a:extLst>
          </p:cNvPr>
          <p:cNvSpPr/>
          <p:nvPr/>
        </p:nvSpPr>
        <p:spPr>
          <a:xfrm>
            <a:off x="6310844" y="2594681"/>
            <a:ext cx="5230094" cy="2246769"/>
          </a:xfrm>
          <a:prstGeom prst="rect">
            <a:avLst/>
          </a:prstGeom>
        </p:spPr>
        <p:txBody>
          <a:bodyPr>
            <a:spAutoFit/>
          </a:bodyPr>
          <a:lstStyle/>
          <a:p>
            <a:pPr marL="672290" defTabSz="914367"/>
            <a:r>
              <a:rPr lang="en-US" sz="1400">
                <a:solidFill>
                  <a:srgbClr val="505050"/>
                </a:solidFill>
                <a:latin typeface="Consolas" panose="020B0609020204030204" pitchFamily="49" charset="0"/>
                <a:ea typeface="Calibri" panose="020F0502020204030204" pitchFamily="34" charset="0"/>
              </a:rPr>
              <a:t> </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"id": "Ralph",</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"type": "Cat",</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a:t>
            </a:r>
            <a:r>
              <a:rPr lang="en-US" sz="1400" err="1">
                <a:solidFill>
                  <a:srgbClr val="505050"/>
                </a:solidFill>
                <a:latin typeface="Consolas" panose="020B0609020204030204" pitchFamily="49" charset="0"/>
                <a:ea typeface="Calibri" panose="020F0502020204030204" pitchFamily="34" charset="0"/>
              </a:rPr>
              <a:t>familyId</a:t>
            </a:r>
            <a:r>
              <a:rPr lang="en-US" sz="1400">
                <a:solidFill>
                  <a:srgbClr val="505050"/>
                </a:solidFill>
                <a:latin typeface="Consolas" panose="020B0609020204030204" pitchFamily="49" charset="0"/>
                <a:ea typeface="Calibri" panose="020F0502020204030204" pitchFamily="34" charset="0"/>
              </a:rPr>
              <a:t>": "Liu",</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"fur": {</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"length": "short",</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"color": "brown"</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   }</a:t>
            </a:r>
            <a:endParaRPr lang="en-US" sz="1400">
              <a:solidFill>
                <a:srgbClr val="505050"/>
              </a:solidFill>
              <a:latin typeface="Calibri" panose="020F0502020204030204" pitchFamily="34" charset="0"/>
              <a:ea typeface="Calibri" panose="020F0502020204030204" pitchFamily="34" charset="0"/>
            </a:endParaRPr>
          </a:p>
          <a:p>
            <a:pPr marL="672290" defTabSz="914367"/>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Segoe UI"/>
            </a:endParaRPr>
          </a:p>
        </p:txBody>
      </p:sp>
      <p:sp>
        <p:nvSpPr>
          <p:cNvPr id="5" name="Rectangle 4">
            <a:extLst>
              <a:ext uri="{FF2B5EF4-FFF2-40B4-BE49-F238E27FC236}">
                <a16:creationId xmlns:a16="http://schemas.microsoft.com/office/drawing/2014/main" id="{EFB15D75-6BEA-4DA5-A4B0-BE7C015967ED}"/>
              </a:ext>
            </a:extLst>
          </p:cNvPr>
          <p:cNvSpPr/>
          <p:nvPr/>
        </p:nvSpPr>
        <p:spPr>
          <a:xfrm>
            <a:off x="2072250" y="1504230"/>
            <a:ext cx="7158070" cy="307777"/>
          </a:xfrm>
          <a:prstGeom prst="rect">
            <a:avLst/>
          </a:prstGeom>
        </p:spPr>
        <p:txBody>
          <a:bodyPr wrap="square">
            <a:spAutoFit/>
          </a:bodyPr>
          <a:lstStyle/>
          <a:p>
            <a:pPr algn="ctr" defTabSz="914225">
              <a:defRPr/>
            </a:pPr>
            <a:r>
              <a:rPr lang="en-US" sz="1400">
                <a:solidFill>
                  <a:srgbClr val="505050"/>
                </a:solidFill>
              </a:rPr>
              <a:t>Ability to query across multiple entity types with a single network request.</a:t>
            </a:r>
            <a:endParaRPr lang="en-US" sz="1600">
              <a:solidFill>
                <a:srgbClr val="D83B01"/>
              </a:solidFill>
              <a:cs typeface="Segoe UI Light" panose="020B0502040204020203" pitchFamily="34" charset="0"/>
            </a:endParaRPr>
          </a:p>
        </p:txBody>
      </p:sp>
      <p:sp>
        <p:nvSpPr>
          <p:cNvPr id="6" name="Rectangle 5">
            <a:extLst>
              <a:ext uri="{FF2B5EF4-FFF2-40B4-BE49-F238E27FC236}">
                <a16:creationId xmlns:a16="http://schemas.microsoft.com/office/drawing/2014/main" id="{558F8FCB-4362-4F52-AA1E-46A34276B70F}"/>
              </a:ext>
            </a:extLst>
          </p:cNvPr>
          <p:cNvSpPr/>
          <p:nvPr/>
        </p:nvSpPr>
        <p:spPr>
          <a:xfrm>
            <a:off x="3082339" y="2154506"/>
            <a:ext cx="5043688" cy="307777"/>
          </a:xfrm>
          <a:prstGeom prst="rect">
            <a:avLst/>
          </a:prstGeom>
        </p:spPr>
        <p:txBody>
          <a:bodyPr wrap="none">
            <a:spAutoFit/>
          </a:bodyPr>
          <a:lstStyle/>
          <a:p>
            <a:pPr defTabSz="914367"/>
            <a:r>
              <a:rPr lang="en-US" sz="1400">
                <a:solidFill>
                  <a:srgbClr val="505050"/>
                </a:solidFill>
                <a:ea typeface="Calibri" panose="020F0502020204030204" pitchFamily="34" charset="0"/>
              </a:rPr>
              <a:t>For example, we have two types of documents: cat and person.</a:t>
            </a:r>
            <a:endParaRPr lang="en-US" sz="1400">
              <a:solidFill>
                <a:srgbClr val="505050"/>
              </a:solidFill>
            </a:endParaRPr>
          </a:p>
        </p:txBody>
      </p:sp>
      <p:sp>
        <p:nvSpPr>
          <p:cNvPr id="10" name="Rectangle 9">
            <a:extLst>
              <a:ext uri="{FF2B5EF4-FFF2-40B4-BE49-F238E27FC236}">
                <a16:creationId xmlns:a16="http://schemas.microsoft.com/office/drawing/2014/main" id="{F217CEED-05D2-4B6F-AF4E-C30029CF6AA1}"/>
              </a:ext>
            </a:extLst>
          </p:cNvPr>
          <p:cNvSpPr/>
          <p:nvPr/>
        </p:nvSpPr>
        <p:spPr bwMode="auto">
          <a:xfrm>
            <a:off x="2014780" y="3130658"/>
            <a:ext cx="1968284" cy="302217"/>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8364735-3661-4CCC-A0E7-3ED4CDAF934B}"/>
              </a:ext>
            </a:extLst>
          </p:cNvPr>
          <p:cNvSpPr/>
          <p:nvPr/>
        </p:nvSpPr>
        <p:spPr bwMode="auto">
          <a:xfrm>
            <a:off x="7134386" y="3217512"/>
            <a:ext cx="1968284" cy="302217"/>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E68D5F2-EEA8-44C1-A185-1848422FC5FC}"/>
              </a:ext>
            </a:extLst>
          </p:cNvPr>
          <p:cNvSpPr/>
          <p:nvPr/>
        </p:nvSpPr>
        <p:spPr>
          <a:xfrm>
            <a:off x="2855069" y="5820984"/>
            <a:ext cx="6481862" cy="276999"/>
          </a:xfrm>
          <a:prstGeom prst="rect">
            <a:avLst/>
          </a:prstGeom>
        </p:spPr>
        <p:txBody>
          <a:bodyPr wrap="square">
            <a:spAutoFit/>
          </a:bodyPr>
          <a:lstStyle/>
          <a:p>
            <a:pPr algn="ctr" defTabSz="914367"/>
            <a:r>
              <a:rPr lang="en-US" sz="1200">
                <a:solidFill>
                  <a:srgbClr val="505050"/>
                </a:solidFill>
              </a:rPr>
              <a:t>If we wanted to filter on type = “Person”, we can simply add a filter on type to our query:</a:t>
            </a:r>
          </a:p>
        </p:txBody>
      </p:sp>
      <p:sp>
        <p:nvSpPr>
          <p:cNvPr id="8" name="Rectangle 7">
            <a:extLst>
              <a:ext uri="{FF2B5EF4-FFF2-40B4-BE49-F238E27FC236}">
                <a16:creationId xmlns:a16="http://schemas.microsoft.com/office/drawing/2014/main" id="{52786B8D-A084-485E-855A-5FA4FCA0D028}"/>
              </a:ext>
            </a:extLst>
          </p:cNvPr>
          <p:cNvSpPr/>
          <p:nvPr/>
        </p:nvSpPr>
        <p:spPr>
          <a:xfrm>
            <a:off x="2922695" y="6229163"/>
            <a:ext cx="6346610" cy="307777"/>
          </a:xfrm>
          <a:prstGeom prst="rect">
            <a:avLst/>
          </a:prstGeom>
        </p:spPr>
        <p:txBody>
          <a:bodyPr wrap="none">
            <a:spAutoFit/>
          </a:bodyPr>
          <a:lstStyle/>
          <a:p>
            <a:pPr algn="ctr" defTabSz="914367"/>
            <a:r>
              <a:rPr lang="en-US" sz="1400">
                <a:solidFill>
                  <a:srgbClr val="505050"/>
                </a:solidFill>
                <a:latin typeface="Consolas" panose="020B0609020204030204" pitchFamily="49" charset="0"/>
              </a:rPr>
              <a:t>SELECT * FROM c WHERE </a:t>
            </a:r>
            <a:r>
              <a:rPr lang="en-US" sz="1400" err="1">
                <a:solidFill>
                  <a:srgbClr val="505050"/>
                </a:solidFill>
                <a:latin typeface="Consolas" panose="020B0609020204030204" pitchFamily="49" charset="0"/>
              </a:rPr>
              <a:t>c.familyId</a:t>
            </a:r>
            <a:r>
              <a:rPr lang="en-US" sz="1400">
                <a:solidFill>
                  <a:srgbClr val="505050"/>
                </a:solidFill>
                <a:latin typeface="Consolas" panose="020B0609020204030204" pitchFamily="49" charset="0"/>
              </a:rPr>
              <a:t> = "Liu" </a:t>
            </a:r>
            <a:r>
              <a:rPr lang="en-US" sz="1400" b="1">
                <a:solidFill>
                  <a:srgbClr val="D83B01"/>
                </a:solidFill>
                <a:latin typeface="Consolas" panose="020B0609020204030204" pitchFamily="49" charset="0"/>
              </a:rPr>
              <a:t>AND </a:t>
            </a:r>
            <a:r>
              <a:rPr lang="en-US" sz="1400" b="1" err="1">
                <a:solidFill>
                  <a:srgbClr val="D83B01"/>
                </a:solidFill>
                <a:latin typeface="Consolas" panose="020B0609020204030204" pitchFamily="49" charset="0"/>
              </a:rPr>
              <a:t>c.type</a:t>
            </a:r>
            <a:r>
              <a:rPr lang="en-US" sz="1400" b="1">
                <a:solidFill>
                  <a:srgbClr val="D83B01"/>
                </a:solidFill>
                <a:latin typeface="Consolas" panose="020B0609020204030204" pitchFamily="49" charset="0"/>
              </a:rPr>
              <a:t> = "Person"</a:t>
            </a:r>
          </a:p>
        </p:txBody>
      </p:sp>
      <p:sp>
        <p:nvSpPr>
          <p:cNvPr id="12" name="Rectangle 11">
            <a:extLst>
              <a:ext uri="{FF2B5EF4-FFF2-40B4-BE49-F238E27FC236}">
                <a16:creationId xmlns:a16="http://schemas.microsoft.com/office/drawing/2014/main" id="{90038510-1BB1-43F8-9316-2B307C55E20D}"/>
              </a:ext>
            </a:extLst>
          </p:cNvPr>
          <p:cNvSpPr/>
          <p:nvPr/>
        </p:nvSpPr>
        <p:spPr>
          <a:xfrm>
            <a:off x="1686732" y="4973848"/>
            <a:ext cx="8818536" cy="276999"/>
          </a:xfrm>
          <a:prstGeom prst="rect">
            <a:avLst/>
          </a:prstGeom>
        </p:spPr>
        <p:txBody>
          <a:bodyPr wrap="square">
            <a:spAutoFit/>
          </a:bodyPr>
          <a:lstStyle/>
          <a:p>
            <a:pPr marL="448193" algn="ctr" defTabSz="914367"/>
            <a:r>
              <a:rPr lang="en-US" sz="1200" dirty="0">
                <a:solidFill>
                  <a:srgbClr val="505050"/>
                </a:solidFill>
                <a:ea typeface="Calibri" panose="020F0502020204030204" pitchFamily="34" charset="0"/>
              </a:rPr>
              <a:t>We can query both types of documents without needing a JOIN simply by running a query without a filter on type:</a:t>
            </a:r>
          </a:p>
        </p:txBody>
      </p:sp>
      <p:sp>
        <p:nvSpPr>
          <p:cNvPr id="14" name="Rectangle 13">
            <a:extLst>
              <a:ext uri="{FF2B5EF4-FFF2-40B4-BE49-F238E27FC236}">
                <a16:creationId xmlns:a16="http://schemas.microsoft.com/office/drawing/2014/main" id="{3075CF23-9742-4F0A-A68C-50BF8A0B73F1}"/>
              </a:ext>
            </a:extLst>
          </p:cNvPr>
          <p:cNvSpPr/>
          <p:nvPr/>
        </p:nvSpPr>
        <p:spPr>
          <a:xfrm>
            <a:off x="4015944" y="5382027"/>
            <a:ext cx="4160113" cy="307777"/>
          </a:xfrm>
          <a:prstGeom prst="rect">
            <a:avLst/>
          </a:prstGeom>
        </p:spPr>
        <p:txBody>
          <a:bodyPr wrap="none">
            <a:spAutoFit/>
          </a:bodyPr>
          <a:lstStyle/>
          <a:p>
            <a:pPr algn="ctr" defTabSz="914367"/>
            <a:r>
              <a:rPr lang="en-US" sz="1400">
                <a:solidFill>
                  <a:srgbClr val="505050"/>
                </a:solidFill>
                <a:latin typeface="Consolas" panose="020B0609020204030204" pitchFamily="49" charset="0"/>
              </a:rPr>
              <a:t>SELECT * FROM c WHERE </a:t>
            </a:r>
            <a:r>
              <a:rPr lang="en-US" sz="1400" err="1">
                <a:solidFill>
                  <a:srgbClr val="505050"/>
                </a:solidFill>
                <a:latin typeface="Consolas" panose="020B0609020204030204" pitchFamily="49" charset="0"/>
              </a:rPr>
              <a:t>c.familyId</a:t>
            </a:r>
            <a:r>
              <a:rPr lang="en-US" sz="1400">
                <a:solidFill>
                  <a:srgbClr val="505050"/>
                </a:solidFill>
                <a:latin typeface="Consolas" panose="020B0609020204030204" pitchFamily="49" charset="0"/>
              </a:rPr>
              <a:t> = "Liu"</a:t>
            </a:r>
            <a:endParaRPr lang="en-US" sz="1400" b="1">
              <a:solidFill>
                <a:srgbClr val="505050"/>
              </a:solidFill>
              <a:latin typeface="Consolas" panose="020B0609020204030204" pitchFamily="49" charset="0"/>
            </a:endParaRPr>
          </a:p>
        </p:txBody>
      </p:sp>
    </p:spTree>
    <p:extLst>
      <p:ext uri="{BB962C8B-B14F-4D97-AF65-F5344CB8AC3E}">
        <p14:creationId xmlns:p14="http://schemas.microsoft.com/office/powerpoint/2010/main" val="202308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7" grpId="0"/>
      <p:bldP spid="8" grpId="0"/>
      <p:bldP spid="12" grpId="0"/>
      <p:bldP spid="1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DC91B-989F-4B33-BDD0-FD752133376D}"/>
              </a:ext>
            </a:extLst>
          </p:cNvPr>
          <p:cNvSpPr>
            <a:spLocks noGrp="1"/>
          </p:cNvSpPr>
          <p:nvPr>
            <p:ph type="title"/>
          </p:nvPr>
        </p:nvSpPr>
        <p:spPr/>
        <p:txBody>
          <a:bodyPr/>
          <a:lstStyle/>
          <a:p>
            <a:r>
              <a:rPr lang="en-US"/>
              <a:t>Updating Normalized Data</a:t>
            </a:r>
          </a:p>
        </p:txBody>
      </p:sp>
      <p:sp>
        <p:nvSpPr>
          <p:cNvPr id="3" name="Text Placeholder 2">
            <a:extLst>
              <a:ext uri="{FF2B5EF4-FFF2-40B4-BE49-F238E27FC236}">
                <a16:creationId xmlns:a16="http://schemas.microsoft.com/office/drawing/2014/main" id="{BA8F89E8-5B7F-411E-8FB8-6C5DEF2E1738}"/>
              </a:ext>
            </a:extLst>
          </p:cNvPr>
          <p:cNvSpPr>
            <a:spLocks noGrp="1"/>
          </p:cNvSpPr>
          <p:nvPr>
            <p:ph type="body" sz="quarter" idx="10"/>
          </p:nvPr>
        </p:nvSpPr>
        <p:spPr>
          <a:xfrm>
            <a:off x="269239" y="1925684"/>
            <a:ext cx="5976920" cy="4031873"/>
          </a:xfrm>
        </p:spPr>
        <p:txBody>
          <a:bodyPr/>
          <a:lstStyle/>
          <a:p>
            <a:r>
              <a:rPr lang="en-US" sz="1600"/>
              <a:t>UPDATES ARE ATOMIC</a:t>
            </a:r>
          </a:p>
          <a:p>
            <a:endParaRPr lang="en-US" sz="1600"/>
          </a:p>
          <a:p>
            <a:r>
              <a:rPr lang="en-US" sz="1600" b="0">
                <a:solidFill>
                  <a:srgbClr val="7F7F7F"/>
                </a:solidFill>
                <a:latin typeface="+mn-lt"/>
              </a:rPr>
              <a:t>Update operations update the entire document, not specific fields or “parts” of the document.</a:t>
            </a:r>
          </a:p>
          <a:p>
            <a:endParaRPr lang="en-US" sz="1600"/>
          </a:p>
          <a:p>
            <a:r>
              <a:rPr lang="en-US" sz="1600"/>
              <a:t>DE-NORMALIZED DOCUMENTS CAN BE EXPENSIVE TO UPDATE</a:t>
            </a:r>
          </a:p>
          <a:p>
            <a:endParaRPr lang="en-US" sz="1600"/>
          </a:p>
          <a:p>
            <a:r>
              <a:rPr lang="en-US" sz="1600" b="0">
                <a:solidFill>
                  <a:srgbClr val="7F7F7F"/>
                </a:solidFill>
                <a:latin typeface="+mn-lt"/>
              </a:rPr>
              <a:t>De-normalization has benefits for read operations, but you must weigh this against the costs in write operations. </a:t>
            </a:r>
          </a:p>
          <a:p>
            <a:endParaRPr lang="en-US" sz="1600" b="0">
              <a:solidFill>
                <a:srgbClr val="7F7F7F"/>
              </a:solidFill>
              <a:latin typeface="+mn-lt"/>
            </a:endParaRPr>
          </a:p>
          <a:p>
            <a:r>
              <a:rPr lang="en-US" sz="1600">
                <a:solidFill>
                  <a:srgbClr val="7F7F7F"/>
                </a:solidFill>
                <a:latin typeface="Segoe UI Semibold" panose="020B0702040204020203" pitchFamily="34" charset="0"/>
                <a:cs typeface="Segoe UI Semibold" panose="020B0702040204020203" pitchFamily="34" charset="0"/>
              </a:rPr>
              <a:t>De-normalization may require fanning out update operations. </a:t>
            </a:r>
          </a:p>
          <a:p>
            <a:endParaRPr lang="en-US" sz="1600">
              <a:solidFill>
                <a:srgbClr val="7F7F7F"/>
              </a:solidFill>
              <a:latin typeface="Segoe UI Semibold" panose="020B0702040204020203" pitchFamily="34" charset="0"/>
              <a:cs typeface="Segoe UI Semibold" panose="020B0702040204020203" pitchFamily="34" charset="0"/>
            </a:endParaRPr>
          </a:p>
          <a:p>
            <a:r>
              <a:rPr lang="en-US" sz="1600">
                <a:solidFill>
                  <a:srgbClr val="7F7F7F"/>
                </a:solidFill>
                <a:latin typeface="Segoe UI Semibold" panose="020B0702040204020203" pitchFamily="34" charset="0"/>
                <a:cs typeface="Segoe UI Semibold" panose="020B0702040204020203" pitchFamily="34" charset="0"/>
              </a:rPr>
              <a:t>Normalization may require chaining a series of requests to resolve relationships.</a:t>
            </a:r>
          </a:p>
        </p:txBody>
      </p:sp>
      <p:sp>
        <p:nvSpPr>
          <p:cNvPr id="4" name="TextBox 3">
            <a:extLst>
              <a:ext uri="{FF2B5EF4-FFF2-40B4-BE49-F238E27FC236}">
                <a16:creationId xmlns:a16="http://schemas.microsoft.com/office/drawing/2014/main" id="{964C3E2B-535D-4404-9EF5-A161A12AFE24}"/>
              </a:ext>
            </a:extLst>
          </p:cNvPr>
          <p:cNvSpPr txBox="1"/>
          <p:nvPr/>
        </p:nvSpPr>
        <p:spPr>
          <a:xfrm>
            <a:off x="6394077" y="1371600"/>
            <a:ext cx="5701552" cy="536454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a:t>
            </a:r>
          </a:p>
          <a:p>
            <a:pPr>
              <a:lnSpc>
                <a:spcPct val="90000"/>
              </a:lnSpc>
              <a:spcAft>
                <a:spcPts val="600"/>
              </a:spcAft>
            </a:pPr>
            <a:r>
              <a:rPr lang="en-US" sz="1400">
                <a:gradFill>
                  <a:gsLst>
                    <a:gs pos="2917">
                      <a:schemeClr val="tx1"/>
                    </a:gs>
                    <a:gs pos="30000">
                      <a:schemeClr val="tx1"/>
                    </a:gs>
                  </a:gsLst>
                  <a:lin ang="5400000" scaled="0"/>
                </a:gradFill>
              </a:rPr>
              <a:t>	"id": "08259",</a:t>
            </a:r>
          </a:p>
          <a:p>
            <a:pPr>
              <a:lnSpc>
                <a:spcPct val="90000"/>
              </a:lnSpc>
              <a:spcAft>
                <a:spcPts val="600"/>
              </a:spcAft>
            </a:pP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ticketPrice</a:t>
            </a:r>
            <a:r>
              <a:rPr lang="en-US" sz="1400">
                <a:gradFill>
                  <a:gsLst>
                    <a:gs pos="2917">
                      <a:schemeClr val="tx1"/>
                    </a:gs>
                    <a:gs pos="30000">
                      <a:schemeClr val="tx1"/>
                    </a:gs>
                  </a:gsLst>
                  <a:lin ang="5400000" scaled="0"/>
                </a:gradFill>
              </a:rPr>
              <a:t>": 255.00,</a:t>
            </a:r>
          </a:p>
          <a:p>
            <a:pPr>
              <a:lnSpc>
                <a:spcPct val="90000"/>
              </a:lnSpc>
              <a:spcAft>
                <a:spcPts val="600"/>
              </a:spcAft>
            </a:pP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flightCode</a:t>
            </a:r>
            <a:r>
              <a:rPr lang="en-US" sz="1400">
                <a:gradFill>
                  <a:gsLst>
                    <a:gs pos="2917">
                      <a:schemeClr val="tx1"/>
                    </a:gs>
                    <a:gs pos="30000">
                      <a:schemeClr val="tx1"/>
                    </a:gs>
                  </a:gsLst>
                  <a:lin ang="5400000" scaled="0"/>
                </a:gradFill>
              </a:rPr>
              <a:t>": "3754",</a:t>
            </a:r>
          </a:p>
          <a:p>
            <a:pPr>
              <a:lnSpc>
                <a:spcPct val="90000"/>
              </a:lnSpc>
              <a:spcAft>
                <a:spcPts val="600"/>
              </a:spcAft>
            </a:pPr>
            <a:r>
              <a:rPr lang="en-US" sz="1400">
                <a:gradFill>
                  <a:gsLst>
                    <a:gs pos="2917">
                      <a:schemeClr val="tx1"/>
                    </a:gs>
                    <a:gs pos="30000">
                      <a:schemeClr val="tx1"/>
                    </a:gs>
                  </a:gsLst>
                  <a:lin ang="5400000" scaled="0"/>
                </a:gradFill>
              </a:rPr>
              <a:t>	"origin": {</a:t>
            </a:r>
          </a:p>
          <a:p>
            <a:pPr>
              <a:lnSpc>
                <a:spcPct val="90000"/>
              </a:lnSpc>
              <a:spcAft>
                <a:spcPts val="600"/>
              </a:spcAft>
            </a:pPr>
            <a:r>
              <a:rPr lang="en-US" sz="1400">
                <a:gradFill>
                  <a:gsLst>
                    <a:gs pos="2917">
                      <a:schemeClr val="tx1"/>
                    </a:gs>
                    <a:gs pos="30000">
                      <a:schemeClr val="tx1"/>
                    </a:gs>
                  </a:gsLst>
                  <a:lin ang="5400000" scaled="0"/>
                </a:gradFill>
              </a:rPr>
              <a:t>		"airport": "SEA",</a:t>
            </a:r>
          </a:p>
          <a:p>
            <a:pPr>
              <a:lnSpc>
                <a:spcPct val="90000"/>
              </a:lnSpc>
              <a:spcAft>
                <a:spcPts val="600"/>
              </a:spcAft>
            </a:pPr>
            <a:r>
              <a:rPr lang="en-US" sz="1400">
                <a:gradFill>
                  <a:gsLst>
                    <a:gs pos="2917">
                      <a:schemeClr val="tx1"/>
                    </a:gs>
                    <a:gs pos="30000">
                      <a:schemeClr val="tx1"/>
                    </a:gs>
                  </a:gsLst>
                  <a:lin ang="5400000" scaled="0"/>
                </a:gradFill>
              </a:rPr>
              <a:t>		"gate": "A13",</a:t>
            </a:r>
          </a:p>
          <a:p>
            <a:pPr>
              <a:lnSpc>
                <a:spcPct val="90000"/>
              </a:lnSpc>
              <a:spcAft>
                <a:spcPts val="600"/>
              </a:spcAft>
            </a:pPr>
            <a:r>
              <a:rPr lang="en-US" sz="1400">
                <a:gradFill>
                  <a:gsLst>
                    <a:gs pos="2917">
                      <a:schemeClr val="tx1"/>
                    </a:gs>
                    <a:gs pos="30000">
                      <a:schemeClr val="tx1"/>
                    </a:gs>
                  </a:gsLst>
                  <a:lin ang="5400000" scaled="0"/>
                </a:gradFill>
              </a:rPr>
              <a:t>		"departure": "2014-09-15T23:14:25.7251173Z"</a:t>
            </a:r>
          </a:p>
          <a:p>
            <a:pPr>
              <a:lnSpc>
                <a:spcPct val="90000"/>
              </a:lnSpc>
              <a:spcAft>
                <a:spcPts val="600"/>
              </a:spcAft>
            </a:pPr>
            <a:r>
              <a:rPr lang="en-US" sz="1400">
                <a:gradFill>
                  <a:gsLst>
                    <a:gs pos="2917">
                      <a:schemeClr val="tx1"/>
                    </a:gs>
                    <a:gs pos="30000">
                      <a:schemeClr val="tx1"/>
                    </a:gs>
                  </a:gsLst>
                  <a:lin ang="5400000" scaled="0"/>
                </a:gradFill>
              </a:rPr>
              <a:t>	},</a:t>
            </a:r>
          </a:p>
          <a:p>
            <a:pPr>
              <a:lnSpc>
                <a:spcPct val="90000"/>
              </a:lnSpc>
              <a:spcAft>
                <a:spcPts val="600"/>
              </a:spcAft>
            </a:pPr>
            <a:r>
              <a:rPr lang="en-US" sz="1400">
                <a:gradFill>
                  <a:gsLst>
                    <a:gs pos="2917">
                      <a:schemeClr val="tx1"/>
                    </a:gs>
                    <a:gs pos="30000">
                      <a:schemeClr val="tx1"/>
                    </a:gs>
                  </a:gsLst>
                  <a:lin ang="5400000" scaled="0"/>
                </a:gradFill>
              </a:rPr>
              <a:t>	"destination": {</a:t>
            </a:r>
          </a:p>
          <a:p>
            <a:pPr>
              <a:lnSpc>
                <a:spcPct val="90000"/>
              </a:lnSpc>
              <a:spcAft>
                <a:spcPts val="600"/>
              </a:spcAft>
            </a:pPr>
            <a:r>
              <a:rPr lang="en-US" sz="1400">
                <a:gradFill>
                  <a:gsLst>
                    <a:gs pos="2917">
                      <a:schemeClr val="tx1"/>
                    </a:gs>
                    <a:gs pos="30000">
                      <a:schemeClr val="tx1"/>
                    </a:gs>
                  </a:gsLst>
                  <a:lin ang="5400000" scaled="0"/>
                </a:gradFill>
              </a:rPr>
              <a:t>		"airport": "JFK",</a:t>
            </a:r>
          </a:p>
          <a:p>
            <a:pPr>
              <a:lnSpc>
                <a:spcPct val="90000"/>
              </a:lnSpc>
              <a:spcAft>
                <a:spcPts val="600"/>
              </a:spcAft>
            </a:pPr>
            <a:r>
              <a:rPr lang="en-US" sz="1400">
                <a:gradFill>
                  <a:gsLst>
                    <a:gs pos="2917">
                      <a:schemeClr val="tx1"/>
                    </a:gs>
                    <a:gs pos="30000">
                      <a:schemeClr val="tx1"/>
                    </a:gs>
                  </a:gsLst>
                  <a:lin ang="5400000" scaled="0"/>
                </a:gradFill>
              </a:rPr>
              <a:t>		"gate": "D4",</a:t>
            </a:r>
          </a:p>
          <a:p>
            <a:pPr>
              <a:lnSpc>
                <a:spcPct val="90000"/>
              </a:lnSpc>
              <a:spcAft>
                <a:spcPts val="600"/>
              </a:spcAft>
            </a:pPr>
            <a:r>
              <a:rPr lang="en-US" sz="1400">
                <a:gradFill>
                  <a:gsLst>
                    <a:gs pos="2917">
                      <a:schemeClr val="tx1"/>
                    </a:gs>
                    <a:gs pos="30000">
                      <a:schemeClr val="tx1"/>
                    </a:gs>
                  </a:gsLst>
                  <a:lin ang="5400000" scaled="0"/>
                </a:gradFill>
              </a:rPr>
              <a:t>		"arrival": "2014-09-16T02:10:10.2379581Z"</a:t>
            </a:r>
          </a:p>
          <a:p>
            <a:pPr>
              <a:lnSpc>
                <a:spcPct val="90000"/>
              </a:lnSpc>
              <a:spcAft>
                <a:spcPts val="600"/>
              </a:spcAft>
            </a:pPr>
            <a:r>
              <a:rPr lang="en-US" sz="1400">
                <a:gradFill>
                  <a:gsLst>
                    <a:gs pos="2917">
                      <a:schemeClr val="tx1"/>
                    </a:gs>
                    <a:gs pos="30000">
                      <a:schemeClr val="tx1"/>
                    </a:gs>
                  </a:gsLst>
                  <a:lin ang="5400000" scaled="0"/>
                </a:gradFill>
              </a:rPr>
              <a:t>	},</a:t>
            </a:r>
          </a:p>
          <a:p>
            <a:pPr>
              <a:lnSpc>
                <a:spcPct val="90000"/>
              </a:lnSpc>
              <a:spcAft>
                <a:spcPts val="600"/>
              </a:spcAft>
            </a:pPr>
            <a:r>
              <a:rPr lang="en-US" sz="1400">
                <a:gradFill>
                  <a:gsLst>
                    <a:gs pos="2917">
                      <a:schemeClr val="tx1"/>
                    </a:gs>
                    <a:gs pos="30000">
                      <a:schemeClr val="tx1"/>
                    </a:gs>
                  </a:gsLst>
                  <a:lin ang="5400000" scaled="0"/>
                </a:gradFill>
              </a:rPr>
              <a:t>	"pilot": [{</a:t>
            </a:r>
          </a:p>
          <a:p>
            <a:pPr>
              <a:lnSpc>
                <a:spcPct val="90000"/>
              </a:lnSpc>
              <a:spcAft>
                <a:spcPts val="600"/>
              </a:spcAft>
            </a:pPr>
            <a:r>
              <a:rPr lang="en-US" sz="1400">
                <a:gradFill>
                  <a:gsLst>
                    <a:gs pos="2917">
                      <a:schemeClr val="tx1"/>
                    </a:gs>
                    <a:gs pos="30000">
                      <a:schemeClr val="tx1"/>
                    </a:gs>
                  </a:gsLst>
                  <a:lin ang="5400000" scaled="0"/>
                </a:gradFill>
              </a:rPr>
              <a:t>		"id": "EBAMAO",</a:t>
            </a:r>
          </a:p>
          <a:p>
            <a:pPr>
              <a:lnSpc>
                <a:spcPct val="90000"/>
              </a:lnSpc>
              <a:spcAft>
                <a:spcPts val="600"/>
              </a:spcAft>
            </a:pPr>
            <a:r>
              <a:rPr lang="en-US" sz="1400">
                <a:gradFill>
                  <a:gsLst>
                    <a:gs pos="2917">
                      <a:schemeClr val="tx1"/>
                    </a:gs>
                    <a:gs pos="30000">
                      <a:schemeClr val="tx1"/>
                    </a:gs>
                  </a:gsLst>
                  <a:lin ang="5400000" scaled="0"/>
                </a:gradFill>
              </a:rPr>
              <a:t>		“name": "Hailey Nelson"</a:t>
            </a:r>
          </a:p>
          <a:p>
            <a:pPr>
              <a:lnSpc>
                <a:spcPct val="90000"/>
              </a:lnSpc>
              <a:spcAft>
                <a:spcPts val="600"/>
              </a:spcAft>
            </a:pPr>
            <a:r>
              <a:rPr lang="en-US" sz="1400">
                <a:gradFill>
                  <a:gsLst>
                    <a:gs pos="2917">
                      <a:schemeClr val="tx1"/>
                    </a:gs>
                    <a:gs pos="30000">
                      <a:schemeClr val="tx1"/>
                    </a:gs>
                  </a:gsLst>
                  <a:lin ang="5400000" scaled="0"/>
                </a:gradFill>
              </a:rPr>
              <a:t>	}]	</a:t>
            </a:r>
          </a:p>
          <a:p>
            <a:pPr>
              <a:lnSpc>
                <a:spcPct val="90000"/>
              </a:lnSpc>
              <a:spcAft>
                <a:spcPts val="600"/>
              </a:spcAft>
            </a:pPr>
            <a:r>
              <a:rPr lang="en-US" sz="14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474121717"/>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DC91B-989F-4B33-BDD0-FD752133376D}"/>
              </a:ext>
            </a:extLst>
          </p:cNvPr>
          <p:cNvSpPr>
            <a:spLocks noGrp="1"/>
          </p:cNvSpPr>
          <p:nvPr>
            <p:ph type="title"/>
          </p:nvPr>
        </p:nvSpPr>
        <p:spPr/>
        <p:txBody>
          <a:bodyPr/>
          <a:lstStyle/>
          <a:p>
            <a:r>
              <a:rPr lang="en-US"/>
              <a:t>Updating Normalized Data</a:t>
            </a:r>
          </a:p>
        </p:txBody>
      </p:sp>
      <p:sp>
        <p:nvSpPr>
          <p:cNvPr id="3" name="Text Placeholder 2">
            <a:extLst>
              <a:ext uri="{FF2B5EF4-FFF2-40B4-BE49-F238E27FC236}">
                <a16:creationId xmlns:a16="http://schemas.microsoft.com/office/drawing/2014/main" id="{BA8F89E8-5B7F-411E-8FB8-6C5DEF2E1738}"/>
              </a:ext>
            </a:extLst>
          </p:cNvPr>
          <p:cNvSpPr>
            <a:spLocks noGrp="1"/>
          </p:cNvSpPr>
          <p:nvPr>
            <p:ph type="body" sz="quarter" idx="10"/>
          </p:nvPr>
        </p:nvSpPr>
        <p:spPr>
          <a:xfrm>
            <a:off x="7311987" y="1320003"/>
            <a:ext cx="3865732" cy="781752"/>
          </a:xfrm>
        </p:spPr>
        <p:txBody>
          <a:bodyPr/>
          <a:lstStyle/>
          <a:p>
            <a:pPr algn="ctr"/>
            <a:r>
              <a:rPr lang="en-US"/>
              <a:t>De-normalized: Optimized for reads over writes</a:t>
            </a:r>
          </a:p>
          <a:p>
            <a:pPr algn="ctr"/>
            <a:endParaRPr lang="en-US"/>
          </a:p>
        </p:txBody>
      </p:sp>
      <p:sp>
        <p:nvSpPr>
          <p:cNvPr id="4" name="TextBox 3">
            <a:extLst>
              <a:ext uri="{FF2B5EF4-FFF2-40B4-BE49-F238E27FC236}">
                <a16:creationId xmlns:a16="http://schemas.microsoft.com/office/drawing/2014/main" id="{C928790B-E468-4BF4-977C-B4D0723CFC80}"/>
              </a:ext>
            </a:extLst>
          </p:cNvPr>
          <p:cNvSpPr txBox="1"/>
          <p:nvPr/>
        </p:nvSpPr>
        <p:spPr>
          <a:xfrm>
            <a:off x="6394077" y="1897897"/>
            <a:ext cx="5701552" cy="4838248"/>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a:t>
            </a:r>
          </a:p>
          <a:p>
            <a:pPr>
              <a:lnSpc>
                <a:spcPct val="90000"/>
              </a:lnSpc>
              <a:spcAft>
                <a:spcPts val="600"/>
              </a:spcAft>
            </a:pPr>
            <a:r>
              <a:rPr lang="en-US" sz="1200">
                <a:gradFill>
                  <a:gsLst>
                    <a:gs pos="2917">
                      <a:schemeClr val="tx1"/>
                    </a:gs>
                    <a:gs pos="30000">
                      <a:schemeClr val="tx1"/>
                    </a:gs>
                  </a:gsLst>
                  <a:lin ang="5400000" scaled="0"/>
                </a:gradFill>
              </a:rPr>
              <a:t>	"id": "08259",</a:t>
            </a:r>
          </a:p>
          <a:p>
            <a:pPr>
              <a:lnSpc>
                <a:spcPct val="90000"/>
              </a:lnSpc>
              <a:spcAft>
                <a:spcPts val="600"/>
              </a:spcAft>
            </a:pPr>
            <a:r>
              <a:rPr lang="en-US" sz="1200">
                <a:gradFill>
                  <a:gsLst>
                    <a:gs pos="2917">
                      <a:schemeClr val="tx1"/>
                    </a:gs>
                    <a:gs pos="30000">
                      <a:schemeClr val="tx1"/>
                    </a:gs>
                  </a:gsLst>
                  <a:lin ang="5400000" scaled="0"/>
                </a:gradFill>
              </a:rPr>
              <a:t>	"</a:t>
            </a:r>
            <a:r>
              <a:rPr lang="en-US" sz="1200" err="1">
                <a:gradFill>
                  <a:gsLst>
                    <a:gs pos="2917">
                      <a:schemeClr val="tx1"/>
                    </a:gs>
                    <a:gs pos="30000">
                      <a:schemeClr val="tx1"/>
                    </a:gs>
                  </a:gsLst>
                  <a:lin ang="5400000" scaled="0"/>
                </a:gradFill>
              </a:rPr>
              <a:t>ticketPrice</a:t>
            </a:r>
            <a:r>
              <a:rPr lang="en-US" sz="1200">
                <a:gradFill>
                  <a:gsLst>
                    <a:gs pos="2917">
                      <a:schemeClr val="tx1"/>
                    </a:gs>
                    <a:gs pos="30000">
                      <a:schemeClr val="tx1"/>
                    </a:gs>
                  </a:gsLst>
                  <a:lin ang="5400000" scaled="0"/>
                </a:gradFill>
              </a:rPr>
              <a:t>": 255.00,</a:t>
            </a:r>
          </a:p>
          <a:p>
            <a:pPr>
              <a:lnSpc>
                <a:spcPct val="90000"/>
              </a:lnSpc>
              <a:spcAft>
                <a:spcPts val="600"/>
              </a:spcAft>
            </a:pPr>
            <a:r>
              <a:rPr lang="en-US" sz="1200">
                <a:gradFill>
                  <a:gsLst>
                    <a:gs pos="2917">
                      <a:schemeClr val="tx1"/>
                    </a:gs>
                    <a:gs pos="30000">
                      <a:schemeClr val="tx1"/>
                    </a:gs>
                  </a:gsLst>
                  <a:lin ang="5400000" scaled="0"/>
                </a:gradFill>
              </a:rPr>
              <a:t>	"</a:t>
            </a:r>
            <a:r>
              <a:rPr lang="en-US" sz="1200" err="1">
                <a:gradFill>
                  <a:gsLst>
                    <a:gs pos="2917">
                      <a:schemeClr val="tx1"/>
                    </a:gs>
                    <a:gs pos="30000">
                      <a:schemeClr val="tx1"/>
                    </a:gs>
                  </a:gsLst>
                  <a:lin ang="5400000" scaled="0"/>
                </a:gradFill>
              </a:rPr>
              <a:t>flightCode</a:t>
            </a:r>
            <a:r>
              <a:rPr lang="en-US" sz="1200">
                <a:gradFill>
                  <a:gsLst>
                    <a:gs pos="2917">
                      <a:schemeClr val="tx1"/>
                    </a:gs>
                    <a:gs pos="30000">
                      <a:schemeClr val="tx1"/>
                    </a:gs>
                  </a:gsLst>
                  <a:lin ang="5400000" scaled="0"/>
                </a:gradFill>
              </a:rPr>
              <a:t>": "3754",</a:t>
            </a:r>
          </a:p>
          <a:p>
            <a:pPr>
              <a:lnSpc>
                <a:spcPct val="90000"/>
              </a:lnSpc>
              <a:spcAft>
                <a:spcPts val="600"/>
              </a:spcAft>
            </a:pPr>
            <a:r>
              <a:rPr lang="en-US" sz="1200">
                <a:gradFill>
                  <a:gsLst>
                    <a:gs pos="2917">
                      <a:schemeClr val="tx1"/>
                    </a:gs>
                    <a:gs pos="30000">
                      <a:schemeClr val="tx1"/>
                    </a:gs>
                  </a:gsLst>
                  <a:lin ang="5400000" scaled="0"/>
                </a:gradFill>
              </a:rPr>
              <a:t>	"origin": {</a:t>
            </a:r>
          </a:p>
          <a:p>
            <a:pPr>
              <a:lnSpc>
                <a:spcPct val="90000"/>
              </a:lnSpc>
              <a:spcAft>
                <a:spcPts val="600"/>
              </a:spcAft>
            </a:pPr>
            <a:r>
              <a:rPr lang="en-US" sz="1200">
                <a:gradFill>
                  <a:gsLst>
                    <a:gs pos="2917">
                      <a:schemeClr val="tx1"/>
                    </a:gs>
                    <a:gs pos="30000">
                      <a:schemeClr val="tx1"/>
                    </a:gs>
                  </a:gsLst>
                  <a:lin ang="5400000" scaled="0"/>
                </a:gradFill>
              </a:rPr>
              <a:t>		"airport": "SEA",</a:t>
            </a:r>
          </a:p>
          <a:p>
            <a:pPr>
              <a:lnSpc>
                <a:spcPct val="90000"/>
              </a:lnSpc>
              <a:spcAft>
                <a:spcPts val="600"/>
              </a:spcAft>
            </a:pPr>
            <a:r>
              <a:rPr lang="en-US" sz="1200">
                <a:gradFill>
                  <a:gsLst>
                    <a:gs pos="2917">
                      <a:schemeClr val="tx1"/>
                    </a:gs>
                    <a:gs pos="30000">
                      <a:schemeClr val="tx1"/>
                    </a:gs>
                  </a:gsLst>
                  <a:lin ang="5400000" scaled="0"/>
                </a:gradFill>
              </a:rPr>
              <a:t>		"gate": "A13",</a:t>
            </a:r>
          </a:p>
          <a:p>
            <a:pPr>
              <a:lnSpc>
                <a:spcPct val="90000"/>
              </a:lnSpc>
              <a:spcAft>
                <a:spcPts val="600"/>
              </a:spcAft>
            </a:pPr>
            <a:r>
              <a:rPr lang="en-US" sz="1200">
                <a:gradFill>
                  <a:gsLst>
                    <a:gs pos="2917">
                      <a:schemeClr val="tx1"/>
                    </a:gs>
                    <a:gs pos="30000">
                      <a:schemeClr val="tx1"/>
                    </a:gs>
                  </a:gsLst>
                  <a:lin ang="5400000" scaled="0"/>
                </a:gradFill>
              </a:rPr>
              <a:t>		"departure": "2014-09-15T23:14:25.7251173Z"</a:t>
            </a:r>
          </a:p>
          <a:p>
            <a:pPr>
              <a:lnSpc>
                <a:spcPct val="90000"/>
              </a:lnSpc>
              <a:spcAft>
                <a:spcPts val="600"/>
              </a:spcAft>
            </a:pPr>
            <a:r>
              <a:rPr lang="en-US" sz="1200">
                <a:gradFill>
                  <a:gsLst>
                    <a:gs pos="2917">
                      <a:schemeClr val="tx1"/>
                    </a:gs>
                    <a:gs pos="30000">
                      <a:schemeClr val="tx1"/>
                    </a:gs>
                  </a:gsLst>
                  <a:lin ang="5400000" scaled="0"/>
                </a:gradFill>
              </a:rPr>
              <a:t>	},</a:t>
            </a:r>
          </a:p>
          <a:p>
            <a:pPr>
              <a:lnSpc>
                <a:spcPct val="90000"/>
              </a:lnSpc>
              <a:spcAft>
                <a:spcPts val="600"/>
              </a:spcAft>
            </a:pPr>
            <a:r>
              <a:rPr lang="en-US" sz="1200">
                <a:gradFill>
                  <a:gsLst>
                    <a:gs pos="2917">
                      <a:schemeClr val="tx1"/>
                    </a:gs>
                    <a:gs pos="30000">
                      <a:schemeClr val="tx1"/>
                    </a:gs>
                  </a:gsLst>
                  <a:lin ang="5400000" scaled="0"/>
                </a:gradFill>
              </a:rPr>
              <a:t>	"destination": {</a:t>
            </a:r>
          </a:p>
          <a:p>
            <a:pPr>
              <a:lnSpc>
                <a:spcPct val="90000"/>
              </a:lnSpc>
              <a:spcAft>
                <a:spcPts val="600"/>
              </a:spcAft>
            </a:pPr>
            <a:r>
              <a:rPr lang="en-US" sz="1200">
                <a:gradFill>
                  <a:gsLst>
                    <a:gs pos="2917">
                      <a:schemeClr val="tx1"/>
                    </a:gs>
                    <a:gs pos="30000">
                      <a:schemeClr val="tx1"/>
                    </a:gs>
                  </a:gsLst>
                  <a:lin ang="5400000" scaled="0"/>
                </a:gradFill>
              </a:rPr>
              <a:t>		"airport": "JFK",</a:t>
            </a:r>
          </a:p>
          <a:p>
            <a:pPr>
              <a:lnSpc>
                <a:spcPct val="90000"/>
              </a:lnSpc>
              <a:spcAft>
                <a:spcPts val="600"/>
              </a:spcAft>
            </a:pPr>
            <a:r>
              <a:rPr lang="en-US" sz="1200">
                <a:gradFill>
                  <a:gsLst>
                    <a:gs pos="2917">
                      <a:schemeClr val="tx1"/>
                    </a:gs>
                    <a:gs pos="30000">
                      <a:schemeClr val="tx1"/>
                    </a:gs>
                  </a:gsLst>
                  <a:lin ang="5400000" scaled="0"/>
                </a:gradFill>
              </a:rPr>
              <a:t>		"gate": "D4",</a:t>
            </a:r>
          </a:p>
          <a:p>
            <a:pPr>
              <a:lnSpc>
                <a:spcPct val="90000"/>
              </a:lnSpc>
              <a:spcAft>
                <a:spcPts val="600"/>
              </a:spcAft>
            </a:pPr>
            <a:r>
              <a:rPr lang="en-US" sz="1200">
                <a:gradFill>
                  <a:gsLst>
                    <a:gs pos="2917">
                      <a:schemeClr val="tx1"/>
                    </a:gs>
                    <a:gs pos="30000">
                      <a:schemeClr val="tx1"/>
                    </a:gs>
                  </a:gsLst>
                  <a:lin ang="5400000" scaled="0"/>
                </a:gradFill>
              </a:rPr>
              <a:t>		"arrival": "2014-09-16T02:10:10.2379581Z"</a:t>
            </a:r>
          </a:p>
          <a:p>
            <a:pPr>
              <a:lnSpc>
                <a:spcPct val="90000"/>
              </a:lnSpc>
              <a:spcAft>
                <a:spcPts val="600"/>
              </a:spcAft>
            </a:pPr>
            <a:r>
              <a:rPr lang="en-US" sz="1200">
                <a:gradFill>
                  <a:gsLst>
                    <a:gs pos="2917">
                      <a:schemeClr val="tx1"/>
                    </a:gs>
                    <a:gs pos="30000">
                      <a:schemeClr val="tx1"/>
                    </a:gs>
                  </a:gsLst>
                  <a:lin ang="5400000" scaled="0"/>
                </a:gradFill>
              </a:rPr>
              <a:t>	},</a:t>
            </a:r>
          </a:p>
          <a:p>
            <a:pPr>
              <a:lnSpc>
                <a:spcPct val="90000"/>
              </a:lnSpc>
              <a:spcAft>
                <a:spcPts val="600"/>
              </a:spcAft>
            </a:pPr>
            <a:r>
              <a:rPr lang="en-US" sz="1200">
                <a:gradFill>
                  <a:gsLst>
                    <a:gs pos="2917">
                      <a:schemeClr val="tx1"/>
                    </a:gs>
                    <a:gs pos="30000">
                      <a:schemeClr val="tx1"/>
                    </a:gs>
                  </a:gsLst>
                  <a:lin ang="5400000" scaled="0"/>
                </a:gradFill>
              </a:rPr>
              <a:t>	"pilot": [{</a:t>
            </a:r>
          </a:p>
          <a:p>
            <a:pPr>
              <a:lnSpc>
                <a:spcPct val="90000"/>
              </a:lnSpc>
              <a:spcAft>
                <a:spcPts val="600"/>
              </a:spcAft>
            </a:pPr>
            <a:r>
              <a:rPr lang="en-US" sz="1200">
                <a:gradFill>
                  <a:gsLst>
                    <a:gs pos="2917">
                      <a:schemeClr val="tx1"/>
                    </a:gs>
                    <a:gs pos="30000">
                      <a:schemeClr val="tx1"/>
                    </a:gs>
                  </a:gsLst>
                  <a:lin ang="5400000" scaled="0"/>
                </a:gradFill>
              </a:rPr>
              <a:t>		"id": "EBAMAO",</a:t>
            </a:r>
          </a:p>
          <a:p>
            <a:pPr>
              <a:lnSpc>
                <a:spcPct val="90000"/>
              </a:lnSpc>
              <a:spcAft>
                <a:spcPts val="600"/>
              </a:spcAft>
            </a:pPr>
            <a:r>
              <a:rPr lang="en-US" sz="1200">
                <a:gradFill>
                  <a:gsLst>
                    <a:gs pos="2917">
                      <a:schemeClr val="tx1"/>
                    </a:gs>
                    <a:gs pos="30000">
                      <a:schemeClr val="tx1"/>
                    </a:gs>
                  </a:gsLst>
                  <a:lin ang="5400000" scaled="0"/>
                </a:gradFill>
              </a:rPr>
              <a:t>		“name": "Hailey Nelson"</a:t>
            </a:r>
          </a:p>
          <a:p>
            <a:pPr>
              <a:lnSpc>
                <a:spcPct val="90000"/>
              </a:lnSpc>
              <a:spcAft>
                <a:spcPts val="600"/>
              </a:spcAft>
            </a:pPr>
            <a:r>
              <a:rPr lang="en-US" sz="1200">
                <a:gradFill>
                  <a:gsLst>
                    <a:gs pos="2917">
                      <a:schemeClr val="tx1"/>
                    </a:gs>
                    <a:gs pos="30000">
                      <a:schemeClr val="tx1"/>
                    </a:gs>
                  </a:gsLst>
                  <a:lin ang="5400000" scaled="0"/>
                </a:gradFill>
              </a:rPr>
              <a:t>	}]	</a:t>
            </a:r>
          </a:p>
          <a:p>
            <a:pPr>
              <a:lnSpc>
                <a:spcPct val="90000"/>
              </a:lnSpc>
              <a:spcAft>
                <a:spcPts val="600"/>
              </a:spcAft>
            </a:pPr>
            <a:r>
              <a:rPr lang="en-US" sz="1200">
                <a:gradFill>
                  <a:gsLst>
                    <a:gs pos="2917">
                      <a:schemeClr val="tx1"/>
                    </a:gs>
                    <a:gs pos="30000">
                      <a:schemeClr val="tx1"/>
                    </a:gs>
                  </a:gsLst>
                  <a:lin ang="5400000" scaled="0"/>
                </a:gradFill>
              </a:rPr>
              <a:t>}</a:t>
            </a:r>
          </a:p>
        </p:txBody>
      </p:sp>
      <p:sp>
        <p:nvSpPr>
          <p:cNvPr id="6" name="Text Placeholder 2">
            <a:extLst>
              <a:ext uri="{FF2B5EF4-FFF2-40B4-BE49-F238E27FC236}">
                <a16:creationId xmlns:a16="http://schemas.microsoft.com/office/drawing/2014/main" id="{C353BF78-1484-4126-9102-BF7F05A291FE}"/>
              </a:ext>
            </a:extLst>
          </p:cNvPr>
          <p:cNvSpPr txBox="1">
            <a:spLocks/>
          </p:cNvSpPr>
          <p:nvPr/>
        </p:nvSpPr>
        <p:spPr>
          <a:xfrm>
            <a:off x="1081329" y="1320003"/>
            <a:ext cx="4077374" cy="566309"/>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a:t>Normalized: Optimized for writes over reads</a:t>
            </a:r>
          </a:p>
          <a:p>
            <a:pPr algn="ctr"/>
            <a:endParaRPr lang="en-US"/>
          </a:p>
        </p:txBody>
      </p:sp>
      <p:sp>
        <p:nvSpPr>
          <p:cNvPr id="7" name="TextBox 6">
            <a:extLst>
              <a:ext uri="{FF2B5EF4-FFF2-40B4-BE49-F238E27FC236}">
                <a16:creationId xmlns:a16="http://schemas.microsoft.com/office/drawing/2014/main" id="{BFFCB45B-48F4-445D-B180-2269B7522AEF}"/>
              </a:ext>
            </a:extLst>
          </p:cNvPr>
          <p:cNvSpPr txBox="1"/>
          <p:nvPr/>
        </p:nvSpPr>
        <p:spPr>
          <a:xfrm>
            <a:off x="269240" y="1897897"/>
            <a:ext cx="5701552" cy="5081391"/>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a:t>
            </a:r>
          </a:p>
          <a:p>
            <a:pPr>
              <a:lnSpc>
                <a:spcPct val="90000"/>
              </a:lnSpc>
              <a:spcAft>
                <a:spcPts val="600"/>
              </a:spcAft>
            </a:pPr>
            <a:r>
              <a:rPr lang="en-US" sz="1200">
                <a:gradFill>
                  <a:gsLst>
                    <a:gs pos="2917">
                      <a:schemeClr val="tx1"/>
                    </a:gs>
                    <a:gs pos="30000">
                      <a:schemeClr val="tx1"/>
                    </a:gs>
                  </a:gsLst>
                  <a:lin ang="5400000" scaled="0"/>
                </a:gradFill>
              </a:rPr>
              <a:t>	"id": "08259",</a:t>
            </a:r>
          </a:p>
          <a:p>
            <a:pPr>
              <a:lnSpc>
                <a:spcPct val="90000"/>
              </a:lnSpc>
              <a:spcAft>
                <a:spcPts val="600"/>
              </a:spcAft>
            </a:pPr>
            <a:r>
              <a:rPr lang="en-US" sz="1200">
                <a:gradFill>
                  <a:gsLst>
                    <a:gs pos="2917">
                      <a:schemeClr val="tx1"/>
                    </a:gs>
                    <a:gs pos="30000">
                      <a:schemeClr val="tx1"/>
                    </a:gs>
                  </a:gsLst>
                  <a:lin ang="5400000" scaled="0"/>
                </a:gradFill>
              </a:rPr>
              <a:t>	"pilot": [{ "id": "EBAMAO", “name": "Hailey Nelson“ }]	</a:t>
            </a:r>
          </a:p>
          <a:p>
            <a:pPr>
              <a:lnSpc>
                <a:spcPct val="90000"/>
              </a:lnSpc>
              <a:spcAft>
                <a:spcPts val="600"/>
              </a:spcAft>
            </a:pPr>
            <a:r>
              <a:rPr lang="en-US" sz="1200">
                <a:gradFill>
                  <a:gsLst>
                    <a:gs pos="2917">
                      <a:schemeClr val="tx1"/>
                    </a:gs>
                    <a:gs pos="30000">
                      <a:schemeClr val="tx1"/>
                    </a:gs>
                  </a:gsLst>
                  <a:lin ang="5400000" scaled="0"/>
                </a:gradFill>
              </a:rPr>
              <a:t>},</a:t>
            </a:r>
          </a:p>
          <a:p>
            <a:pPr>
              <a:lnSpc>
                <a:spcPct val="90000"/>
              </a:lnSpc>
              <a:spcAft>
                <a:spcPts val="600"/>
              </a:spcAft>
            </a:pPr>
            <a:r>
              <a:rPr lang="en-US" sz="1200">
                <a:gradFill>
                  <a:gsLst>
                    <a:gs pos="2917">
                      <a:schemeClr val="tx1"/>
                    </a:gs>
                    <a:gs pos="30000">
                      <a:schemeClr val="tx1"/>
                    </a:gs>
                  </a:gsLst>
                  <a:lin ang="5400000" scaled="0"/>
                </a:gradFill>
              </a:rPr>
              <a:t>{</a:t>
            </a:r>
          </a:p>
          <a:p>
            <a:pPr>
              <a:lnSpc>
                <a:spcPct val="90000"/>
              </a:lnSpc>
              <a:spcAft>
                <a:spcPts val="600"/>
              </a:spcAft>
            </a:pPr>
            <a:r>
              <a:rPr lang="en-US" sz="1200">
                <a:gradFill>
                  <a:gsLst>
                    <a:gs pos="2917">
                      <a:schemeClr val="tx1"/>
                    </a:gs>
                    <a:gs pos="30000">
                      <a:schemeClr val="tx1"/>
                    </a:gs>
                  </a:gsLst>
                  <a:lin ang="5400000" scaled="0"/>
                </a:gradFill>
              </a:rPr>
              <a:t>	"id": "08259",</a:t>
            </a:r>
          </a:p>
          <a:p>
            <a:pPr>
              <a:lnSpc>
                <a:spcPct val="90000"/>
              </a:lnSpc>
              <a:spcAft>
                <a:spcPts val="600"/>
              </a:spcAft>
            </a:pPr>
            <a:r>
              <a:rPr lang="en-US" sz="1200">
                <a:gradFill>
                  <a:gsLst>
                    <a:gs pos="2917">
                      <a:schemeClr val="tx1"/>
                    </a:gs>
                    <a:gs pos="30000">
                      <a:schemeClr val="tx1"/>
                    </a:gs>
                  </a:gsLst>
                  <a:lin ang="5400000" scaled="0"/>
                </a:gradFill>
              </a:rPr>
              <a:t>	"</a:t>
            </a:r>
            <a:r>
              <a:rPr lang="en-US" sz="1200" err="1">
                <a:gradFill>
                  <a:gsLst>
                    <a:gs pos="2917">
                      <a:schemeClr val="tx1"/>
                    </a:gs>
                    <a:gs pos="30000">
                      <a:schemeClr val="tx1"/>
                    </a:gs>
                  </a:gsLst>
                  <a:lin ang="5400000" scaled="0"/>
                </a:gradFill>
              </a:rPr>
              <a:t>ticketPrice</a:t>
            </a:r>
            <a:r>
              <a:rPr lang="en-US" sz="1200">
                <a:gradFill>
                  <a:gsLst>
                    <a:gs pos="2917">
                      <a:schemeClr val="tx1"/>
                    </a:gs>
                    <a:gs pos="30000">
                      <a:schemeClr val="tx1"/>
                    </a:gs>
                  </a:gsLst>
                  <a:lin ang="5400000" scaled="0"/>
                </a:gradFill>
              </a:rPr>
              <a:t>": 255.00,</a:t>
            </a:r>
          </a:p>
          <a:p>
            <a:pPr>
              <a:lnSpc>
                <a:spcPct val="90000"/>
              </a:lnSpc>
              <a:spcAft>
                <a:spcPts val="600"/>
              </a:spcAft>
            </a:pPr>
            <a:r>
              <a:rPr lang="en-US" sz="1200">
                <a:gradFill>
                  <a:gsLst>
                    <a:gs pos="2917">
                      <a:schemeClr val="tx1"/>
                    </a:gs>
                    <a:gs pos="30000">
                      <a:schemeClr val="tx1"/>
                    </a:gs>
                  </a:gsLst>
                  <a:lin ang="5400000" scaled="0"/>
                </a:gradFill>
              </a:rPr>
              <a:t>	"</a:t>
            </a:r>
            <a:r>
              <a:rPr lang="en-US" sz="1200" err="1">
                <a:gradFill>
                  <a:gsLst>
                    <a:gs pos="2917">
                      <a:schemeClr val="tx1"/>
                    </a:gs>
                    <a:gs pos="30000">
                      <a:schemeClr val="tx1"/>
                    </a:gs>
                  </a:gsLst>
                  <a:lin ang="5400000" scaled="0"/>
                </a:gradFill>
              </a:rPr>
              <a:t>flightCode</a:t>
            </a:r>
            <a:r>
              <a:rPr lang="en-US" sz="1200">
                <a:gradFill>
                  <a:gsLst>
                    <a:gs pos="2917">
                      <a:schemeClr val="tx1"/>
                    </a:gs>
                    <a:gs pos="30000">
                      <a:schemeClr val="tx1"/>
                    </a:gs>
                  </a:gsLst>
                  <a:lin ang="5400000" scaled="0"/>
                </a:gradFill>
              </a:rPr>
              <a:t>": "3754"</a:t>
            </a:r>
          </a:p>
          <a:p>
            <a:pPr>
              <a:lnSpc>
                <a:spcPct val="90000"/>
              </a:lnSpc>
              <a:spcAft>
                <a:spcPts val="600"/>
              </a:spcAft>
            </a:pPr>
            <a:r>
              <a:rPr lang="en-US" sz="1200">
                <a:gradFill>
                  <a:gsLst>
                    <a:gs pos="2917">
                      <a:schemeClr val="tx1"/>
                    </a:gs>
                    <a:gs pos="30000">
                      <a:schemeClr val="tx1"/>
                    </a:gs>
                  </a:gsLst>
                  <a:lin ang="5400000" scaled="0"/>
                </a:gradFill>
              </a:rPr>
              <a:t>},</a:t>
            </a:r>
          </a:p>
          <a:p>
            <a:pPr>
              <a:lnSpc>
                <a:spcPct val="90000"/>
              </a:lnSpc>
              <a:spcAft>
                <a:spcPts val="600"/>
              </a:spcAft>
            </a:pPr>
            <a:r>
              <a:rPr lang="en-US" sz="1200">
                <a:gradFill>
                  <a:gsLst>
                    <a:gs pos="2917">
                      <a:schemeClr val="tx1"/>
                    </a:gs>
                    <a:gs pos="30000">
                      <a:schemeClr val="tx1"/>
                    </a:gs>
                  </a:gsLst>
                  <a:lin ang="5400000" scaled="0"/>
                </a:gradFill>
              </a:rPr>
              <a:t>{</a:t>
            </a:r>
          </a:p>
          <a:p>
            <a:pPr>
              <a:lnSpc>
                <a:spcPct val="90000"/>
              </a:lnSpc>
              <a:spcAft>
                <a:spcPts val="600"/>
              </a:spcAft>
            </a:pPr>
            <a:r>
              <a:rPr lang="en-US" sz="1200">
                <a:gradFill>
                  <a:gsLst>
                    <a:gs pos="2917">
                      <a:schemeClr val="tx1"/>
                    </a:gs>
                    <a:gs pos="30000">
                      <a:schemeClr val="tx1"/>
                    </a:gs>
                  </a:gsLst>
                  <a:lin ang="5400000" scaled="0"/>
                </a:gradFill>
              </a:rPr>
              <a:t>	"id": "08259",</a:t>
            </a:r>
          </a:p>
          <a:p>
            <a:pPr>
              <a:lnSpc>
                <a:spcPct val="90000"/>
              </a:lnSpc>
              <a:spcAft>
                <a:spcPts val="600"/>
              </a:spcAft>
            </a:pPr>
            <a:r>
              <a:rPr lang="en-US" sz="1200">
                <a:gradFill>
                  <a:gsLst>
                    <a:gs pos="2917">
                      <a:schemeClr val="tx1"/>
                    </a:gs>
                    <a:gs pos="30000">
                      <a:schemeClr val="tx1"/>
                    </a:gs>
                  </a:gsLst>
                  <a:lin ang="5400000" scaled="0"/>
                </a:gradFill>
              </a:rPr>
              <a:t>	"origin": {</a:t>
            </a:r>
          </a:p>
          <a:p>
            <a:pPr>
              <a:lnSpc>
                <a:spcPct val="90000"/>
              </a:lnSpc>
              <a:spcAft>
                <a:spcPts val="600"/>
              </a:spcAft>
            </a:pPr>
            <a:r>
              <a:rPr lang="en-US" sz="1200">
                <a:gradFill>
                  <a:gsLst>
                    <a:gs pos="2917">
                      <a:schemeClr val="tx1"/>
                    </a:gs>
                    <a:gs pos="30000">
                      <a:schemeClr val="tx1"/>
                    </a:gs>
                  </a:gsLst>
                  <a:lin ang="5400000" scaled="0"/>
                </a:gradFill>
              </a:rPr>
              <a:t>		"airport": "SEA", "gate": "A13",</a:t>
            </a:r>
          </a:p>
          <a:p>
            <a:pPr>
              <a:lnSpc>
                <a:spcPct val="90000"/>
              </a:lnSpc>
              <a:spcAft>
                <a:spcPts val="600"/>
              </a:spcAft>
            </a:pPr>
            <a:r>
              <a:rPr lang="en-US" sz="1200">
                <a:gradFill>
                  <a:gsLst>
                    <a:gs pos="2917">
                      <a:schemeClr val="tx1"/>
                    </a:gs>
                    <a:gs pos="30000">
                      <a:schemeClr val="tx1"/>
                    </a:gs>
                  </a:gsLst>
                  <a:lin ang="5400000" scaled="0"/>
                </a:gradFill>
              </a:rPr>
              <a:t>		"departure": "2014-09-15T23:14:25.7251173Z"</a:t>
            </a:r>
          </a:p>
          <a:p>
            <a:pPr>
              <a:lnSpc>
                <a:spcPct val="90000"/>
              </a:lnSpc>
              <a:spcAft>
                <a:spcPts val="600"/>
              </a:spcAft>
            </a:pPr>
            <a:r>
              <a:rPr lang="en-US" sz="1200">
                <a:gradFill>
                  <a:gsLst>
                    <a:gs pos="2917">
                      <a:schemeClr val="tx1"/>
                    </a:gs>
                    <a:gs pos="30000">
                      <a:schemeClr val="tx1"/>
                    </a:gs>
                  </a:gsLst>
                  <a:lin ang="5400000" scaled="0"/>
                </a:gradFill>
              </a:rPr>
              <a:t>	},</a:t>
            </a:r>
          </a:p>
          <a:p>
            <a:pPr>
              <a:lnSpc>
                <a:spcPct val="90000"/>
              </a:lnSpc>
              <a:spcAft>
                <a:spcPts val="600"/>
              </a:spcAft>
            </a:pPr>
            <a:r>
              <a:rPr lang="en-US" sz="1200">
                <a:gradFill>
                  <a:gsLst>
                    <a:gs pos="2917">
                      <a:schemeClr val="tx1"/>
                    </a:gs>
                    <a:gs pos="30000">
                      <a:schemeClr val="tx1"/>
                    </a:gs>
                  </a:gsLst>
                  <a:lin ang="5400000" scaled="0"/>
                </a:gradFill>
              </a:rPr>
              <a:t>	"destination": {</a:t>
            </a:r>
          </a:p>
          <a:p>
            <a:pPr>
              <a:lnSpc>
                <a:spcPct val="90000"/>
              </a:lnSpc>
              <a:spcAft>
                <a:spcPts val="600"/>
              </a:spcAft>
            </a:pPr>
            <a:r>
              <a:rPr lang="en-US" sz="1200">
                <a:gradFill>
                  <a:gsLst>
                    <a:gs pos="2917">
                      <a:schemeClr val="tx1"/>
                    </a:gs>
                    <a:gs pos="30000">
                      <a:schemeClr val="tx1"/>
                    </a:gs>
                  </a:gsLst>
                  <a:lin ang="5400000" scaled="0"/>
                </a:gradFill>
              </a:rPr>
              <a:t>		"airport": "JFK", "gate": "D4",</a:t>
            </a:r>
          </a:p>
          <a:p>
            <a:pPr>
              <a:lnSpc>
                <a:spcPct val="90000"/>
              </a:lnSpc>
              <a:spcAft>
                <a:spcPts val="600"/>
              </a:spcAft>
            </a:pPr>
            <a:r>
              <a:rPr lang="en-US" sz="1200">
                <a:gradFill>
                  <a:gsLst>
                    <a:gs pos="2917">
                      <a:schemeClr val="tx1"/>
                    </a:gs>
                    <a:gs pos="30000">
                      <a:schemeClr val="tx1"/>
                    </a:gs>
                  </a:gsLst>
                  <a:lin ang="5400000" scaled="0"/>
                </a:gradFill>
              </a:rPr>
              <a:t>		"arrival": "2014-09-16T02:10:10.2379581Z"</a:t>
            </a:r>
          </a:p>
          <a:p>
            <a:pPr>
              <a:lnSpc>
                <a:spcPct val="90000"/>
              </a:lnSpc>
              <a:spcAft>
                <a:spcPts val="600"/>
              </a:spcAft>
            </a:pPr>
            <a:r>
              <a:rPr lang="en-US" sz="1200">
                <a:gradFill>
                  <a:gsLst>
                    <a:gs pos="2917">
                      <a:schemeClr val="tx1"/>
                    </a:gs>
                    <a:gs pos="30000">
                      <a:schemeClr val="tx1"/>
                    </a:gs>
                  </a:gsLst>
                  <a:lin ang="5400000" scaled="0"/>
                </a:gradFill>
              </a:rPr>
              <a:t>	}	</a:t>
            </a:r>
          </a:p>
          <a:p>
            <a:pPr>
              <a:lnSpc>
                <a:spcPct val="90000"/>
              </a:lnSpc>
              <a:spcAft>
                <a:spcPts val="600"/>
              </a:spcAft>
            </a:pPr>
            <a:r>
              <a:rPr lang="en-US" sz="12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66669919"/>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DC91B-989F-4B33-BDD0-FD752133376D}"/>
              </a:ext>
            </a:extLst>
          </p:cNvPr>
          <p:cNvSpPr>
            <a:spLocks noGrp="1"/>
          </p:cNvSpPr>
          <p:nvPr>
            <p:ph type="title"/>
          </p:nvPr>
        </p:nvSpPr>
        <p:spPr/>
        <p:txBody>
          <a:bodyPr/>
          <a:lstStyle/>
          <a:p>
            <a:r>
              <a:rPr lang="en-US"/>
              <a:t>Updating Normalized Data</a:t>
            </a:r>
          </a:p>
        </p:txBody>
      </p:sp>
      <p:sp>
        <p:nvSpPr>
          <p:cNvPr id="3" name="Text Placeholder 2">
            <a:extLst>
              <a:ext uri="{FF2B5EF4-FFF2-40B4-BE49-F238E27FC236}">
                <a16:creationId xmlns:a16="http://schemas.microsoft.com/office/drawing/2014/main" id="{BA8F89E8-5B7F-411E-8FB8-6C5DEF2E1738}"/>
              </a:ext>
            </a:extLst>
          </p:cNvPr>
          <p:cNvSpPr>
            <a:spLocks noGrp="1"/>
          </p:cNvSpPr>
          <p:nvPr>
            <p:ph type="body" sz="quarter" idx="10"/>
          </p:nvPr>
        </p:nvSpPr>
        <p:spPr>
          <a:xfrm>
            <a:off x="269239" y="1925684"/>
            <a:ext cx="5976920" cy="3096232"/>
          </a:xfrm>
        </p:spPr>
        <p:txBody>
          <a:bodyPr/>
          <a:lstStyle/>
          <a:p>
            <a:r>
              <a:rPr lang="en-US" sz="1600"/>
              <a:t>THE SOLUTION IS TYPICALLY A COMPROMISE BASED ON YOUR WORKLOAD</a:t>
            </a:r>
          </a:p>
          <a:p>
            <a:endParaRPr lang="en-US" sz="1600"/>
          </a:p>
          <a:p>
            <a:r>
              <a:rPr lang="en-US" sz="1600" b="0">
                <a:solidFill>
                  <a:srgbClr val="7F7F7F"/>
                </a:solidFill>
                <a:latin typeface="+mn-lt"/>
              </a:rPr>
              <a:t>Examine your workload. Answer the following questions:</a:t>
            </a:r>
          </a:p>
          <a:p>
            <a:pPr marL="285750" indent="-285750">
              <a:buFont typeface="Arial" panose="020B0604020202020204" pitchFamily="34" charset="0"/>
              <a:buChar char="•"/>
            </a:pPr>
            <a:r>
              <a:rPr lang="en-US" sz="1600" b="0">
                <a:solidFill>
                  <a:srgbClr val="7F7F7F"/>
                </a:solidFill>
                <a:latin typeface="+mn-lt"/>
              </a:rPr>
              <a:t>Which fields are commonly updated together?</a:t>
            </a:r>
          </a:p>
          <a:p>
            <a:pPr marL="285750" indent="-285750">
              <a:buFont typeface="Arial" panose="020B0604020202020204" pitchFamily="34" charset="0"/>
              <a:buChar char="•"/>
            </a:pPr>
            <a:r>
              <a:rPr lang="en-US" sz="1600" b="0">
                <a:solidFill>
                  <a:srgbClr val="7F7F7F"/>
                </a:solidFill>
                <a:latin typeface="+mn-lt"/>
              </a:rPr>
              <a:t>What are the most common fields included in all queries?</a:t>
            </a:r>
          </a:p>
          <a:p>
            <a:endParaRPr lang="en-US" sz="1600"/>
          </a:p>
          <a:p>
            <a:r>
              <a:rPr lang="en-US" sz="1600"/>
              <a:t>Example: </a:t>
            </a:r>
            <a:r>
              <a:rPr lang="en-US" sz="1600">
                <a:solidFill>
                  <a:srgbClr val="7F7F7F"/>
                </a:solidFill>
              </a:rPr>
              <a:t>The </a:t>
            </a:r>
            <a:r>
              <a:rPr lang="en-US" sz="1600" err="1">
                <a:solidFill>
                  <a:srgbClr val="7F7F7F"/>
                </a:solidFill>
              </a:rPr>
              <a:t>ticketPrice</a:t>
            </a:r>
            <a:r>
              <a:rPr lang="en-US" sz="1600">
                <a:solidFill>
                  <a:srgbClr val="7F7F7F"/>
                </a:solidFill>
              </a:rPr>
              <a:t>, origin and destination fields are often updated together. The pilot field is only rarely updated. The </a:t>
            </a:r>
            <a:r>
              <a:rPr lang="en-US" sz="1600" err="1">
                <a:solidFill>
                  <a:srgbClr val="7F7F7F"/>
                </a:solidFill>
              </a:rPr>
              <a:t>flightCode</a:t>
            </a:r>
            <a:r>
              <a:rPr lang="en-US" sz="1600">
                <a:solidFill>
                  <a:srgbClr val="7F7F7F"/>
                </a:solidFill>
              </a:rPr>
              <a:t> field is included in almost all queries across the board.</a:t>
            </a:r>
            <a:endParaRPr lang="en-US" sz="1600" b="0">
              <a:solidFill>
                <a:srgbClr val="7F7F7F"/>
              </a:solidFill>
              <a:latin typeface="+mn-lt"/>
            </a:endParaRPr>
          </a:p>
        </p:txBody>
      </p:sp>
      <p:sp>
        <p:nvSpPr>
          <p:cNvPr id="4" name="TextBox 3">
            <a:extLst>
              <a:ext uri="{FF2B5EF4-FFF2-40B4-BE49-F238E27FC236}">
                <a16:creationId xmlns:a16="http://schemas.microsoft.com/office/drawing/2014/main" id="{964C3E2B-535D-4404-9EF5-A161A12AFE24}"/>
              </a:ext>
            </a:extLst>
          </p:cNvPr>
          <p:cNvSpPr txBox="1"/>
          <p:nvPr/>
        </p:nvSpPr>
        <p:spPr>
          <a:xfrm>
            <a:off x="6394077" y="1371600"/>
            <a:ext cx="5701552" cy="5287601"/>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a:t>
            </a:r>
          </a:p>
          <a:p>
            <a:pPr>
              <a:lnSpc>
                <a:spcPct val="90000"/>
              </a:lnSpc>
              <a:spcAft>
                <a:spcPts val="600"/>
              </a:spcAft>
            </a:pPr>
            <a:r>
              <a:rPr lang="en-US" sz="1400">
                <a:gradFill>
                  <a:gsLst>
                    <a:gs pos="2917">
                      <a:schemeClr val="tx1"/>
                    </a:gs>
                    <a:gs pos="30000">
                      <a:schemeClr val="tx1"/>
                    </a:gs>
                  </a:gsLst>
                  <a:lin ang="5400000" scaled="0"/>
                </a:gradFill>
              </a:rPr>
              <a:t>	"id": "08259",</a:t>
            </a:r>
          </a:p>
          <a:p>
            <a:pPr>
              <a:lnSpc>
                <a:spcPct val="90000"/>
              </a:lnSpc>
              <a:spcAft>
                <a:spcPts val="600"/>
              </a:spcAft>
            </a:pP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flightCode</a:t>
            </a:r>
            <a:r>
              <a:rPr lang="en-US" sz="1400">
                <a:gradFill>
                  <a:gsLst>
                    <a:gs pos="2917">
                      <a:schemeClr val="tx1"/>
                    </a:gs>
                    <a:gs pos="30000">
                      <a:schemeClr val="tx1"/>
                    </a:gs>
                  </a:gsLst>
                  <a:lin ang="5400000" scaled="0"/>
                </a:gradFill>
              </a:rPr>
              <a:t>": "3754",</a:t>
            </a:r>
          </a:p>
          <a:p>
            <a:pPr>
              <a:lnSpc>
                <a:spcPct val="90000"/>
              </a:lnSpc>
              <a:spcAft>
                <a:spcPts val="600"/>
              </a:spcAft>
            </a:pPr>
            <a:r>
              <a:rPr lang="en-US" sz="1400">
                <a:gradFill>
                  <a:gsLst>
                    <a:gs pos="2917">
                      <a:schemeClr val="tx1"/>
                    </a:gs>
                    <a:gs pos="30000">
                      <a:schemeClr val="tx1"/>
                    </a:gs>
                  </a:gsLst>
                  <a:lin ang="5400000" scaled="0"/>
                </a:gradFill>
              </a:rPr>
              <a:t>	"pilot": [{ "id": "EBAMAO", “name": "Hailey Nelson“ }]	</a:t>
            </a:r>
          </a:p>
          <a:p>
            <a:pPr>
              <a:lnSpc>
                <a:spcPct val="90000"/>
              </a:lnSpc>
              <a:spcAft>
                <a:spcPts val="600"/>
              </a:spcAft>
            </a:pPr>
            <a:r>
              <a:rPr lang="en-US" sz="1400">
                <a:gradFill>
                  <a:gsLst>
                    <a:gs pos="2917">
                      <a:schemeClr val="tx1"/>
                    </a:gs>
                    <a:gs pos="30000">
                      <a:schemeClr val="tx1"/>
                    </a:gs>
                  </a:gsLst>
                  <a:lin ang="5400000" scaled="0"/>
                </a:gradFill>
              </a:rPr>
              <a:t>},</a:t>
            </a:r>
          </a:p>
          <a:p>
            <a:pPr>
              <a:lnSpc>
                <a:spcPct val="90000"/>
              </a:lnSpc>
              <a:spcAft>
                <a:spcPts val="600"/>
              </a:spcAft>
            </a:pPr>
            <a:r>
              <a:rPr lang="en-US" sz="1400">
                <a:gradFill>
                  <a:gsLst>
                    <a:gs pos="2917">
                      <a:schemeClr val="tx1"/>
                    </a:gs>
                    <a:gs pos="30000">
                      <a:schemeClr val="tx1"/>
                    </a:gs>
                  </a:gsLst>
                  <a:lin ang="5400000" scaled="0"/>
                </a:gradFill>
              </a:rPr>
              <a:t>{</a:t>
            </a:r>
          </a:p>
          <a:p>
            <a:pPr>
              <a:lnSpc>
                <a:spcPct val="90000"/>
              </a:lnSpc>
              <a:spcAft>
                <a:spcPts val="600"/>
              </a:spcAft>
            </a:pPr>
            <a:r>
              <a:rPr lang="en-US" sz="1400">
                <a:gradFill>
                  <a:gsLst>
                    <a:gs pos="2917">
                      <a:schemeClr val="tx1"/>
                    </a:gs>
                    <a:gs pos="30000">
                      <a:schemeClr val="tx1"/>
                    </a:gs>
                  </a:gsLst>
                  <a:lin ang="5400000" scaled="0"/>
                </a:gradFill>
              </a:rPr>
              <a:t>	"id": "08259",</a:t>
            </a:r>
          </a:p>
          <a:p>
            <a:pPr>
              <a:lnSpc>
                <a:spcPct val="90000"/>
              </a:lnSpc>
              <a:spcAft>
                <a:spcPts val="600"/>
              </a:spcAft>
            </a:pP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flightCode</a:t>
            </a:r>
            <a:r>
              <a:rPr lang="en-US" sz="1400">
                <a:gradFill>
                  <a:gsLst>
                    <a:gs pos="2917">
                      <a:schemeClr val="tx1"/>
                    </a:gs>
                    <a:gs pos="30000">
                      <a:schemeClr val="tx1"/>
                    </a:gs>
                  </a:gsLst>
                  <a:lin ang="5400000" scaled="0"/>
                </a:gradFill>
              </a:rPr>
              <a:t>": "3754",</a:t>
            </a:r>
          </a:p>
          <a:p>
            <a:pPr>
              <a:lnSpc>
                <a:spcPct val="90000"/>
              </a:lnSpc>
              <a:spcAft>
                <a:spcPts val="600"/>
              </a:spcAft>
            </a:pP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ticketPrice</a:t>
            </a:r>
            <a:r>
              <a:rPr lang="en-US" sz="1400">
                <a:gradFill>
                  <a:gsLst>
                    <a:gs pos="2917">
                      <a:schemeClr val="tx1"/>
                    </a:gs>
                    <a:gs pos="30000">
                      <a:schemeClr val="tx1"/>
                    </a:gs>
                  </a:gsLst>
                  <a:lin ang="5400000" scaled="0"/>
                </a:gradFill>
              </a:rPr>
              <a:t>": 255.00,</a:t>
            </a:r>
          </a:p>
          <a:p>
            <a:pPr>
              <a:lnSpc>
                <a:spcPct val="90000"/>
              </a:lnSpc>
              <a:spcAft>
                <a:spcPts val="600"/>
              </a:spcAft>
            </a:pPr>
            <a:r>
              <a:rPr lang="en-US" sz="1400">
                <a:gradFill>
                  <a:gsLst>
                    <a:gs pos="2917">
                      <a:schemeClr val="tx1"/>
                    </a:gs>
                    <a:gs pos="30000">
                      <a:schemeClr val="tx1"/>
                    </a:gs>
                  </a:gsLst>
                  <a:lin ang="5400000" scaled="0"/>
                </a:gradFill>
              </a:rPr>
              <a:t>	"origin": {</a:t>
            </a:r>
          </a:p>
          <a:p>
            <a:pPr>
              <a:lnSpc>
                <a:spcPct val="90000"/>
              </a:lnSpc>
              <a:spcAft>
                <a:spcPts val="600"/>
              </a:spcAft>
            </a:pPr>
            <a:r>
              <a:rPr lang="en-US" sz="1400">
                <a:gradFill>
                  <a:gsLst>
                    <a:gs pos="2917">
                      <a:schemeClr val="tx1"/>
                    </a:gs>
                    <a:gs pos="30000">
                      <a:schemeClr val="tx1"/>
                    </a:gs>
                  </a:gsLst>
                  <a:lin ang="5400000" scaled="0"/>
                </a:gradFill>
              </a:rPr>
              <a:t>		"airport": "SEA", "gate": "A13",</a:t>
            </a:r>
          </a:p>
          <a:p>
            <a:pPr>
              <a:lnSpc>
                <a:spcPct val="90000"/>
              </a:lnSpc>
              <a:spcAft>
                <a:spcPts val="600"/>
              </a:spcAft>
            </a:pPr>
            <a:r>
              <a:rPr lang="en-US" sz="1400">
                <a:gradFill>
                  <a:gsLst>
                    <a:gs pos="2917">
                      <a:schemeClr val="tx1"/>
                    </a:gs>
                    <a:gs pos="30000">
                      <a:schemeClr val="tx1"/>
                    </a:gs>
                  </a:gsLst>
                  <a:lin ang="5400000" scaled="0"/>
                </a:gradFill>
              </a:rPr>
              <a:t>		"departure": "2014-09-15T23:14:25.7251173Z"</a:t>
            </a:r>
          </a:p>
          <a:p>
            <a:pPr>
              <a:lnSpc>
                <a:spcPct val="90000"/>
              </a:lnSpc>
              <a:spcAft>
                <a:spcPts val="600"/>
              </a:spcAft>
            </a:pPr>
            <a:r>
              <a:rPr lang="en-US" sz="1400">
                <a:gradFill>
                  <a:gsLst>
                    <a:gs pos="2917">
                      <a:schemeClr val="tx1"/>
                    </a:gs>
                    <a:gs pos="30000">
                      <a:schemeClr val="tx1"/>
                    </a:gs>
                  </a:gsLst>
                  <a:lin ang="5400000" scaled="0"/>
                </a:gradFill>
              </a:rPr>
              <a:t>	},</a:t>
            </a:r>
          </a:p>
          <a:p>
            <a:pPr>
              <a:lnSpc>
                <a:spcPct val="90000"/>
              </a:lnSpc>
              <a:spcAft>
                <a:spcPts val="600"/>
              </a:spcAft>
            </a:pPr>
            <a:r>
              <a:rPr lang="en-US" sz="1400">
                <a:gradFill>
                  <a:gsLst>
                    <a:gs pos="2917">
                      <a:schemeClr val="tx1"/>
                    </a:gs>
                    <a:gs pos="30000">
                      <a:schemeClr val="tx1"/>
                    </a:gs>
                  </a:gsLst>
                  <a:lin ang="5400000" scaled="0"/>
                </a:gradFill>
              </a:rPr>
              <a:t>	"destination": {</a:t>
            </a:r>
          </a:p>
          <a:p>
            <a:pPr>
              <a:lnSpc>
                <a:spcPct val="90000"/>
              </a:lnSpc>
              <a:spcAft>
                <a:spcPts val="600"/>
              </a:spcAft>
            </a:pPr>
            <a:r>
              <a:rPr lang="en-US" sz="1400">
                <a:gradFill>
                  <a:gsLst>
                    <a:gs pos="2917">
                      <a:schemeClr val="tx1"/>
                    </a:gs>
                    <a:gs pos="30000">
                      <a:schemeClr val="tx1"/>
                    </a:gs>
                  </a:gsLst>
                  <a:lin ang="5400000" scaled="0"/>
                </a:gradFill>
              </a:rPr>
              <a:t>		"airport": "JFK", "gate": "D4",</a:t>
            </a:r>
          </a:p>
          <a:p>
            <a:pPr>
              <a:lnSpc>
                <a:spcPct val="90000"/>
              </a:lnSpc>
              <a:spcAft>
                <a:spcPts val="600"/>
              </a:spcAft>
            </a:pPr>
            <a:r>
              <a:rPr lang="en-US" sz="1400">
                <a:gradFill>
                  <a:gsLst>
                    <a:gs pos="2917">
                      <a:schemeClr val="tx1"/>
                    </a:gs>
                    <a:gs pos="30000">
                      <a:schemeClr val="tx1"/>
                    </a:gs>
                  </a:gsLst>
                  <a:lin ang="5400000" scaled="0"/>
                </a:gradFill>
              </a:rPr>
              <a:t>		"arrival": "2014-09-16T02:10:10.2379581Z"</a:t>
            </a:r>
          </a:p>
          <a:p>
            <a:pPr>
              <a:lnSpc>
                <a:spcPct val="90000"/>
              </a:lnSpc>
              <a:spcAft>
                <a:spcPts val="600"/>
              </a:spcAft>
            </a:pPr>
            <a:r>
              <a:rPr lang="en-US" sz="1400">
                <a:gradFill>
                  <a:gsLst>
                    <a:gs pos="2917">
                      <a:schemeClr val="tx1"/>
                    </a:gs>
                    <a:gs pos="30000">
                      <a:schemeClr val="tx1"/>
                    </a:gs>
                  </a:gsLst>
                  <a:lin ang="5400000" scaled="0"/>
                </a:gradFill>
              </a:rPr>
              <a:t>	}	</a:t>
            </a:r>
          </a:p>
          <a:p>
            <a:pPr>
              <a:lnSpc>
                <a:spcPct val="90000"/>
              </a:lnSpc>
              <a:spcAft>
                <a:spcPts val="600"/>
              </a:spcAft>
            </a:pPr>
            <a:r>
              <a:rPr lang="en-US" sz="14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712286421"/>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370072"/>
          </a:xfrm>
        </p:spPr>
        <p:txBody>
          <a:bodyPr/>
          <a:lstStyle/>
          <a:p>
            <a:r>
              <a:rPr lang="en-US"/>
              <a:t>Some data produced by applications are only useful for a finite period of time:</a:t>
            </a:r>
          </a:p>
          <a:p>
            <a:pPr lvl="1"/>
            <a:r>
              <a:rPr lang="en-US"/>
              <a:t>Machine-generated event data</a:t>
            </a:r>
          </a:p>
          <a:p>
            <a:pPr lvl="1"/>
            <a:r>
              <a:rPr lang="en-US"/>
              <a:t>Application log data</a:t>
            </a:r>
          </a:p>
          <a:p>
            <a:pPr lvl="1"/>
            <a:r>
              <a:rPr lang="en-US"/>
              <a:t>User session information</a:t>
            </a:r>
          </a:p>
          <a:p>
            <a:pPr marL="0" lvl="1" indent="0">
              <a:buNone/>
            </a:pPr>
            <a:r>
              <a:rPr lang="en-US"/>
              <a:t>It is important that the database system systematically purges this data at pre-configured intervals.</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Short-Lifetime Data</a:t>
            </a:r>
          </a:p>
        </p:txBody>
      </p:sp>
      <p:grpSp>
        <p:nvGrpSpPr>
          <p:cNvPr id="140" name="Group 139">
            <a:extLst>
              <a:ext uri="{FF2B5EF4-FFF2-40B4-BE49-F238E27FC236}">
                <a16:creationId xmlns:a16="http://schemas.microsoft.com/office/drawing/2014/main" id="{56E0B7FA-E536-4F6C-8CA7-ECA701F867D7}"/>
              </a:ext>
            </a:extLst>
          </p:cNvPr>
          <p:cNvGrpSpPr/>
          <p:nvPr/>
        </p:nvGrpSpPr>
        <p:grpSpPr>
          <a:xfrm>
            <a:off x="7252031" y="2192024"/>
            <a:ext cx="3858177" cy="1867970"/>
            <a:chOff x="1189038" y="4000957"/>
            <a:chExt cx="4436769" cy="2148100"/>
          </a:xfrm>
        </p:grpSpPr>
        <p:grpSp>
          <p:nvGrpSpPr>
            <p:cNvPr id="143" name="Group 142">
              <a:extLst>
                <a:ext uri="{FF2B5EF4-FFF2-40B4-BE49-F238E27FC236}">
                  <a16:creationId xmlns:a16="http://schemas.microsoft.com/office/drawing/2014/main" id="{0AE86C14-8713-4192-BC2B-5AEF32AAE177}"/>
                </a:ext>
              </a:extLst>
            </p:cNvPr>
            <p:cNvGrpSpPr/>
            <p:nvPr/>
          </p:nvGrpSpPr>
          <p:grpSpPr>
            <a:xfrm>
              <a:off x="1189038" y="4000957"/>
              <a:ext cx="1693569" cy="2142934"/>
              <a:chOff x="9079741" y="2473250"/>
              <a:chExt cx="838336" cy="1060779"/>
            </a:xfrm>
            <a:solidFill>
              <a:srgbClr val="F3F3F3"/>
            </a:solidFill>
          </p:grpSpPr>
          <p:grpSp>
            <p:nvGrpSpPr>
              <p:cNvPr id="154" name="Group 153">
                <a:extLst>
                  <a:ext uri="{FF2B5EF4-FFF2-40B4-BE49-F238E27FC236}">
                    <a16:creationId xmlns:a16="http://schemas.microsoft.com/office/drawing/2014/main" id="{6B752F1E-57FA-4873-A0A8-C59435EB8EEB}"/>
                  </a:ext>
                </a:extLst>
              </p:cNvPr>
              <p:cNvGrpSpPr/>
              <p:nvPr/>
            </p:nvGrpSpPr>
            <p:grpSpPr>
              <a:xfrm>
                <a:off x="9200636" y="3002224"/>
                <a:ext cx="596547" cy="531805"/>
                <a:chOff x="9209059" y="3002224"/>
                <a:chExt cx="596547" cy="531805"/>
              </a:xfrm>
              <a:grpFill/>
            </p:grpSpPr>
            <p:sp>
              <p:nvSpPr>
                <p:cNvPr id="157" name="Freeform: Shape 29">
                  <a:extLst>
                    <a:ext uri="{FF2B5EF4-FFF2-40B4-BE49-F238E27FC236}">
                      <a16:creationId xmlns:a16="http://schemas.microsoft.com/office/drawing/2014/main" id="{A756A1EE-58CF-4CF1-9E01-F037EB80575A}"/>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8" name="Freeform: Shape 30">
                  <a:extLst>
                    <a:ext uri="{FF2B5EF4-FFF2-40B4-BE49-F238E27FC236}">
                      <a16:creationId xmlns:a16="http://schemas.microsoft.com/office/drawing/2014/main" id="{E47E2034-0C1E-4AA5-B9A7-626BD9CBFEDB}"/>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55" name="Star: 12 Points 27">
                <a:extLst>
                  <a:ext uri="{FF2B5EF4-FFF2-40B4-BE49-F238E27FC236}">
                    <a16:creationId xmlns:a16="http://schemas.microsoft.com/office/drawing/2014/main" id="{C8CAA401-65DC-4BB3-883D-CA2419ED8116}"/>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6" name="Oval 155">
                <a:extLst>
                  <a:ext uri="{FF2B5EF4-FFF2-40B4-BE49-F238E27FC236}">
                    <a16:creationId xmlns:a16="http://schemas.microsoft.com/office/drawing/2014/main" id="{D7803AD8-11CE-44D9-BD12-121A9FABC5CE}"/>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2133F73D-96CC-4C30-B5A3-ECC5C11DB622}"/>
                </a:ext>
              </a:extLst>
            </p:cNvPr>
            <p:cNvGrpSpPr/>
            <p:nvPr/>
          </p:nvGrpSpPr>
          <p:grpSpPr>
            <a:xfrm>
              <a:off x="3932238" y="4006123"/>
              <a:ext cx="1693569" cy="2142934"/>
              <a:chOff x="9079741" y="2473250"/>
              <a:chExt cx="838336" cy="1060779"/>
            </a:xfrm>
            <a:solidFill>
              <a:srgbClr val="F3F3F3"/>
            </a:solidFill>
          </p:grpSpPr>
          <p:grpSp>
            <p:nvGrpSpPr>
              <p:cNvPr id="147" name="Group 146">
                <a:extLst>
                  <a:ext uri="{FF2B5EF4-FFF2-40B4-BE49-F238E27FC236}">
                    <a16:creationId xmlns:a16="http://schemas.microsoft.com/office/drawing/2014/main" id="{E4FEBE0A-5CE1-4265-B3FE-35E736132EC2}"/>
                  </a:ext>
                </a:extLst>
              </p:cNvPr>
              <p:cNvGrpSpPr/>
              <p:nvPr/>
            </p:nvGrpSpPr>
            <p:grpSpPr>
              <a:xfrm>
                <a:off x="9200636" y="3002224"/>
                <a:ext cx="596547" cy="531805"/>
                <a:chOff x="9209059" y="3002224"/>
                <a:chExt cx="596547" cy="531805"/>
              </a:xfrm>
              <a:grpFill/>
            </p:grpSpPr>
            <p:sp>
              <p:nvSpPr>
                <p:cNvPr id="150" name="Freeform: Shape 29">
                  <a:extLst>
                    <a:ext uri="{FF2B5EF4-FFF2-40B4-BE49-F238E27FC236}">
                      <a16:creationId xmlns:a16="http://schemas.microsoft.com/office/drawing/2014/main" id="{BD40CA08-65FA-49C4-AF12-1C16BF239EA9}"/>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1" name="Freeform: Shape 30">
                  <a:extLst>
                    <a:ext uri="{FF2B5EF4-FFF2-40B4-BE49-F238E27FC236}">
                      <a16:creationId xmlns:a16="http://schemas.microsoft.com/office/drawing/2014/main" id="{E0220D36-D32D-47A8-B764-9101FFB3F23B}"/>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48" name="Star: 12 Points 27">
                <a:extLst>
                  <a:ext uri="{FF2B5EF4-FFF2-40B4-BE49-F238E27FC236}">
                    <a16:creationId xmlns:a16="http://schemas.microsoft.com/office/drawing/2014/main" id="{444400C7-84A6-4D97-B1BB-EB7D1EAD8063}"/>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9" name="Oval 148">
                <a:extLst>
                  <a:ext uri="{FF2B5EF4-FFF2-40B4-BE49-F238E27FC236}">
                    <a16:creationId xmlns:a16="http://schemas.microsoft.com/office/drawing/2014/main" id="{29BD4B7E-D4CC-4EA5-894D-1F660EE08E1D}"/>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405325258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14:bounceEnd="50000">
                                          <p:cBhvr additive="base">
                                            <p:cTn id="7" dur="500" fill="hold"/>
                                            <p:tgtEl>
                                              <p:spTgt spid="140"/>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0-#ppt_w/2"/>
                                              </p:val>
                                            </p:tav>
                                            <p:tav tm="100000">
                                              <p:val>
                                                <p:strVal val="#ppt_x"/>
                                              </p:val>
                                            </p:tav>
                                          </p:tavLst>
                                        </p:anim>
                                        <p:anim calcmode="lin" valueType="num">
                                          <p:cBhvr additive="base">
                                            <p:cTn id="8" dur="5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EEB5-88C3-4D28-9156-95B116074449}"/>
              </a:ext>
            </a:extLst>
          </p:cNvPr>
          <p:cNvSpPr>
            <a:spLocks noGrp="1"/>
          </p:cNvSpPr>
          <p:nvPr>
            <p:ph type="title"/>
          </p:nvPr>
        </p:nvSpPr>
        <p:spPr/>
        <p:txBody>
          <a:bodyPr/>
          <a:lstStyle/>
          <a:p>
            <a:r>
              <a:rPr lang="en-US"/>
              <a:t>Time-to-Live (TTL)</a:t>
            </a:r>
          </a:p>
        </p:txBody>
      </p:sp>
      <p:sp>
        <p:nvSpPr>
          <p:cNvPr id="3" name="Text Placeholder 2">
            <a:extLst>
              <a:ext uri="{FF2B5EF4-FFF2-40B4-BE49-F238E27FC236}">
                <a16:creationId xmlns:a16="http://schemas.microsoft.com/office/drawing/2014/main" id="{11D21DCC-92CB-499B-810A-FF8AC611357A}"/>
              </a:ext>
            </a:extLst>
          </p:cNvPr>
          <p:cNvSpPr>
            <a:spLocks noGrp="1"/>
          </p:cNvSpPr>
          <p:nvPr>
            <p:ph type="body" sz="quarter" idx="11"/>
          </p:nvPr>
        </p:nvSpPr>
        <p:spPr>
          <a:xfrm>
            <a:off x="269874" y="1584156"/>
            <a:ext cx="5686789" cy="4247317"/>
          </a:xfrm>
        </p:spPr>
        <p:txBody>
          <a:bodyPr/>
          <a:lstStyle/>
          <a:p>
            <a:r>
              <a:rPr lang="en-US"/>
              <a:t>AUTOMATICALLY PURGE DATA </a:t>
            </a:r>
          </a:p>
          <a:p>
            <a:pPr marL="0" lvl="1" indent="0">
              <a:buNone/>
            </a:pPr>
            <a:r>
              <a:rPr lang="en-US"/>
              <a:t>Azure Cosmos DB allows you to set the length of time in which documents live in the database before being automatically purged. A document's "time-to-live" (TTL) is measured in seconds from the last modification and can be set at the collection level with override on a per-document basis.</a:t>
            </a:r>
          </a:p>
          <a:p>
            <a:pPr marL="0" lvl="1" indent="0">
              <a:buNone/>
            </a:pPr>
            <a:r>
              <a:rPr lang="en-US"/>
              <a:t>The TTL value is specified in the _</a:t>
            </a:r>
            <a:r>
              <a:rPr lang="en-US" err="1"/>
              <a:t>ts</a:t>
            </a:r>
            <a:r>
              <a:rPr lang="en-US"/>
              <a:t> field which exists on every document. </a:t>
            </a:r>
          </a:p>
          <a:p>
            <a:pPr lvl="1"/>
            <a:r>
              <a:rPr lang="en-US"/>
              <a:t>The _</a:t>
            </a:r>
            <a:r>
              <a:rPr lang="en-US" err="1"/>
              <a:t>ts</a:t>
            </a:r>
            <a:r>
              <a:rPr lang="en-US"/>
              <a:t> field is a </a:t>
            </a:r>
            <a:r>
              <a:rPr lang="en-US" err="1"/>
              <a:t>unix</a:t>
            </a:r>
            <a:r>
              <a:rPr lang="en-US"/>
              <a:t>-style epoch timestamp representing the date and time. The _</a:t>
            </a:r>
            <a:r>
              <a:rPr lang="en-US" err="1"/>
              <a:t>ts</a:t>
            </a:r>
            <a:r>
              <a:rPr lang="en-US"/>
              <a:t> field is updated every time a document is modified.</a:t>
            </a:r>
          </a:p>
          <a:p>
            <a:pPr marL="0" lvl="1" indent="0">
              <a:buNone/>
            </a:pPr>
            <a:r>
              <a:rPr lang="en-US"/>
              <a:t>Once TTL is set, Azure Cosmos DB will automatically remove documents that exist after that period of time.</a:t>
            </a:r>
          </a:p>
        </p:txBody>
      </p:sp>
      <p:grpSp>
        <p:nvGrpSpPr>
          <p:cNvPr id="9" name="Group 8">
            <a:extLst>
              <a:ext uri="{FF2B5EF4-FFF2-40B4-BE49-F238E27FC236}">
                <a16:creationId xmlns:a16="http://schemas.microsoft.com/office/drawing/2014/main" id="{7B6145A3-D356-4F1A-A44B-BC4E55808944}"/>
              </a:ext>
            </a:extLst>
          </p:cNvPr>
          <p:cNvGrpSpPr/>
          <p:nvPr/>
        </p:nvGrpSpPr>
        <p:grpSpPr>
          <a:xfrm>
            <a:off x="7818474" y="2344207"/>
            <a:ext cx="2749083" cy="2767551"/>
            <a:chOff x="7662013" y="2344207"/>
            <a:chExt cx="2749083" cy="2767551"/>
          </a:xfrm>
        </p:grpSpPr>
        <p:sp>
          <p:nvSpPr>
            <p:cNvPr id="10" name="Freeform 22">
              <a:extLst>
                <a:ext uri="{FF2B5EF4-FFF2-40B4-BE49-F238E27FC236}">
                  <a16:creationId xmlns:a16="http://schemas.microsoft.com/office/drawing/2014/main" id="{4D04A6D6-1871-47B6-9329-94F88D0972EA}"/>
                </a:ext>
              </a:extLst>
            </p:cNvPr>
            <p:cNvSpPr>
              <a:spLocks/>
            </p:cNvSpPr>
            <p:nvPr/>
          </p:nvSpPr>
          <p:spPr bwMode="auto">
            <a:xfrm>
              <a:off x="9021515" y="3092234"/>
              <a:ext cx="485046" cy="926896"/>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nvGrpSpPr>
            <p:cNvPr id="11" name="Group 10">
              <a:extLst>
                <a:ext uri="{FF2B5EF4-FFF2-40B4-BE49-F238E27FC236}">
                  <a16:creationId xmlns:a16="http://schemas.microsoft.com/office/drawing/2014/main" id="{BADDF98B-D7C5-4F86-B08B-B5F19DC09910}"/>
                </a:ext>
              </a:extLst>
            </p:cNvPr>
            <p:cNvGrpSpPr/>
            <p:nvPr/>
          </p:nvGrpSpPr>
          <p:grpSpPr>
            <a:xfrm flipV="1">
              <a:off x="7813796" y="2529831"/>
              <a:ext cx="2597300" cy="2428154"/>
              <a:chOff x="7813796" y="2529831"/>
              <a:chExt cx="2597300" cy="2428154"/>
            </a:xfrm>
          </p:grpSpPr>
          <p:sp>
            <p:nvSpPr>
              <p:cNvPr id="15" name="Freeform: Shape 574">
                <a:extLst>
                  <a:ext uri="{FF2B5EF4-FFF2-40B4-BE49-F238E27FC236}">
                    <a16:creationId xmlns:a16="http://schemas.microsoft.com/office/drawing/2014/main" id="{1EDEF1B3-47D4-4695-8795-42FACFF13375}"/>
                  </a:ext>
                </a:extLst>
              </p:cNvPr>
              <p:cNvSpPr/>
              <p:nvPr/>
            </p:nvSpPr>
            <p:spPr bwMode="auto">
              <a:xfrm>
                <a:off x="7813796" y="2529831"/>
                <a:ext cx="2428254" cy="2428154"/>
              </a:xfrm>
              <a:custGeom>
                <a:avLst/>
                <a:gdLst>
                  <a:gd name="connsiteX0" fmla="*/ 1818566 w 3637132"/>
                  <a:gd name="connsiteY0" fmla="*/ 0 h 3637122"/>
                  <a:gd name="connsiteX1" fmla="*/ 3494220 w 3637132"/>
                  <a:gd name="connsiteY1" fmla="*/ 1110695 h 3637122"/>
                  <a:gd name="connsiteX2" fmla="*/ 3515730 w 3637132"/>
                  <a:gd name="connsiteY2" fmla="*/ 1169464 h 3637122"/>
                  <a:gd name="connsiteX3" fmla="*/ 3313065 w 3637132"/>
                  <a:gd name="connsiteY3" fmla="*/ 1227711 h 3637122"/>
                  <a:gd name="connsiteX4" fmla="*/ 3433228 w 3637132"/>
                  <a:gd name="connsiteY4" fmla="*/ 1645807 h 3637122"/>
                  <a:gd name="connsiteX5" fmla="*/ 3621497 w 3637132"/>
                  <a:gd name="connsiteY5" fmla="*/ 1591698 h 3637122"/>
                  <a:gd name="connsiteX6" fmla="*/ 3627743 w 3637132"/>
                  <a:gd name="connsiteY6" fmla="*/ 1632624 h 3637122"/>
                  <a:gd name="connsiteX7" fmla="*/ 3637132 w 3637132"/>
                  <a:gd name="connsiteY7" fmla="*/ 1818561 h 3637122"/>
                  <a:gd name="connsiteX8" fmla="*/ 1818566 w 3637132"/>
                  <a:gd name="connsiteY8" fmla="*/ 3637122 h 3637122"/>
                  <a:gd name="connsiteX9" fmla="*/ 0 w 3637132"/>
                  <a:gd name="connsiteY9" fmla="*/ 1818561 h 3637122"/>
                  <a:gd name="connsiteX10" fmla="*/ 1818566 w 3637132"/>
                  <a:gd name="connsiteY10" fmla="*/ 0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10" fmla="*/ 3524668 w 3637132"/>
                  <a:gd name="connsiteY10" fmla="*/ 1737247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0" fmla="*/ 3621497 w 3637132"/>
                  <a:gd name="connsiteY0" fmla="*/ 15916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637132"/>
                  <a:gd name="connsiteY0" fmla="*/ 15535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769809"/>
                  <a:gd name="connsiteY0" fmla="*/ 1553598 h 3637122"/>
                  <a:gd name="connsiteX1" fmla="*/ 3627743 w 3769809"/>
                  <a:gd name="connsiteY1" fmla="*/ 1632624 h 3637122"/>
                  <a:gd name="connsiteX2" fmla="*/ 3637132 w 3769809"/>
                  <a:gd name="connsiteY2" fmla="*/ 1818561 h 3637122"/>
                  <a:gd name="connsiteX3" fmla="*/ 1818566 w 3769809"/>
                  <a:gd name="connsiteY3" fmla="*/ 3637122 h 3637122"/>
                  <a:gd name="connsiteX4" fmla="*/ 0 w 3769809"/>
                  <a:gd name="connsiteY4" fmla="*/ 1818561 h 3637122"/>
                  <a:gd name="connsiteX5" fmla="*/ 1818566 w 3769809"/>
                  <a:gd name="connsiteY5" fmla="*/ 0 h 3637122"/>
                  <a:gd name="connsiteX6" fmla="*/ 3494220 w 3769809"/>
                  <a:gd name="connsiteY6" fmla="*/ 1110695 h 3637122"/>
                  <a:gd name="connsiteX0" fmla="*/ 3607890 w 3637182"/>
                  <a:gd name="connsiteY0" fmla="*/ 1553598 h 3637122"/>
                  <a:gd name="connsiteX1" fmla="*/ 3627743 w 3637182"/>
                  <a:gd name="connsiteY1" fmla="*/ 1632624 h 3637122"/>
                  <a:gd name="connsiteX2" fmla="*/ 3637132 w 3637182"/>
                  <a:gd name="connsiteY2" fmla="*/ 1818561 h 3637122"/>
                  <a:gd name="connsiteX3" fmla="*/ 1818566 w 3637182"/>
                  <a:gd name="connsiteY3" fmla="*/ 3637122 h 3637122"/>
                  <a:gd name="connsiteX4" fmla="*/ 0 w 3637182"/>
                  <a:gd name="connsiteY4" fmla="*/ 1818561 h 3637122"/>
                  <a:gd name="connsiteX5" fmla="*/ 1818566 w 3637182"/>
                  <a:gd name="connsiteY5" fmla="*/ 0 h 3637122"/>
                  <a:gd name="connsiteX6" fmla="*/ 3494220 w 3637182"/>
                  <a:gd name="connsiteY6" fmla="*/ 1110695 h 3637122"/>
                  <a:gd name="connsiteX0" fmla="*/ 3607890 w 3637308"/>
                  <a:gd name="connsiteY0" fmla="*/ 1553598 h 3637122"/>
                  <a:gd name="connsiteX1" fmla="*/ 3627743 w 3637308"/>
                  <a:gd name="connsiteY1" fmla="*/ 1632624 h 3637122"/>
                  <a:gd name="connsiteX2" fmla="*/ 3637132 w 3637308"/>
                  <a:gd name="connsiteY2" fmla="*/ 1818561 h 3637122"/>
                  <a:gd name="connsiteX3" fmla="*/ 1818566 w 3637308"/>
                  <a:gd name="connsiteY3" fmla="*/ 3637122 h 3637122"/>
                  <a:gd name="connsiteX4" fmla="*/ 0 w 3637308"/>
                  <a:gd name="connsiteY4" fmla="*/ 1818561 h 3637122"/>
                  <a:gd name="connsiteX5" fmla="*/ 1818566 w 3637308"/>
                  <a:gd name="connsiteY5" fmla="*/ 0 h 3637122"/>
                  <a:gd name="connsiteX6" fmla="*/ 3494220 w 3637308"/>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768823"/>
                  <a:gd name="connsiteY0" fmla="*/ 1553598 h 3637122"/>
                  <a:gd name="connsiteX1" fmla="*/ 3622300 w 3768823"/>
                  <a:gd name="connsiteY1" fmla="*/ 1644870 h 3637122"/>
                  <a:gd name="connsiteX2" fmla="*/ 3637132 w 3768823"/>
                  <a:gd name="connsiteY2" fmla="*/ 1818561 h 3637122"/>
                  <a:gd name="connsiteX3" fmla="*/ 1818566 w 3768823"/>
                  <a:gd name="connsiteY3" fmla="*/ 3637122 h 3637122"/>
                  <a:gd name="connsiteX4" fmla="*/ 0 w 3768823"/>
                  <a:gd name="connsiteY4" fmla="*/ 1818561 h 3637122"/>
                  <a:gd name="connsiteX5" fmla="*/ 1818566 w 3768823"/>
                  <a:gd name="connsiteY5" fmla="*/ 0 h 3637122"/>
                  <a:gd name="connsiteX6" fmla="*/ 3494220 w 3768823"/>
                  <a:gd name="connsiteY6" fmla="*/ 1110695 h 3637122"/>
                  <a:gd name="connsiteX0" fmla="*/ 3607890 w 3763734"/>
                  <a:gd name="connsiteY0" fmla="*/ 1553598 h 3637122"/>
                  <a:gd name="connsiteX1" fmla="*/ 3637132 w 3763734"/>
                  <a:gd name="connsiteY1" fmla="*/ 1818561 h 3637122"/>
                  <a:gd name="connsiteX2" fmla="*/ 1818566 w 3763734"/>
                  <a:gd name="connsiteY2" fmla="*/ 3637122 h 3637122"/>
                  <a:gd name="connsiteX3" fmla="*/ 0 w 3763734"/>
                  <a:gd name="connsiteY3" fmla="*/ 1818561 h 3637122"/>
                  <a:gd name="connsiteX4" fmla="*/ 1818566 w 3763734"/>
                  <a:gd name="connsiteY4" fmla="*/ 0 h 3637122"/>
                  <a:gd name="connsiteX5" fmla="*/ 3494220 w 3763734"/>
                  <a:gd name="connsiteY5" fmla="*/ 1110695 h 3637122"/>
                  <a:gd name="connsiteX0" fmla="*/ 3607890 w 3638265"/>
                  <a:gd name="connsiteY0" fmla="*/ 1553598 h 3637122"/>
                  <a:gd name="connsiteX1" fmla="*/ 3637132 w 3638265"/>
                  <a:gd name="connsiteY1" fmla="*/ 1818561 h 3637122"/>
                  <a:gd name="connsiteX2" fmla="*/ 1818566 w 3638265"/>
                  <a:gd name="connsiteY2" fmla="*/ 3637122 h 3637122"/>
                  <a:gd name="connsiteX3" fmla="*/ 0 w 3638265"/>
                  <a:gd name="connsiteY3" fmla="*/ 1818561 h 3637122"/>
                  <a:gd name="connsiteX4" fmla="*/ 1818566 w 3638265"/>
                  <a:gd name="connsiteY4" fmla="*/ 0 h 3637122"/>
                  <a:gd name="connsiteX5" fmla="*/ 3494220 w 3638265"/>
                  <a:gd name="connsiteY5" fmla="*/ 1110695 h 3637122"/>
                  <a:gd name="connsiteX0" fmla="*/ 3607890 w 3637703"/>
                  <a:gd name="connsiteY0" fmla="*/ 1553598 h 3637122"/>
                  <a:gd name="connsiteX1" fmla="*/ 3637132 w 3637703"/>
                  <a:gd name="connsiteY1" fmla="*/ 1818561 h 3637122"/>
                  <a:gd name="connsiteX2" fmla="*/ 1818566 w 3637703"/>
                  <a:gd name="connsiteY2" fmla="*/ 3637122 h 3637122"/>
                  <a:gd name="connsiteX3" fmla="*/ 0 w 3637703"/>
                  <a:gd name="connsiteY3" fmla="*/ 1818561 h 3637122"/>
                  <a:gd name="connsiteX4" fmla="*/ 1818566 w 3637703"/>
                  <a:gd name="connsiteY4" fmla="*/ 0 h 3637122"/>
                  <a:gd name="connsiteX5" fmla="*/ 3494220 w 3637703"/>
                  <a:gd name="connsiteY5" fmla="*/ 1110695 h 3637122"/>
                  <a:gd name="connsiteX0" fmla="*/ 3607890 w 3640299"/>
                  <a:gd name="connsiteY0" fmla="*/ 1553598 h 3637122"/>
                  <a:gd name="connsiteX1" fmla="*/ 3637132 w 3640299"/>
                  <a:gd name="connsiteY1" fmla="*/ 1818561 h 3637122"/>
                  <a:gd name="connsiteX2" fmla="*/ 1818566 w 3640299"/>
                  <a:gd name="connsiteY2" fmla="*/ 3637122 h 3637122"/>
                  <a:gd name="connsiteX3" fmla="*/ 0 w 3640299"/>
                  <a:gd name="connsiteY3" fmla="*/ 1818561 h 3637122"/>
                  <a:gd name="connsiteX4" fmla="*/ 1818566 w 3640299"/>
                  <a:gd name="connsiteY4" fmla="*/ 0 h 3637122"/>
                  <a:gd name="connsiteX5" fmla="*/ 3494220 w 3640299"/>
                  <a:gd name="connsiteY5" fmla="*/ 1110695 h 3637122"/>
                  <a:gd name="connsiteX0" fmla="*/ 3607890 w 3638051"/>
                  <a:gd name="connsiteY0" fmla="*/ 1553598 h 3637122"/>
                  <a:gd name="connsiteX1" fmla="*/ 3637132 w 3638051"/>
                  <a:gd name="connsiteY1" fmla="*/ 1818561 h 3637122"/>
                  <a:gd name="connsiteX2" fmla="*/ 1818566 w 3638051"/>
                  <a:gd name="connsiteY2" fmla="*/ 3637122 h 3637122"/>
                  <a:gd name="connsiteX3" fmla="*/ 0 w 3638051"/>
                  <a:gd name="connsiteY3" fmla="*/ 1818561 h 3637122"/>
                  <a:gd name="connsiteX4" fmla="*/ 1818566 w 3638051"/>
                  <a:gd name="connsiteY4" fmla="*/ 0 h 3637122"/>
                  <a:gd name="connsiteX5" fmla="*/ 3494220 w 3638051"/>
                  <a:gd name="connsiteY5" fmla="*/ 1110695 h 3637122"/>
                  <a:gd name="connsiteX0" fmla="*/ 3607890 w 3638126"/>
                  <a:gd name="connsiteY0" fmla="*/ 1553598 h 3637122"/>
                  <a:gd name="connsiteX1" fmla="*/ 3637132 w 3638126"/>
                  <a:gd name="connsiteY1" fmla="*/ 1818561 h 3637122"/>
                  <a:gd name="connsiteX2" fmla="*/ 1818566 w 3638126"/>
                  <a:gd name="connsiteY2" fmla="*/ 3637122 h 3637122"/>
                  <a:gd name="connsiteX3" fmla="*/ 0 w 3638126"/>
                  <a:gd name="connsiteY3" fmla="*/ 1818561 h 3637122"/>
                  <a:gd name="connsiteX4" fmla="*/ 1818566 w 3638126"/>
                  <a:gd name="connsiteY4" fmla="*/ 0 h 3637122"/>
                  <a:gd name="connsiteX5" fmla="*/ 3494220 w 3638126"/>
                  <a:gd name="connsiteY5" fmla="*/ 1110695 h 3637122"/>
                  <a:gd name="connsiteX0" fmla="*/ 3607890 w 3637135"/>
                  <a:gd name="connsiteY0" fmla="*/ 1553598 h 3637122"/>
                  <a:gd name="connsiteX1" fmla="*/ 3637132 w 3637135"/>
                  <a:gd name="connsiteY1" fmla="*/ 1818561 h 3637122"/>
                  <a:gd name="connsiteX2" fmla="*/ 1818566 w 3637135"/>
                  <a:gd name="connsiteY2" fmla="*/ 3637122 h 3637122"/>
                  <a:gd name="connsiteX3" fmla="*/ 0 w 3637135"/>
                  <a:gd name="connsiteY3" fmla="*/ 1818561 h 3637122"/>
                  <a:gd name="connsiteX4" fmla="*/ 1818566 w 3637135"/>
                  <a:gd name="connsiteY4" fmla="*/ 0 h 3637122"/>
                  <a:gd name="connsiteX5" fmla="*/ 3494220 w 3637135"/>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7249" h="3637122">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2000" err="1">
                  <a:gradFill>
                    <a:gsLst>
                      <a:gs pos="0">
                        <a:schemeClr val="tx1"/>
                      </a:gs>
                      <a:gs pos="100000">
                        <a:schemeClr val="tx1"/>
                      </a:gs>
                    </a:gsLst>
                    <a:lin ang="5400000" scaled="1"/>
                  </a:gradFill>
                </a:endParaRPr>
              </a:p>
            </p:txBody>
          </p:sp>
          <p:sp>
            <p:nvSpPr>
              <p:cNvPr id="16" name="Freeform 36">
                <a:extLst>
                  <a:ext uri="{FF2B5EF4-FFF2-40B4-BE49-F238E27FC236}">
                    <a16:creationId xmlns:a16="http://schemas.microsoft.com/office/drawing/2014/main" id="{3A6C12DA-BA46-4480-AF13-3B188072F65A}"/>
                  </a:ext>
                </a:extLst>
              </p:cNvPr>
              <p:cNvSpPr>
                <a:spLocks/>
              </p:cNvSpPr>
              <p:nvPr/>
            </p:nvSpPr>
            <p:spPr bwMode="auto">
              <a:xfrm rot="12755080">
                <a:off x="10115233" y="3619796"/>
                <a:ext cx="295863" cy="300752"/>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2" name="Oval 19">
              <a:extLst>
                <a:ext uri="{FF2B5EF4-FFF2-40B4-BE49-F238E27FC236}">
                  <a16:creationId xmlns:a16="http://schemas.microsoft.com/office/drawing/2014/main" id="{25B1A1B8-7B4B-4FA0-8FA8-6EE33117EB69}"/>
                </a:ext>
              </a:extLst>
            </p:cNvPr>
            <p:cNvSpPr>
              <a:spLocks noChangeArrowheads="1"/>
            </p:cNvSpPr>
            <p:nvPr/>
          </p:nvSpPr>
          <p:spPr bwMode="auto">
            <a:xfrm>
              <a:off x="8862753" y="2344207"/>
              <a:ext cx="330263" cy="330261"/>
            </a:xfrm>
            <a:prstGeom prst="ellipse">
              <a:avLst/>
            </a:prstGeom>
            <a:solidFill>
              <a:schemeClr val="bg1">
                <a:lumMod val="95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3" name="Oval 20">
              <a:extLst>
                <a:ext uri="{FF2B5EF4-FFF2-40B4-BE49-F238E27FC236}">
                  <a16:creationId xmlns:a16="http://schemas.microsoft.com/office/drawing/2014/main" id="{91C1AF51-A433-492D-ACCF-48C024F4DF96}"/>
                </a:ext>
              </a:extLst>
            </p:cNvPr>
            <p:cNvSpPr>
              <a:spLocks noChangeArrowheads="1"/>
            </p:cNvSpPr>
            <p:nvPr/>
          </p:nvSpPr>
          <p:spPr bwMode="auto">
            <a:xfrm>
              <a:off x="7662013" y="3544934"/>
              <a:ext cx="330263" cy="330261"/>
            </a:xfrm>
            <a:prstGeom prst="ellipse">
              <a:avLst/>
            </a:prstGeom>
            <a:solidFill>
              <a:schemeClr val="bg1">
                <a:lumMod val="95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 name="Oval 21">
              <a:extLst>
                <a:ext uri="{FF2B5EF4-FFF2-40B4-BE49-F238E27FC236}">
                  <a16:creationId xmlns:a16="http://schemas.microsoft.com/office/drawing/2014/main" id="{847030A5-B23E-4105-B133-365D3A1B60D1}"/>
                </a:ext>
              </a:extLst>
            </p:cNvPr>
            <p:cNvSpPr>
              <a:spLocks noChangeArrowheads="1"/>
            </p:cNvSpPr>
            <p:nvPr/>
          </p:nvSpPr>
          <p:spPr bwMode="auto">
            <a:xfrm>
              <a:off x="8862750" y="4781495"/>
              <a:ext cx="330266" cy="330263"/>
            </a:xfrm>
            <a:prstGeom prst="ellipse">
              <a:avLst/>
            </a:prstGeom>
            <a:solidFill>
              <a:schemeClr val="bg1">
                <a:lumMod val="95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3917113178"/>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ylinder 513">
            <a:extLst>
              <a:ext uri="{FF2B5EF4-FFF2-40B4-BE49-F238E27FC236}">
                <a16:creationId xmlns:a16="http://schemas.microsoft.com/office/drawing/2014/main" id="{61F391A8-3FAC-431E-A9CA-07DEB034C636}"/>
              </a:ext>
            </a:extLst>
          </p:cNvPr>
          <p:cNvSpPr/>
          <p:nvPr/>
        </p:nvSpPr>
        <p:spPr bwMode="auto">
          <a:xfrm>
            <a:off x="8821613" y="2192619"/>
            <a:ext cx="1867818" cy="189822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EA819D78-AA4B-43FC-B7BE-B4030C7421C0}"/>
              </a:ext>
            </a:extLst>
          </p:cNvPr>
          <p:cNvSpPr>
            <a:spLocks noGrp="1"/>
          </p:cNvSpPr>
          <p:nvPr>
            <p:ph type="title"/>
          </p:nvPr>
        </p:nvSpPr>
        <p:spPr/>
        <p:txBody>
          <a:bodyPr/>
          <a:lstStyle/>
          <a:p>
            <a:r>
              <a:rPr lang="en-US"/>
              <a:t>Expiring Records Using Time-to-Live</a:t>
            </a:r>
          </a:p>
        </p:txBody>
      </p:sp>
      <p:sp>
        <p:nvSpPr>
          <p:cNvPr id="3" name="Text Placeholder 2">
            <a:extLst>
              <a:ext uri="{FF2B5EF4-FFF2-40B4-BE49-F238E27FC236}">
                <a16:creationId xmlns:a16="http://schemas.microsoft.com/office/drawing/2014/main" id="{04083FBA-0A30-4E8E-94F7-549FCADB72B0}"/>
              </a:ext>
            </a:extLst>
          </p:cNvPr>
          <p:cNvSpPr>
            <a:spLocks noGrp="1"/>
          </p:cNvSpPr>
          <p:nvPr>
            <p:ph type="body" sz="quarter" idx="11"/>
          </p:nvPr>
        </p:nvSpPr>
        <p:spPr>
          <a:xfrm>
            <a:off x="269874" y="1584156"/>
            <a:ext cx="5686789" cy="5195268"/>
          </a:xfrm>
        </p:spPr>
        <p:txBody>
          <a:bodyPr/>
          <a:lstStyle/>
          <a:p>
            <a:r>
              <a:rPr lang="en-US"/>
              <a:t>TTL BEHAVIOR</a:t>
            </a:r>
          </a:p>
          <a:p>
            <a:pPr marL="0" lvl="1" indent="0">
              <a:buNone/>
            </a:pPr>
            <a:r>
              <a:rPr lang="en-US"/>
              <a:t>The TTL feature is controlled by TTL properties at two levels - the collection level and the document level. </a:t>
            </a:r>
          </a:p>
          <a:p>
            <a:pPr lvl="1"/>
            <a:r>
              <a:rPr lang="en-US" err="1"/>
              <a:t>DefaultTTL</a:t>
            </a:r>
            <a:r>
              <a:rPr lang="en-US"/>
              <a:t> for the collection</a:t>
            </a:r>
          </a:p>
          <a:p>
            <a:pPr lvl="2"/>
            <a:r>
              <a:rPr lang="en-US"/>
              <a:t>If missing (or set to null), documents are not deleted automatically.</a:t>
            </a:r>
          </a:p>
          <a:p>
            <a:pPr lvl="2"/>
            <a:r>
              <a:rPr lang="en-US"/>
              <a:t>If present and the value is "-1" = infinite – documents don’t expire by default</a:t>
            </a:r>
          </a:p>
          <a:p>
            <a:pPr lvl="2"/>
            <a:r>
              <a:rPr lang="en-US"/>
              <a:t>If present and the value is some number ("n") – documents expire "n” seconds after last modification</a:t>
            </a:r>
          </a:p>
          <a:p>
            <a:pPr lvl="1"/>
            <a:r>
              <a:rPr lang="en-US"/>
              <a:t>TTL for the documents:</a:t>
            </a:r>
          </a:p>
          <a:p>
            <a:pPr lvl="2"/>
            <a:r>
              <a:rPr lang="en-US"/>
              <a:t>Property is applicable only if </a:t>
            </a:r>
            <a:r>
              <a:rPr lang="en-US" err="1"/>
              <a:t>DefaultTTL</a:t>
            </a:r>
            <a:r>
              <a:rPr lang="en-US"/>
              <a:t> is present for the parent collection.</a:t>
            </a:r>
          </a:p>
          <a:p>
            <a:pPr lvl="2"/>
            <a:r>
              <a:rPr lang="en-US"/>
              <a:t>Overrides the </a:t>
            </a:r>
            <a:r>
              <a:rPr lang="en-US" err="1"/>
              <a:t>DefaultTTL</a:t>
            </a:r>
            <a:r>
              <a:rPr lang="en-US"/>
              <a:t> value for the parent collection.</a:t>
            </a:r>
          </a:p>
          <a:p>
            <a:pPr marL="0" lvl="1" indent="0">
              <a:buNone/>
            </a:pPr>
            <a:r>
              <a:rPr lang="en-US"/>
              <a:t>The values are set in seconds and are treated as a delta from the _</a:t>
            </a:r>
            <a:r>
              <a:rPr lang="en-US" err="1"/>
              <a:t>ts</a:t>
            </a:r>
            <a:r>
              <a:rPr lang="en-US"/>
              <a:t> that the document was last modified at.</a:t>
            </a:r>
          </a:p>
        </p:txBody>
      </p:sp>
      <p:sp>
        <p:nvSpPr>
          <p:cNvPr id="5" name="TextBox 4">
            <a:extLst>
              <a:ext uri="{FF2B5EF4-FFF2-40B4-BE49-F238E27FC236}">
                <a16:creationId xmlns:a16="http://schemas.microsoft.com/office/drawing/2014/main" id="{48C754C8-B89A-4271-8CB6-56B96E4AC7B1}"/>
              </a:ext>
            </a:extLst>
          </p:cNvPr>
          <p:cNvSpPr txBox="1"/>
          <p:nvPr/>
        </p:nvSpPr>
        <p:spPr>
          <a:xfrm>
            <a:off x="9076687" y="4646476"/>
            <a:ext cx="135767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Collection</a:t>
            </a:r>
          </a:p>
        </p:txBody>
      </p:sp>
      <p:sp>
        <p:nvSpPr>
          <p:cNvPr id="7" name="Rectangle 6">
            <a:extLst>
              <a:ext uri="{FF2B5EF4-FFF2-40B4-BE49-F238E27FC236}">
                <a16:creationId xmlns:a16="http://schemas.microsoft.com/office/drawing/2014/main" id="{2B73EFCD-7E78-4E1A-BB23-BE607E044A02}"/>
              </a:ext>
            </a:extLst>
          </p:cNvPr>
          <p:cNvSpPr/>
          <p:nvPr/>
        </p:nvSpPr>
        <p:spPr bwMode="auto">
          <a:xfrm>
            <a:off x="7937817" y="1925685"/>
            <a:ext cx="3602795" cy="3246441"/>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02621834-084C-4C7A-AB82-0D60847B8CB3}"/>
              </a:ext>
            </a:extLst>
          </p:cNvPr>
          <p:cNvGrpSpPr>
            <a:grpSpLocks noChangeAspect="1"/>
          </p:cNvGrpSpPr>
          <p:nvPr/>
        </p:nvGrpSpPr>
        <p:grpSpPr>
          <a:xfrm>
            <a:off x="11130088" y="4793002"/>
            <a:ext cx="350654" cy="302239"/>
            <a:chOff x="9192685" y="1928657"/>
            <a:chExt cx="644698" cy="555680"/>
          </a:xfrm>
        </p:grpSpPr>
        <p:sp>
          <p:nvSpPr>
            <p:cNvPr id="17" name="Star: 4 Points 8">
              <a:extLst>
                <a:ext uri="{FF2B5EF4-FFF2-40B4-BE49-F238E27FC236}">
                  <a16:creationId xmlns:a16="http://schemas.microsoft.com/office/drawing/2014/main" id="{0B496B70-C8B5-4247-B3CF-012A48B15713}"/>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8" name="Star: 4 Points 8">
              <a:extLst>
                <a:ext uri="{FF2B5EF4-FFF2-40B4-BE49-F238E27FC236}">
                  <a16:creationId xmlns:a16="http://schemas.microsoft.com/office/drawing/2014/main" id="{D5E68215-B112-4FBB-B117-1960C989A9CD}"/>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8297E98E-257E-4100-9409-D54855A98B61}"/>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9">
              <a:extLst>
                <a:ext uri="{FF2B5EF4-FFF2-40B4-BE49-F238E27FC236}">
                  <a16:creationId xmlns:a16="http://schemas.microsoft.com/office/drawing/2014/main" id="{A3B11A03-F092-42E5-B333-7A99F69C835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06D19599-7605-4D41-9B41-616F6CD7651F}"/>
              </a:ext>
            </a:extLst>
          </p:cNvPr>
          <p:cNvSpPr/>
          <p:nvPr/>
        </p:nvSpPr>
        <p:spPr bwMode="auto">
          <a:xfrm>
            <a:off x="9112959" y="3063755"/>
            <a:ext cx="875560" cy="350865"/>
          </a:xfrm>
          <a:prstGeom prst="rect">
            <a:avLst/>
          </a:pr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Document</a:t>
            </a:r>
          </a:p>
        </p:txBody>
      </p:sp>
      <p:sp>
        <p:nvSpPr>
          <p:cNvPr id="31" name="Rectangle 30">
            <a:extLst>
              <a:ext uri="{FF2B5EF4-FFF2-40B4-BE49-F238E27FC236}">
                <a16:creationId xmlns:a16="http://schemas.microsoft.com/office/drawing/2014/main" id="{0E8AED18-869B-4023-925A-826A6294CE17}"/>
              </a:ext>
            </a:extLst>
          </p:cNvPr>
          <p:cNvSpPr/>
          <p:nvPr/>
        </p:nvSpPr>
        <p:spPr bwMode="auto">
          <a:xfrm>
            <a:off x="9112959" y="3536086"/>
            <a:ext cx="875560" cy="350865"/>
          </a:xfrm>
          <a:prstGeom prst="rect">
            <a:avLst/>
          </a:pr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Document</a:t>
            </a:r>
          </a:p>
        </p:txBody>
      </p:sp>
      <p:sp>
        <p:nvSpPr>
          <p:cNvPr id="32" name="Rectangle 31">
            <a:extLst>
              <a:ext uri="{FF2B5EF4-FFF2-40B4-BE49-F238E27FC236}">
                <a16:creationId xmlns:a16="http://schemas.microsoft.com/office/drawing/2014/main" id="{02054FB4-7498-4594-9A46-394C4C47DD20}"/>
              </a:ext>
            </a:extLst>
          </p:cNvPr>
          <p:cNvSpPr/>
          <p:nvPr/>
        </p:nvSpPr>
        <p:spPr bwMode="auto">
          <a:xfrm>
            <a:off x="9978034" y="3536086"/>
            <a:ext cx="420051" cy="350865"/>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TTL</a:t>
            </a:r>
          </a:p>
        </p:txBody>
      </p:sp>
      <p:sp>
        <p:nvSpPr>
          <p:cNvPr id="23" name="Freeform: Shape 22">
            <a:extLst>
              <a:ext uri="{FF2B5EF4-FFF2-40B4-BE49-F238E27FC236}">
                <a16:creationId xmlns:a16="http://schemas.microsoft.com/office/drawing/2014/main" id="{504351F1-C208-43F9-83D5-FAA5404155EE}"/>
              </a:ext>
            </a:extLst>
          </p:cNvPr>
          <p:cNvSpPr/>
          <p:nvPr/>
        </p:nvSpPr>
        <p:spPr bwMode="auto">
          <a:xfrm>
            <a:off x="8821613" y="3721673"/>
            <a:ext cx="1867818" cy="924803"/>
          </a:xfrm>
          <a:custGeom>
            <a:avLst/>
            <a:gdLst>
              <a:gd name="connsiteX0" fmla="*/ 0 w 1867818"/>
              <a:gd name="connsiteY0" fmla="*/ 0 h 924803"/>
              <a:gd name="connsiteX1" fmla="*/ 570389 w 1867818"/>
              <a:gd name="connsiteY1" fmla="*/ 340163 h 924803"/>
              <a:gd name="connsiteX2" fmla="*/ 933909 w 1867818"/>
              <a:gd name="connsiteY2" fmla="*/ 369174 h 924803"/>
              <a:gd name="connsiteX3" fmla="*/ 1867818 w 1867818"/>
              <a:gd name="connsiteY3" fmla="*/ 0 h 924803"/>
              <a:gd name="connsiteX4" fmla="*/ 1867818 w 1867818"/>
              <a:gd name="connsiteY4" fmla="*/ 555629 h 924803"/>
              <a:gd name="connsiteX5" fmla="*/ 933909 w 1867818"/>
              <a:gd name="connsiteY5" fmla="*/ 924803 h 924803"/>
              <a:gd name="connsiteX6" fmla="*/ 570389 w 1867818"/>
              <a:gd name="connsiteY6" fmla="*/ 895792 h 924803"/>
              <a:gd name="connsiteX7" fmla="*/ 0 w 1867818"/>
              <a:gd name="connsiteY7" fmla="*/ 555629 h 924803"/>
              <a:gd name="connsiteX8" fmla="*/ 0 w 1867818"/>
              <a:gd name="connsiteY8" fmla="*/ 0 h 92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7818" h="924803">
                <a:moveTo>
                  <a:pt x="0" y="0"/>
                </a:moveTo>
                <a:cubicBezTo>
                  <a:pt x="0" y="152917"/>
                  <a:pt x="235195" y="284119"/>
                  <a:pt x="570389" y="340163"/>
                </a:cubicBezTo>
                <a:cubicBezTo>
                  <a:pt x="682121" y="358844"/>
                  <a:pt x="804963" y="369174"/>
                  <a:pt x="933909" y="369174"/>
                </a:cubicBezTo>
                <a:cubicBezTo>
                  <a:pt x="1449693" y="369174"/>
                  <a:pt x="1867818" y="203889"/>
                  <a:pt x="1867818" y="0"/>
                </a:cubicBezTo>
                <a:lnTo>
                  <a:pt x="1867818" y="555629"/>
                </a:lnTo>
                <a:cubicBezTo>
                  <a:pt x="1867818" y="759518"/>
                  <a:pt x="1449693" y="924803"/>
                  <a:pt x="933909" y="924803"/>
                </a:cubicBezTo>
                <a:cubicBezTo>
                  <a:pt x="804963" y="924803"/>
                  <a:pt x="682121" y="914473"/>
                  <a:pt x="570389" y="895792"/>
                </a:cubicBezTo>
                <a:cubicBezTo>
                  <a:pt x="235195" y="839748"/>
                  <a:pt x="0" y="708546"/>
                  <a:pt x="0" y="555629"/>
                </a:cubicBezTo>
                <a:lnTo>
                  <a:pt x="0" y="0"/>
                </a:lnTo>
                <a:close/>
              </a:path>
            </a:pathLst>
          </a:custGeom>
          <a:solidFill>
            <a:schemeClr val="tx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2860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latin typeface="+mj-lt"/>
                <a:ea typeface="Segoe UI" pitchFamily="34" charset="0"/>
                <a:cs typeface="Segoe UI" pitchFamily="34" charset="0"/>
              </a:rPr>
              <a:t>Default TTL</a:t>
            </a:r>
          </a:p>
        </p:txBody>
      </p:sp>
    </p:spTree>
    <p:extLst>
      <p:ext uri="{BB962C8B-B14F-4D97-AF65-F5344CB8AC3E}">
        <p14:creationId xmlns:p14="http://schemas.microsoft.com/office/powerpoint/2010/main" val="289930428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Pruning old records using TTL Values</a:t>
            </a:r>
          </a:p>
        </p:txBody>
      </p:sp>
    </p:spTree>
    <p:extLst>
      <p:ext uri="{BB962C8B-B14F-4D97-AF65-F5344CB8AC3E}">
        <p14:creationId xmlns:p14="http://schemas.microsoft.com/office/powerpoint/2010/main" val="3595347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1"/>
          </p:nvPr>
        </p:nvSpPr>
        <p:spPr>
          <a:xfrm>
            <a:off x="269874" y="1584156"/>
            <a:ext cx="5686789" cy="3668697"/>
          </a:xfrm>
        </p:spPr>
        <p:txBody>
          <a:bodyPr/>
          <a:lstStyle/>
          <a:p>
            <a:r>
              <a:rPr lang="en-US" dirty="0"/>
              <a:t>High Availability</a:t>
            </a:r>
          </a:p>
          <a:p>
            <a:pPr lvl="1"/>
            <a:r>
              <a:rPr lang="en-US" dirty="0"/>
              <a:t>Automatic and Manual Failover</a:t>
            </a:r>
          </a:p>
          <a:p>
            <a:pPr lvl="1"/>
            <a:r>
              <a:rPr lang="en-US" dirty="0"/>
              <a:t>Multi-homing API removes need for app redeployment</a:t>
            </a:r>
          </a:p>
          <a:p>
            <a:r>
              <a:rPr lang="en-US" dirty="0"/>
              <a:t>Low Latency (anywhere in the world)</a:t>
            </a:r>
          </a:p>
          <a:p>
            <a:pPr lvl="1"/>
            <a:r>
              <a:rPr lang="en-US" dirty="0"/>
              <a:t>Packets cannot move fast than the speed of light</a:t>
            </a:r>
          </a:p>
          <a:p>
            <a:pPr lvl="1"/>
            <a:r>
              <a:rPr lang="en-US" dirty="0"/>
              <a:t>Sending a packet across the world under ideal network conditions takes 100’s of milliseconds</a:t>
            </a:r>
          </a:p>
          <a:p>
            <a:pPr lvl="1"/>
            <a:r>
              <a:rPr lang="en-US" dirty="0"/>
              <a:t>You can cheat the speed of light – using data locality</a:t>
            </a:r>
          </a:p>
          <a:p>
            <a:pPr lvl="2"/>
            <a:r>
              <a:rPr lang="en-US" dirty="0"/>
              <a:t>CDN’s solved this for static content</a:t>
            </a:r>
          </a:p>
          <a:p>
            <a:pPr lvl="2"/>
            <a:r>
              <a:rPr lang="en-US" dirty="0"/>
              <a:t>Azure Cosmos DB solves this for dynamic content</a:t>
            </a:r>
          </a:p>
        </p:txBody>
      </p:sp>
      <p:grpSp>
        <p:nvGrpSpPr>
          <p:cNvPr id="12" name="Group 11">
            <a:extLst>
              <a:ext uri="{FF2B5EF4-FFF2-40B4-BE49-F238E27FC236}">
                <a16:creationId xmlns:a16="http://schemas.microsoft.com/office/drawing/2014/main" id="{D775B3DD-E55F-4BC6-8626-3BE71F8E1283}"/>
              </a:ext>
            </a:extLst>
          </p:cNvPr>
          <p:cNvGrpSpPr/>
          <p:nvPr/>
        </p:nvGrpSpPr>
        <p:grpSpPr>
          <a:xfrm>
            <a:off x="7048765" y="1988492"/>
            <a:ext cx="3363615" cy="3363615"/>
            <a:chOff x="6423231" y="2630244"/>
            <a:chExt cx="3987098" cy="3987098"/>
          </a:xfrm>
          <a:solidFill>
            <a:schemeClr val="tx2"/>
          </a:solidFill>
        </p:grpSpPr>
        <p:sp>
          <p:nvSpPr>
            <p:cNvPr id="13" name="Freeform: Shape 962">
              <a:extLst>
                <a:ext uri="{FF2B5EF4-FFF2-40B4-BE49-F238E27FC236}">
                  <a16:creationId xmlns:a16="http://schemas.microsoft.com/office/drawing/2014/main" id="{B3D53E33-F81B-440E-87F8-3552F1EE9623}"/>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4" name="Freeform: Shape 260">
              <a:extLst>
                <a:ext uri="{FF2B5EF4-FFF2-40B4-BE49-F238E27FC236}">
                  <a16:creationId xmlns:a16="http://schemas.microsoft.com/office/drawing/2014/main" id="{7BDE1EC0-9F21-45AB-8A69-5A865E029F5B}"/>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lumMod val="75000"/>
                  </a:schemeClr>
                </a:solidFill>
              </a:endParaRPr>
            </a:p>
          </p:txBody>
        </p:sp>
        <p:sp>
          <p:nvSpPr>
            <p:cNvPr id="15" name="Freeform: Shape 262">
              <a:extLst>
                <a:ext uri="{FF2B5EF4-FFF2-40B4-BE49-F238E27FC236}">
                  <a16:creationId xmlns:a16="http://schemas.microsoft.com/office/drawing/2014/main" id="{7F69A90E-4390-4D48-AF55-E87B8F14FECD}"/>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 name="Freeform: Shape 263">
              <a:extLst>
                <a:ext uri="{FF2B5EF4-FFF2-40B4-BE49-F238E27FC236}">
                  <a16:creationId xmlns:a16="http://schemas.microsoft.com/office/drawing/2014/main" id="{7DF66C51-E8A0-4008-8729-72AF18F1CF83}"/>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 name="Freeform: Shape 264">
              <a:extLst>
                <a:ext uri="{FF2B5EF4-FFF2-40B4-BE49-F238E27FC236}">
                  <a16:creationId xmlns:a16="http://schemas.microsoft.com/office/drawing/2014/main" id="{80903D31-3212-4230-91B6-803CF5D84869}"/>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Shape 265">
              <a:extLst>
                <a:ext uri="{FF2B5EF4-FFF2-40B4-BE49-F238E27FC236}">
                  <a16:creationId xmlns:a16="http://schemas.microsoft.com/office/drawing/2014/main" id="{80C4C953-1ECB-40C0-9214-D90CAFF5E275}"/>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 name="Freeform: Shape 266">
              <a:extLst>
                <a:ext uri="{FF2B5EF4-FFF2-40B4-BE49-F238E27FC236}">
                  <a16:creationId xmlns:a16="http://schemas.microsoft.com/office/drawing/2014/main" id="{CF096E53-402C-45B0-8805-A13FDE320A7C}"/>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Freeform: Shape 267">
              <a:extLst>
                <a:ext uri="{FF2B5EF4-FFF2-40B4-BE49-F238E27FC236}">
                  <a16:creationId xmlns:a16="http://schemas.microsoft.com/office/drawing/2014/main" id="{831B8859-8947-4150-B384-A1A55661D559}"/>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68">
              <a:extLst>
                <a:ext uri="{FF2B5EF4-FFF2-40B4-BE49-F238E27FC236}">
                  <a16:creationId xmlns:a16="http://schemas.microsoft.com/office/drawing/2014/main" id="{C549E41B-80E7-4F5B-9EC4-11274D307365}"/>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69">
              <a:extLst>
                <a:ext uri="{FF2B5EF4-FFF2-40B4-BE49-F238E27FC236}">
                  <a16:creationId xmlns:a16="http://schemas.microsoft.com/office/drawing/2014/main" id="{72FF4B24-DD77-464D-A59E-DDB3DCF3E91D}"/>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70">
              <a:extLst>
                <a:ext uri="{FF2B5EF4-FFF2-40B4-BE49-F238E27FC236}">
                  <a16:creationId xmlns:a16="http://schemas.microsoft.com/office/drawing/2014/main" id="{8974C71B-A349-4EEC-8467-07EBB0936B07}"/>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 name="Freeform: Shape 271">
              <a:extLst>
                <a:ext uri="{FF2B5EF4-FFF2-40B4-BE49-F238E27FC236}">
                  <a16:creationId xmlns:a16="http://schemas.microsoft.com/office/drawing/2014/main" id="{E2E02D4E-9291-4E31-8D66-C71D1D317E4E}"/>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Freeform: Shape 272">
              <a:extLst>
                <a:ext uri="{FF2B5EF4-FFF2-40B4-BE49-F238E27FC236}">
                  <a16:creationId xmlns:a16="http://schemas.microsoft.com/office/drawing/2014/main" id="{0D08C78C-219E-4463-990A-9D7AE2955B91}"/>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273">
              <a:extLst>
                <a:ext uri="{FF2B5EF4-FFF2-40B4-BE49-F238E27FC236}">
                  <a16:creationId xmlns:a16="http://schemas.microsoft.com/office/drawing/2014/main" id="{F3FD9092-6843-4D1B-8362-22AC81F25BA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274">
              <a:extLst>
                <a:ext uri="{FF2B5EF4-FFF2-40B4-BE49-F238E27FC236}">
                  <a16:creationId xmlns:a16="http://schemas.microsoft.com/office/drawing/2014/main" id="{30027F3C-9EA9-412E-952A-CE7B8705DA47}"/>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275">
              <a:extLst>
                <a:ext uri="{FF2B5EF4-FFF2-40B4-BE49-F238E27FC236}">
                  <a16:creationId xmlns:a16="http://schemas.microsoft.com/office/drawing/2014/main" id="{0791A5D0-7146-4412-8A34-E8960D0359CF}"/>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Freeform: Shape 276">
              <a:extLst>
                <a:ext uri="{FF2B5EF4-FFF2-40B4-BE49-F238E27FC236}">
                  <a16:creationId xmlns:a16="http://schemas.microsoft.com/office/drawing/2014/main" id="{40A549D0-4F0B-4EBF-B829-40A247A137D6}"/>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reeform: Shape 277">
              <a:extLst>
                <a:ext uri="{FF2B5EF4-FFF2-40B4-BE49-F238E27FC236}">
                  <a16:creationId xmlns:a16="http://schemas.microsoft.com/office/drawing/2014/main" id="{997CFFD2-049B-4D67-B563-428BE21DDF0D}"/>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 name="Freeform: Shape 278">
              <a:extLst>
                <a:ext uri="{FF2B5EF4-FFF2-40B4-BE49-F238E27FC236}">
                  <a16:creationId xmlns:a16="http://schemas.microsoft.com/office/drawing/2014/main" id="{45714904-12FB-44FF-8F78-72C6237EC28A}"/>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 name="Freeform: Shape 279">
              <a:extLst>
                <a:ext uri="{FF2B5EF4-FFF2-40B4-BE49-F238E27FC236}">
                  <a16:creationId xmlns:a16="http://schemas.microsoft.com/office/drawing/2014/main" id="{FA3C7C70-7B5C-4FC9-9ECA-FAC164B40C5C}"/>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 name="Freeform: Shape 280">
              <a:extLst>
                <a:ext uri="{FF2B5EF4-FFF2-40B4-BE49-F238E27FC236}">
                  <a16:creationId xmlns:a16="http://schemas.microsoft.com/office/drawing/2014/main" id="{333D7C3C-57A6-43AC-AF39-8013E1BA3B47}"/>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 name="Freeform: Shape 281">
              <a:extLst>
                <a:ext uri="{FF2B5EF4-FFF2-40B4-BE49-F238E27FC236}">
                  <a16:creationId xmlns:a16="http://schemas.microsoft.com/office/drawing/2014/main" id="{424654CA-0A07-4DC2-B2FE-820625B537FD}"/>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 name="Freeform: Shape 282">
              <a:extLst>
                <a:ext uri="{FF2B5EF4-FFF2-40B4-BE49-F238E27FC236}">
                  <a16:creationId xmlns:a16="http://schemas.microsoft.com/office/drawing/2014/main" id="{5FE3C739-88F3-4378-90E3-78B9558AFC9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 name="Freeform: Shape 283">
              <a:extLst>
                <a:ext uri="{FF2B5EF4-FFF2-40B4-BE49-F238E27FC236}">
                  <a16:creationId xmlns:a16="http://schemas.microsoft.com/office/drawing/2014/main" id="{012FCDDC-51DF-4F2D-A473-312B16C628F5}"/>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 name="Freeform: Shape 284">
              <a:extLst>
                <a:ext uri="{FF2B5EF4-FFF2-40B4-BE49-F238E27FC236}">
                  <a16:creationId xmlns:a16="http://schemas.microsoft.com/office/drawing/2014/main" id="{D78973AB-8A66-4EF7-B81E-7ED7879A23D7}"/>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 name="Freeform: Shape 285">
              <a:extLst>
                <a:ext uri="{FF2B5EF4-FFF2-40B4-BE49-F238E27FC236}">
                  <a16:creationId xmlns:a16="http://schemas.microsoft.com/office/drawing/2014/main" id="{9ECC9D35-D0B1-4BFA-B365-7880C8FF455D}"/>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Freeform: Shape 286">
              <a:extLst>
                <a:ext uri="{FF2B5EF4-FFF2-40B4-BE49-F238E27FC236}">
                  <a16:creationId xmlns:a16="http://schemas.microsoft.com/office/drawing/2014/main" id="{FCF36B4A-901E-420C-A55E-63CA8C87BDDC}"/>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reeform: Shape 287">
              <a:extLst>
                <a:ext uri="{FF2B5EF4-FFF2-40B4-BE49-F238E27FC236}">
                  <a16:creationId xmlns:a16="http://schemas.microsoft.com/office/drawing/2014/main" id="{ED1AA467-AAF2-4CB6-96AE-BCC162CD8B9D}"/>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 name="Freeform: Shape 288">
              <a:extLst>
                <a:ext uri="{FF2B5EF4-FFF2-40B4-BE49-F238E27FC236}">
                  <a16:creationId xmlns:a16="http://schemas.microsoft.com/office/drawing/2014/main" id="{D9FBBE95-4B79-4AE2-8A67-FF0D64B2C1E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 name="Freeform: Shape 289">
              <a:extLst>
                <a:ext uri="{FF2B5EF4-FFF2-40B4-BE49-F238E27FC236}">
                  <a16:creationId xmlns:a16="http://schemas.microsoft.com/office/drawing/2014/main" id="{92E4786D-C819-40C4-B955-A44850273653}"/>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290">
              <a:extLst>
                <a:ext uri="{FF2B5EF4-FFF2-40B4-BE49-F238E27FC236}">
                  <a16:creationId xmlns:a16="http://schemas.microsoft.com/office/drawing/2014/main" id="{7408E00D-93F3-422F-91E1-5EAFA0885DA5}"/>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291">
              <a:extLst>
                <a:ext uri="{FF2B5EF4-FFF2-40B4-BE49-F238E27FC236}">
                  <a16:creationId xmlns:a16="http://schemas.microsoft.com/office/drawing/2014/main" id="{8C376E24-1435-41D4-8F6E-CE0DE66DFD26}"/>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292">
              <a:extLst>
                <a:ext uri="{FF2B5EF4-FFF2-40B4-BE49-F238E27FC236}">
                  <a16:creationId xmlns:a16="http://schemas.microsoft.com/office/drawing/2014/main" id="{046880F5-8C45-4602-A6E1-214BB3720D23}"/>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 name="Freeform: Shape 293">
              <a:extLst>
                <a:ext uri="{FF2B5EF4-FFF2-40B4-BE49-F238E27FC236}">
                  <a16:creationId xmlns:a16="http://schemas.microsoft.com/office/drawing/2014/main" id="{DB302641-7524-4EA4-9A90-D2BB2007E561}"/>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 name="Freeform: Shape 294">
              <a:extLst>
                <a:ext uri="{FF2B5EF4-FFF2-40B4-BE49-F238E27FC236}">
                  <a16:creationId xmlns:a16="http://schemas.microsoft.com/office/drawing/2014/main" id="{3F2FCBAB-0A99-421B-8E98-C5CD55C36B34}"/>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 name="Freeform: Shape 295">
              <a:extLst>
                <a:ext uri="{FF2B5EF4-FFF2-40B4-BE49-F238E27FC236}">
                  <a16:creationId xmlns:a16="http://schemas.microsoft.com/office/drawing/2014/main" id="{263F84A7-14FE-4194-A50C-5A67E3FA7366}"/>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296">
              <a:extLst>
                <a:ext uri="{FF2B5EF4-FFF2-40B4-BE49-F238E27FC236}">
                  <a16:creationId xmlns:a16="http://schemas.microsoft.com/office/drawing/2014/main" id="{0F1D9DEA-F4EB-4DA3-B32E-C82675A2ACF6}"/>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Freeform: Shape 297">
              <a:extLst>
                <a:ext uri="{FF2B5EF4-FFF2-40B4-BE49-F238E27FC236}">
                  <a16:creationId xmlns:a16="http://schemas.microsoft.com/office/drawing/2014/main" id="{991CF64B-1C29-406C-B15A-3B3D15EB136C}"/>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reeform: Shape 298">
              <a:extLst>
                <a:ext uri="{FF2B5EF4-FFF2-40B4-BE49-F238E27FC236}">
                  <a16:creationId xmlns:a16="http://schemas.microsoft.com/office/drawing/2014/main" id="{765F5E90-370C-4167-8CE6-87E895CE727E}"/>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 name="Freeform: Shape 299">
              <a:extLst>
                <a:ext uri="{FF2B5EF4-FFF2-40B4-BE49-F238E27FC236}">
                  <a16:creationId xmlns:a16="http://schemas.microsoft.com/office/drawing/2014/main" id="{65833B82-8D5B-4BD7-AA3D-95114C09514D}"/>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300">
              <a:extLst>
                <a:ext uri="{FF2B5EF4-FFF2-40B4-BE49-F238E27FC236}">
                  <a16:creationId xmlns:a16="http://schemas.microsoft.com/office/drawing/2014/main" id="{9353A03E-8D46-4B3A-9F78-194198644138}"/>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301">
              <a:extLst>
                <a:ext uri="{FF2B5EF4-FFF2-40B4-BE49-F238E27FC236}">
                  <a16:creationId xmlns:a16="http://schemas.microsoft.com/office/drawing/2014/main" id="{5550A601-8C10-485F-97E3-384C72A160EB}"/>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1" name="Freeform: Shape 302">
              <a:extLst>
                <a:ext uri="{FF2B5EF4-FFF2-40B4-BE49-F238E27FC236}">
                  <a16:creationId xmlns:a16="http://schemas.microsoft.com/office/drawing/2014/main" id="{D96284FD-5250-40BD-80CE-F4713EC8819A}"/>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2" name="Freeform: Shape 303">
              <a:extLst>
                <a:ext uri="{FF2B5EF4-FFF2-40B4-BE49-F238E27FC236}">
                  <a16:creationId xmlns:a16="http://schemas.microsoft.com/office/drawing/2014/main" id="{DA9870ED-9BE1-4426-BA1B-F41F26081FE9}"/>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3" name="Freeform: Shape 304">
              <a:extLst>
                <a:ext uri="{FF2B5EF4-FFF2-40B4-BE49-F238E27FC236}">
                  <a16:creationId xmlns:a16="http://schemas.microsoft.com/office/drawing/2014/main" id="{E3717CFB-8421-4E18-A266-1DA90F07C90F}"/>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4" name="Freeform: Shape 305">
              <a:extLst>
                <a:ext uri="{FF2B5EF4-FFF2-40B4-BE49-F238E27FC236}">
                  <a16:creationId xmlns:a16="http://schemas.microsoft.com/office/drawing/2014/main" id="{E6454E45-C01F-4EE7-9CFD-3A5FC1BEEF79}"/>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5" name="Freeform: Shape 306">
              <a:extLst>
                <a:ext uri="{FF2B5EF4-FFF2-40B4-BE49-F238E27FC236}">
                  <a16:creationId xmlns:a16="http://schemas.microsoft.com/office/drawing/2014/main" id="{705232FD-399C-4563-BFC0-616A37A2186A}"/>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Freeform: Shape 307">
              <a:extLst>
                <a:ext uri="{FF2B5EF4-FFF2-40B4-BE49-F238E27FC236}">
                  <a16:creationId xmlns:a16="http://schemas.microsoft.com/office/drawing/2014/main" id="{1B18B425-0296-443F-B632-3CA500C53AD4}"/>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Freeform: Shape 308">
              <a:extLst>
                <a:ext uri="{FF2B5EF4-FFF2-40B4-BE49-F238E27FC236}">
                  <a16:creationId xmlns:a16="http://schemas.microsoft.com/office/drawing/2014/main" id="{A69275CE-4961-4A04-A18F-18159E0EF6D4}"/>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reeform: Shape 309">
              <a:extLst>
                <a:ext uri="{FF2B5EF4-FFF2-40B4-BE49-F238E27FC236}">
                  <a16:creationId xmlns:a16="http://schemas.microsoft.com/office/drawing/2014/main" id="{1516F28B-BA80-4DB3-BEA9-0422FEAE6023}"/>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9" name="Freeform: Shape 310">
              <a:extLst>
                <a:ext uri="{FF2B5EF4-FFF2-40B4-BE49-F238E27FC236}">
                  <a16:creationId xmlns:a16="http://schemas.microsoft.com/office/drawing/2014/main" id="{3B5ADEC9-D371-4F99-91D7-5366F7E49F0A}"/>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0" name="Freeform: Shape 311">
              <a:extLst>
                <a:ext uri="{FF2B5EF4-FFF2-40B4-BE49-F238E27FC236}">
                  <a16:creationId xmlns:a16="http://schemas.microsoft.com/office/drawing/2014/main" id="{1F313CD4-58AF-4C64-93FF-C9A23B940F07}"/>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Freeform: Shape 312">
              <a:extLst>
                <a:ext uri="{FF2B5EF4-FFF2-40B4-BE49-F238E27FC236}">
                  <a16:creationId xmlns:a16="http://schemas.microsoft.com/office/drawing/2014/main" id="{1FBD21AE-C41D-4065-8417-BFC8ED4A7E97}"/>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2" name="Freeform: Shape 313">
              <a:extLst>
                <a:ext uri="{FF2B5EF4-FFF2-40B4-BE49-F238E27FC236}">
                  <a16:creationId xmlns:a16="http://schemas.microsoft.com/office/drawing/2014/main" id="{9516D0BD-0BE2-479B-B8E8-EECAA2751292}"/>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314">
              <a:extLst>
                <a:ext uri="{FF2B5EF4-FFF2-40B4-BE49-F238E27FC236}">
                  <a16:creationId xmlns:a16="http://schemas.microsoft.com/office/drawing/2014/main" id="{AF5E3E74-131C-456B-8BE5-786C8055A79B}"/>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4" name="Freeform: Shape 315">
              <a:extLst>
                <a:ext uri="{FF2B5EF4-FFF2-40B4-BE49-F238E27FC236}">
                  <a16:creationId xmlns:a16="http://schemas.microsoft.com/office/drawing/2014/main" id="{3E8915DE-024B-4BAF-A3AA-C75D10969D68}"/>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5" name="Freeform: Shape 316">
              <a:extLst>
                <a:ext uri="{FF2B5EF4-FFF2-40B4-BE49-F238E27FC236}">
                  <a16:creationId xmlns:a16="http://schemas.microsoft.com/office/drawing/2014/main" id="{3882C3FD-1E0C-4455-A866-378822AF7FC5}"/>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6" name="Freeform: Shape 317">
              <a:extLst>
                <a:ext uri="{FF2B5EF4-FFF2-40B4-BE49-F238E27FC236}">
                  <a16:creationId xmlns:a16="http://schemas.microsoft.com/office/drawing/2014/main" id="{5B42ED2D-1503-4FEB-ABDD-DD82845ABD45}"/>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7" name="Freeform: Shape 318">
              <a:extLst>
                <a:ext uri="{FF2B5EF4-FFF2-40B4-BE49-F238E27FC236}">
                  <a16:creationId xmlns:a16="http://schemas.microsoft.com/office/drawing/2014/main" id="{49AB919A-00A2-4B60-8BED-098E8C19365E}"/>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8" name="Freeform: Shape 319">
              <a:extLst>
                <a:ext uri="{FF2B5EF4-FFF2-40B4-BE49-F238E27FC236}">
                  <a16:creationId xmlns:a16="http://schemas.microsoft.com/office/drawing/2014/main" id="{591180DD-C6AE-462D-B222-82A0FAFD484F}"/>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9" name="Freeform: Shape 320">
              <a:extLst>
                <a:ext uri="{FF2B5EF4-FFF2-40B4-BE49-F238E27FC236}">
                  <a16:creationId xmlns:a16="http://schemas.microsoft.com/office/drawing/2014/main" id="{B01F5015-8071-4EFB-9F94-61F0687F74A0}"/>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0" name="Freeform: Shape 321">
              <a:extLst>
                <a:ext uri="{FF2B5EF4-FFF2-40B4-BE49-F238E27FC236}">
                  <a16:creationId xmlns:a16="http://schemas.microsoft.com/office/drawing/2014/main" id="{B4E0EDB5-2FDF-40D7-BFE0-11A39B3CDDB4}"/>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1" name="Freeform: Shape 322">
              <a:extLst>
                <a:ext uri="{FF2B5EF4-FFF2-40B4-BE49-F238E27FC236}">
                  <a16:creationId xmlns:a16="http://schemas.microsoft.com/office/drawing/2014/main" id="{02D80D16-71EB-4766-B145-DF7DCB8ACB91}"/>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2" name="Freeform: Shape 323">
              <a:extLst>
                <a:ext uri="{FF2B5EF4-FFF2-40B4-BE49-F238E27FC236}">
                  <a16:creationId xmlns:a16="http://schemas.microsoft.com/office/drawing/2014/main" id="{FE65DB2A-3129-4DF8-922A-17676979125E}"/>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3" name="Freeform: Shape 324">
              <a:extLst>
                <a:ext uri="{FF2B5EF4-FFF2-40B4-BE49-F238E27FC236}">
                  <a16:creationId xmlns:a16="http://schemas.microsoft.com/office/drawing/2014/main" id="{10E8D0E0-174C-43C6-9FB5-2185BFB34BA5}"/>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4" name="Freeform: Shape 325">
              <a:extLst>
                <a:ext uri="{FF2B5EF4-FFF2-40B4-BE49-F238E27FC236}">
                  <a16:creationId xmlns:a16="http://schemas.microsoft.com/office/drawing/2014/main" id="{9A200955-18D6-404E-AA89-8A8556A5550C}"/>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5" name="Freeform: Shape 326">
              <a:extLst>
                <a:ext uri="{FF2B5EF4-FFF2-40B4-BE49-F238E27FC236}">
                  <a16:creationId xmlns:a16="http://schemas.microsoft.com/office/drawing/2014/main" id="{881B239A-BFE6-4066-B076-2A2AB1AD6E1D}"/>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6" name="Freeform: Shape 327">
              <a:extLst>
                <a:ext uri="{FF2B5EF4-FFF2-40B4-BE49-F238E27FC236}">
                  <a16:creationId xmlns:a16="http://schemas.microsoft.com/office/drawing/2014/main" id="{F3B63D14-4B1F-4B4F-8FFA-7B1970BB00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7" name="Freeform: Shape 328">
              <a:extLst>
                <a:ext uri="{FF2B5EF4-FFF2-40B4-BE49-F238E27FC236}">
                  <a16:creationId xmlns:a16="http://schemas.microsoft.com/office/drawing/2014/main" id="{473E1795-B045-4A4C-B0AE-FC32878AEB98}"/>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8" name="Freeform: Shape 329">
              <a:extLst>
                <a:ext uri="{FF2B5EF4-FFF2-40B4-BE49-F238E27FC236}">
                  <a16:creationId xmlns:a16="http://schemas.microsoft.com/office/drawing/2014/main" id="{9E2F857B-F855-4AD6-BF95-AFA2E61E481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9" name="Freeform: Shape 330">
              <a:extLst>
                <a:ext uri="{FF2B5EF4-FFF2-40B4-BE49-F238E27FC236}">
                  <a16:creationId xmlns:a16="http://schemas.microsoft.com/office/drawing/2014/main" id="{97EAE700-D1A7-403B-99F5-934DCE877CBE}"/>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0" name="Freeform: Shape 331">
              <a:extLst>
                <a:ext uri="{FF2B5EF4-FFF2-40B4-BE49-F238E27FC236}">
                  <a16:creationId xmlns:a16="http://schemas.microsoft.com/office/drawing/2014/main" id="{A6006E11-E63F-45A9-BDDB-00C3AE586C16}"/>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Freeform: Shape 332">
              <a:extLst>
                <a:ext uri="{FF2B5EF4-FFF2-40B4-BE49-F238E27FC236}">
                  <a16:creationId xmlns:a16="http://schemas.microsoft.com/office/drawing/2014/main" id="{5669EB32-093B-40F7-9126-19A8024C46F5}"/>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2" name="Freeform: Shape 333">
              <a:extLst>
                <a:ext uri="{FF2B5EF4-FFF2-40B4-BE49-F238E27FC236}">
                  <a16:creationId xmlns:a16="http://schemas.microsoft.com/office/drawing/2014/main" id="{A9694B8B-5976-4B91-832F-2F10D1A3E5F6}"/>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3" name="Freeform: Shape 334">
              <a:extLst>
                <a:ext uri="{FF2B5EF4-FFF2-40B4-BE49-F238E27FC236}">
                  <a16:creationId xmlns:a16="http://schemas.microsoft.com/office/drawing/2014/main" id="{9D78BCC4-F619-497F-BEF6-9F30FEBB772B}"/>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4" name="Freeform: Shape 335">
              <a:extLst>
                <a:ext uri="{FF2B5EF4-FFF2-40B4-BE49-F238E27FC236}">
                  <a16:creationId xmlns:a16="http://schemas.microsoft.com/office/drawing/2014/main" id="{77EBF94E-AE48-49D5-9CC5-E224C2E2C936}"/>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5" name="Freeform: Shape 336">
              <a:extLst>
                <a:ext uri="{FF2B5EF4-FFF2-40B4-BE49-F238E27FC236}">
                  <a16:creationId xmlns:a16="http://schemas.microsoft.com/office/drawing/2014/main" id="{D95B575A-88D7-427B-B4B0-E4E96CAA0FD8}"/>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6" name="Freeform: Shape 337">
              <a:extLst>
                <a:ext uri="{FF2B5EF4-FFF2-40B4-BE49-F238E27FC236}">
                  <a16:creationId xmlns:a16="http://schemas.microsoft.com/office/drawing/2014/main" id="{742A8E53-6413-484A-BCEA-3B7F7D650B98}"/>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7" name="Freeform: Shape 338">
              <a:extLst>
                <a:ext uri="{FF2B5EF4-FFF2-40B4-BE49-F238E27FC236}">
                  <a16:creationId xmlns:a16="http://schemas.microsoft.com/office/drawing/2014/main" id="{71B14229-1EB4-45F7-AD47-3C1570D81DE2}"/>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8" name="Freeform: Shape 339">
              <a:extLst>
                <a:ext uri="{FF2B5EF4-FFF2-40B4-BE49-F238E27FC236}">
                  <a16:creationId xmlns:a16="http://schemas.microsoft.com/office/drawing/2014/main" id="{FFFA5EAA-1704-41E7-8B64-BFBE2D99186D}"/>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9" name="Freeform: Shape 340">
              <a:extLst>
                <a:ext uri="{FF2B5EF4-FFF2-40B4-BE49-F238E27FC236}">
                  <a16:creationId xmlns:a16="http://schemas.microsoft.com/office/drawing/2014/main" id="{66428BF3-7241-484D-8952-FC323DA5484A}"/>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41">
              <a:extLst>
                <a:ext uri="{FF2B5EF4-FFF2-40B4-BE49-F238E27FC236}">
                  <a16:creationId xmlns:a16="http://schemas.microsoft.com/office/drawing/2014/main" id="{DE766756-DF3F-46F8-84C7-5EC10FB0510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2">
              <a:extLst>
                <a:ext uri="{FF2B5EF4-FFF2-40B4-BE49-F238E27FC236}">
                  <a16:creationId xmlns:a16="http://schemas.microsoft.com/office/drawing/2014/main" id="{F04EB22B-E35A-4B01-95CB-49852403D61E}"/>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43">
              <a:extLst>
                <a:ext uri="{FF2B5EF4-FFF2-40B4-BE49-F238E27FC236}">
                  <a16:creationId xmlns:a16="http://schemas.microsoft.com/office/drawing/2014/main" id="{7454F1C0-0879-4007-95EF-A961701E511B}"/>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3" name="Freeform: Shape 344">
              <a:extLst>
                <a:ext uri="{FF2B5EF4-FFF2-40B4-BE49-F238E27FC236}">
                  <a16:creationId xmlns:a16="http://schemas.microsoft.com/office/drawing/2014/main" id="{49B4926D-D2B8-49C1-9C3B-5967A56D0F46}"/>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4" name="Freeform: Shape 345">
              <a:extLst>
                <a:ext uri="{FF2B5EF4-FFF2-40B4-BE49-F238E27FC236}">
                  <a16:creationId xmlns:a16="http://schemas.microsoft.com/office/drawing/2014/main" id="{D2D9E9A3-6346-48F5-9571-EF0EAA82F6DD}"/>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5" name="Freeform: Shape 346">
              <a:extLst>
                <a:ext uri="{FF2B5EF4-FFF2-40B4-BE49-F238E27FC236}">
                  <a16:creationId xmlns:a16="http://schemas.microsoft.com/office/drawing/2014/main" id="{A33B2FB0-9127-4954-A3A6-E633CA0288FF}"/>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6" name="Freeform: Shape 347">
              <a:extLst>
                <a:ext uri="{FF2B5EF4-FFF2-40B4-BE49-F238E27FC236}">
                  <a16:creationId xmlns:a16="http://schemas.microsoft.com/office/drawing/2014/main" id="{B86CEEDC-F660-46E9-BA6A-23B3C0ACF07A}"/>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7" name="Freeform: Shape 348">
              <a:extLst>
                <a:ext uri="{FF2B5EF4-FFF2-40B4-BE49-F238E27FC236}">
                  <a16:creationId xmlns:a16="http://schemas.microsoft.com/office/drawing/2014/main" id="{D820B9D7-F08F-4CD7-86DC-55BBA36DFED3}"/>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8" name="Freeform: Shape 349">
              <a:extLst>
                <a:ext uri="{FF2B5EF4-FFF2-40B4-BE49-F238E27FC236}">
                  <a16:creationId xmlns:a16="http://schemas.microsoft.com/office/drawing/2014/main" id="{C305E18A-5139-4460-A0C4-8B54990DDD39}"/>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Shape 350">
              <a:extLst>
                <a:ext uri="{FF2B5EF4-FFF2-40B4-BE49-F238E27FC236}">
                  <a16:creationId xmlns:a16="http://schemas.microsoft.com/office/drawing/2014/main" id="{D13DB80A-420B-48FE-AFFE-E7292D92088B}"/>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0" name="Freeform: Shape 351">
              <a:extLst>
                <a:ext uri="{FF2B5EF4-FFF2-40B4-BE49-F238E27FC236}">
                  <a16:creationId xmlns:a16="http://schemas.microsoft.com/office/drawing/2014/main" id="{43E9421F-E139-485B-A06C-6B13486F4190}"/>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Shape 352">
              <a:extLst>
                <a:ext uri="{FF2B5EF4-FFF2-40B4-BE49-F238E27FC236}">
                  <a16:creationId xmlns:a16="http://schemas.microsoft.com/office/drawing/2014/main" id="{6B3E5028-48FC-4FBC-9976-36D865C7893D}"/>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Shape 353">
              <a:extLst>
                <a:ext uri="{FF2B5EF4-FFF2-40B4-BE49-F238E27FC236}">
                  <a16:creationId xmlns:a16="http://schemas.microsoft.com/office/drawing/2014/main" id="{ED2C8981-AD6E-46AA-80E5-5EDC92BEC734}"/>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3" name="Freeform: Shape 354">
              <a:extLst>
                <a:ext uri="{FF2B5EF4-FFF2-40B4-BE49-F238E27FC236}">
                  <a16:creationId xmlns:a16="http://schemas.microsoft.com/office/drawing/2014/main" id="{BBF7B0AD-627E-44FF-BBD5-7E9D982E27EC}"/>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4" name="Freeform: Shape 355">
              <a:extLst>
                <a:ext uri="{FF2B5EF4-FFF2-40B4-BE49-F238E27FC236}">
                  <a16:creationId xmlns:a16="http://schemas.microsoft.com/office/drawing/2014/main" id="{D1588DA1-3358-4137-9AF0-4A16F4C5154D}"/>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Shape 356">
              <a:extLst>
                <a:ext uri="{FF2B5EF4-FFF2-40B4-BE49-F238E27FC236}">
                  <a16:creationId xmlns:a16="http://schemas.microsoft.com/office/drawing/2014/main" id="{AA0E9059-7695-4329-B33F-8D9783A02FA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6" name="Freeform: Shape 357">
              <a:extLst>
                <a:ext uri="{FF2B5EF4-FFF2-40B4-BE49-F238E27FC236}">
                  <a16:creationId xmlns:a16="http://schemas.microsoft.com/office/drawing/2014/main" id="{A1FA46ED-6108-4D91-9C8A-160BD5496133}"/>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7" name="Freeform: Shape 358">
              <a:extLst>
                <a:ext uri="{FF2B5EF4-FFF2-40B4-BE49-F238E27FC236}">
                  <a16:creationId xmlns:a16="http://schemas.microsoft.com/office/drawing/2014/main" id="{F463B253-630E-4A30-85D7-B2CA2D620A3F}"/>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Freeform: Shape 359">
              <a:extLst>
                <a:ext uri="{FF2B5EF4-FFF2-40B4-BE49-F238E27FC236}">
                  <a16:creationId xmlns:a16="http://schemas.microsoft.com/office/drawing/2014/main" id="{C66B60A4-4D6A-4E3D-92E7-CE64C04845DA}"/>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9" name="Freeform: Shape 360">
              <a:extLst>
                <a:ext uri="{FF2B5EF4-FFF2-40B4-BE49-F238E27FC236}">
                  <a16:creationId xmlns:a16="http://schemas.microsoft.com/office/drawing/2014/main" id="{219881F0-DD01-49A0-9964-A295D8B75373}"/>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0" name="Freeform: Shape 361">
              <a:extLst>
                <a:ext uri="{FF2B5EF4-FFF2-40B4-BE49-F238E27FC236}">
                  <a16:creationId xmlns:a16="http://schemas.microsoft.com/office/drawing/2014/main" id="{397BB55D-0B71-4C30-8062-7044F13670C0}"/>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1" name="Freeform: Shape 362">
              <a:extLst>
                <a:ext uri="{FF2B5EF4-FFF2-40B4-BE49-F238E27FC236}">
                  <a16:creationId xmlns:a16="http://schemas.microsoft.com/office/drawing/2014/main" id="{BBA6A80C-5156-4040-8B49-5FFC201E4A2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2" name="Freeform: Shape 363">
              <a:extLst>
                <a:ext uri="{FF2B5EF4-FFF2-40B4-BE49-F238E27FC236}">
                  <a16:creationId xmlns:a16="http://schemas.microsoft.com/office/drawing/2014/main" id="{038A3467-6C7F-45AB-9490-801369982235}"/>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3" name="Freeform: Shape 364">
              <a:extLst>
                <a:ext uri="{FF2B5EF4-FFF2-40B4-BE49-F238E27FC236}">
                  <a16:creationId xmlns:a16="http://schemas.microsoft.com/office/drawing/2014/main" id="{04FE0078-0C75-4A48-B4BB-7557B87D1DAF}"/>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4" name="Freeform: Shape 365">
              <a:extLst>
                <a:ext uri="{FF2B5EF4-FFF2-40B4-BE49-F238E27FC236}">
                  <a16:creationId xmlns:a16="http://schemas.microsoft.com/office/drawing/2014/main" id="{1114322D-F031-4DD3-936B-E771E5C8E957}"/>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5" name="Freeform: Shape 366">
              <a:extLst>
                <a:ext uri="{FF2B5EF4-FFF2-40B4-BE49-F238E27FC236}">
                  <a16:creationId xmlns:a16="http://schemas.microsoft.com/office/drawing/2014/main" id="{5D866B1E-A496-470E-A9E1-766CF95F9D1E}"/>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6" name="Freeform: Shape 367">
              <a:extLst>
                <a:ext uri="{FF2B5EF4-FFF2-40B4-BE49-F238E27FC236}">
                  <a16:creationId xmlns:a16="http://schemas.microsoft.com/office/drawing/2014/main" id="{D1F4913E-BD18-467C-9D6E-CFC7CE0E2656}"/>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7" name="Freeform: Shape 368">
              <a:extLst>
                <a:ext uri="{FF2B5EF4-FFF2-40B4-BE49-F238E27FC236}">
                  <a16:creationId xmlns:a16="http://schemas.microsoft.com/office/drawing/2014/main" id="{873D8626-2341-4932-AC0A-65FC2428CED1}"/>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Shape 369">
              <a:extLst>
                <a:ext uri="{FF2B5EF4-FFF2-40B4-BE49-F238E27FC236}">
                  <a16:creationId xmlns:a16="http://schemas.microsoft.com/office/drawing/2014/main" id="{24BC0BFC-CFCF-462F-BC73-3F25E3A0EB04}"/>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370">
              <a:extLst>
                <a:ext uri="{FF2B5EF4-FFF2-40B4-BE49-F238E27FC236}">
                  <a16:creationId xmlns:a16="http://schemas.microsoft.com/office/drawing/2014/main" id="{D8EEA654-E318-419B-8FA3-15F78FFD9269}"/>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0" name="Freeform: Shape 371">
              <a:extLst>
                <a:ext uri="{FF2B5EF4-FFF2-40B4-BE49-F238E27FC236}">
                  <a16:creationId xmlns:a16="http://schemas.microsoft.com/office/drawing/2014/main" id="{72E4BFFE-6E5F-4C88-9093-81167858BABB}"/>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1" name="Freeform: Shape 372">
              <a:extLst>
                <a:ext uri="{FF2B5EF4-FFF2-40B4-BE49-F238E27FC236}">
                  <a16:creationId xmlns:a16="http://schemas.microsoft.com/office/drawing/2014/main" id="{C5BB70D2-96D1-48BB-AA1F-79FBA0B7F41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2" name="Freeform: Shape 373">
              <a:extLst>
                <a:ext uri="{FF2B5EF4-FFF2-40B4-BE49-F238E27FC236}">
                  <a16:creationId xmlns:a16="http://schemas.microsoft.com/office/drawing/2014/main" id="{BFE61827-AE1C-4D6F-881F-9D2792605971}"/>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3" name="Freeform: Shape 374">
              <a:extLst>
                <a:ext uri="{FF2B5EF4-FFF2-40B4-BE49-F238E27FC236}">
                  <a16:creationId xmlns:a16="http://schemas.microsoft.com/office/drawing/2014/main" id="{1C2702A3-509F-4A4F-A1E8-8472763288F4}"/>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4" name="Freeform: Shape 375">
              <a:extLst>
                <a:ext uri="{FF2B5EF4-FFF2-40B4-BE49-F238E27FC236}">
                  <a16:creationId xmlns:a16="http://schemas.microsoft.com/office/drawing/2014/main" id="{1284AE97-4FB8-4EC3-97F4-C08D980CFBD8}"/>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5" name="Freeform: Shape 376">
              <a:extLst>
                <a:ext uri="{FF2B5EF4-FFF2-40B4-BE49-F238E27FC236}">
                  <a16:creationId xmlns:a16="http://schemas.microsoft.com/office/drawing/2014/main" id="{7CCB44CF-71C2-4B15-8E7C-8209D8AB7BA6}"/>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6" name="Freeform: Shape 377">
              <a:extLst>
                <a:ext uri="{FF2B5EF4-FFF2-40B4-BE49-F238E27FC236}">
                  <a16:creationId xmlns:a16="http://schemas.microsoft.com/office/drawing/2014/main" id="{A8C4086E-9A2A-479E-BF7E-EE34A4BF0509}"/>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7" name="Freeform: Shape 378">
              <a:extLst>
                <a:ext uri="{FF2B5EF4-FFF2-40B4-BE49-F238E27FC236}">
                  <a16:creationId xmlns:a16="http://schemas.microsoft.com/office/drawing/2014/main" id="{81DC7A6F-1AD0-4458-9D4C-4E524C990E7F}"/>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Freeform: Shape 379">
              <a:extLst>
                <a:ext uri="{FF2B5EF4-FFF2-40B4-BE49-F238E27FC236}">
                  <a16:creationId xmlns:a16="http://schemas.microsoft.com/office/drawing/2014/main" id="{DA5DDAFC-116E-41B1-BE36-920C60834B6C}"/>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9" name="Freeform: Shape 380">
              <a:extLst>
                <a:ext uri="{FF2B5EF4-FFF2-40B4-BE49-F238E27FC236}">
                  <a16:creationId xmlns:a16="http://schemas.microsoft.com/office/drawing/2014/main" id="{E7576D03-CD6E-449F-A6AE-5972E271BCA1}"/>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0" name="Freeform: Shape 381">
              <a:extLst>
                <a:ext uri="{FF2B5EF4-FFF2-40B4-BE49-F238E27FC236}">
                  <a16:creationId xmlns:a16="http://schemas.microsoft.com/office/drawing/2014/main" id="{1946C494-E51A-48AE-B12A-92F74FA9051A}"/>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1" name="Freeform: Shape 382">
              <a:extLst>
                <a:ext uri="{FF2B5EF4-FFF2-40B4-BE49-F238E27FC236}">
                  <a16:creationId xmlns:a16="http://schemas.microsoft.com/office/drawing/2014/main" id="{60888D0D-531C-4D67-8384-567E0A131E2A}"/>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2" name="Freeform: Shape 383">
              <a:extLst>
                <a:ext uri="{FF2B5EF4-FFF2-40B4-BE49-F238E27FC236}">
                  <a16:creationId xmlns:a16="http://schemas.microsoft.com/office/drawing/2014/main" id="{FD5004B9-4D8B-42CC-BE9B-9A12ADC4E9A2}"/>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3" name="Freeform: Shape 384">
              <a:extLst>
                <a:ext uri="{FF2B5EF4-FFF2-40B4-BE49-F238E27FC236}">
                  <a16:creationId xmlns:a16="http://schemas.microsoft.com/office/drawing/2014/main" id="{2A986CE1-8BF8-4A66-B379-CD67C21D7550}"/>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4" name="Freeform: Shape 385">
              <a:extLst>
                <a:ext uri="{FF2B5EF4-FFF2-40B4-BE49-F238E27FC236}">
                  <a16:creationId xmlns:a16="http://schemas.microsoft.com/office/drawing/2014/main" id="{56CB1FEC-A82E-4E44-8A39-6BD714F4B852}"/>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5" name="Freeform: Shape 386">
              <a:extLst>
                <a:ext uri="{FF2B5EF4-FFF2-40B4-BE49-F238E27FC236}">
                  <a16:creationId xmlns:a16="http://schemas.microsoft.com/office/drawing/2014/main" id="{9B58FEA6-91EA-4F45-AD25-47307C08AE17}"/>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6" name="Freeform: Shape 387">
              <a:extLst>
                <a:ext uri="{FF2B5EF4-FFF2-40B4-BE49-F238E27FC236}">
                  <a16:creationId xmlns:a16="http://schemas.microsoft.com/office/drawing/2014/main" id="{F6E6AC79-60DB-4B83-B841-19268943E855}"/>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88">
              <a:extLst>
                <a:ext uri="{FF2B5EF4-FFF2-40B4-BE49-F238E27FC236}">
                  <a16:creationId xmlns:a16="http://schemas.microsoft.com/office/drawing/2014/main" id="{8D7E9E16-8854-4D8C-9D10-7EA090190F93}"/>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89">
              <a:extLst>
                <a:ext uri="{FF2B5EF4-FFF2-40B4-BE49-F238E27FC236}">
                  <a16:creationId xmlns:a16="http://schemas.microsoft.com/office/drawing/2014/main" id="{2B7FA0D9-118F-447E-A632-F1E585ACF85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90">
              <a:extLst>
                <a:ext uri="{FF2B5EF4-FFF2-40B4-BE49-F238E27FC236}">
                  <a16:creationId xmlns:a16="http://schemas.microsoft.com/office/drawing/2014/main" id="{882530A7-67C3-4C57-A33D-4EC145275BE2}"/>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0" name="Freeform: Shape 391">
              <a:extLst>
                <a:ext uri="{FF2B5EF4-FFF2-40B4-BE49-F238E27FC236}">
                  <a16:creationId xmlns:a16="http://schemas.microsoft.com/office/drawing/2014/main" id="{52770C79-77B2-4D4A-BE81-5C6539853114}"/>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1" name="Freeform: Shape 392">
              <a:extLst>
                <a:ext uri="{FF2B5EF4-FFF2-40B4-BE49-F238E27FC236}">
                  <a16:creationId xmlns:a16="http://schemas.microsoft.com/office/drawing/2014/main" id="{E6E3B798-9054-4C69-9851-01A5CF5EEE8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2" name="Freeform: Shape 393">
              <a:extLst>
                <a:ext uri="{FF2B5EF4-FFF2-40B4-BE49-F238E27FC236}">
                  <a16:creationId xmlns:a16="http://schemas.microsoft.com/office/drawing/2014/main" id="{93BEE5F8-CB6B-469A-817A-9A0980479CFD}"/>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3" name="Freeform: Shape 394">
              <a:extLst>
                <a:ext uri="{FF2B5EF4-FFF2-40B4-BE49-F238E27FC236}">
                  <a16:creationId xmlns:a16="http://schemas.microsoft.com/office/drawing/2014/main" id="{2798FAA7-97BB-4114-9F8B-E1D6A3DB1879}"/>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4" name="Freeform: Shape 395">
              <a:extLst>
                <a:ext uri="{FF2B5EF4-FFF2-40B4-BE49-F238E27FC236}">
                  <a16:creationId xmlns:a16="http://schemas.microsoft.com/office/drawing/2014/main" id="{146E4D88-734D-49D5-966B-020B4D54DC13}"/>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5" name="Freeform: Shape 396">
              <a:extLst>
                <a:ext uri="{FF2B5EF4-FFF2-40B4-BE49-F238E27FC236}">
                  <a16:creationId xmlns:a16="http://schemas.microsoft.com/office/drawing/2014/main" id="{F0ACA9A5-3A76-41D3-B5D5-E279F7AEE08A}"/>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6" name="Freeform: Shape 397">
              <a:extLst>
                <a:ext uri="{FF2B5EF4-FFF2-40B4-BE49-F238E27FC236}">
                  <a16:creationId xmlns:a16="http://schemas.microsoft.com/office/drawing/2014/main" id="{97691683-675D-4B83-AF99-1752D3FE0A3D}"/>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7" name="Freeform: Shape 398">
              <a:extLst>
                <a:ext uri="{FF2B5EF4-FFF2-40B4-BE49-F238E27FC236}">
                  <a16:creationId xmlns:a16="http://schemas.microsoft.com/office/drawing/2014/main" id="{3ACF2F95-10F2-45D1-B7B8-99538855707A}"/>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8" name="Freeform: Shape 399">
              <a:extLst>
                <a:ext uri="{FF2B5EF4-FFF2-40B4-BE49-F238E27FC236}">
                  <a16:creationId xmlns:a16="http://schemas.microsoft.com/office/drawing/2014/main" id="{3CF8182D-67D4-4B5C-8BC6-CBB48D2012E1}"/>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9" name="Freeform: Shape 400">
              <a:extLst>
                <a:ext uri="{FF2B5EF4-FFF2-40B4-BE49-F238E27FC236}">
                  <a16:creationId xmlns:a16="http://schemas.microsoft.com/office/drawing/2014/main" id="{EF568311-39F2-461A-ACAC-113415C2D523}"/>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0" name="Freeform: Shape 401">
              <a:extLst>
                <a:ext uri="{FF2B5EF4-FFF2-40B4-BE49-F238E27FC236}">
                  <a16:creationId xmlns:a16="http://schemas.microsoft.com/office/drawing/2014/main" id="{38C23445-5E0D-4C9D-9A43-28FB9829FE2D}"/>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1" name="Freeform: Shape 402">
              <a:extLst>
                <a:ext uri="{FF2B5EF4-FFF2-40B4-BE49-F238E27FC236}">
                  <a16:creationId xmlns:a16="http://schemas.microsoft.com/office/drawing/2014/main" id="{06AED13D-2DDE-4DF9-B3AE-C6C02DFBAB13}"/>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2" name="Freeform: Shape 403">
              <a:extLst>
                <a:ext uri="{FF2B5EF4-FFF2-40B4-BE49-F238E27FC236}">
                  <a16:creationId xmlns:a16="http://schemas.microsoft.com/office/drawing/2014/main" id="{9F412768-E5AA-4439-AC9D-AB26F6BC3AE3}"/>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3" name="Freeform: Shape 404">
              <a:extLst>
                <a:ext uri="{FF2B5EF4-FFF2-40B4-BE49-F238E27FC236}">
                  <a16:creationId xmlns:a16="http://schemas.microsoft.com/office/drawing/2014/main" id="{DAAAC5AE-7D57-43EA-A290-8ECBF4180A92}"/>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4" name="Freeform: Shape 405">
              <a:extLst>
                <a:ext uri="{FF2B5EF4-FFF2-40B4-BE49-F238E27FC236}">
                  <a16:creationId xmlns:a16="http://schemas.microsoft.com/office/drawing/2014/main" id="{8564BC6E-4BC3-4F59-8A3D-4FCA66E462F7}"/>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5" name="Freeform: Shape 406">
              <a:extLst>
                <a:ext uri="{FF2B5EF4-FFF2-40B4-BE49-F238E27FC236}">
                  <a16:creationId xmlns:a16="http://schemas.microsoft.com/office/drawing/2014/main" id="{D6CDBAA6-A754-4198-9260-1352A1913386}"/>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Freeform: Shape 407">
              <a:extLst>
                <a:ext uri="{FF2B5EF4-FFF2-40B4-BE49-F238E27FC236}">
                  <a16:creationId xmlns:a16="http://schemas.microsoft.com/office/drawing/2014/main" id="{93BC7267-F635-41B0-9A6B-521AC88593AC}"/>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7" name="Freeform: Shape 408">
              <a:extLst>
                <a:ext uri="{FF2B5EF4-FFF2-40B4-BE49-F238E27FC236}">
                  <a16:creationId xmlns:a16="http://schemas.microsoft.com/office/drawing/2014/main" id="{AFC6A437-4968-4A2F-8F14-E77566BF5EEE}"/>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8" name="Freeform: Shape 409">
              <a:extLst>
                <a:ext uri="{FF2B5EF4-FFF2-40B4-BE49-F238E27FC236}">
                  <a16:creationId xmlns:a16="http://schemas.microsoft.com/office/drawing/2014/main" id="{252DB5EA-E2E2-4D2E-8CC8-8F707870CCBD}"/>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9" name="Freeform: Shape 410">
              <a:extLst>
                <a:ext uri="{FF2B5EF4-FFF2-40B4-BE49-F238E27FC236}">
                  <a16:creationId xmlns:a16="http://schemas.microsoft.com/office/drawing/2014/main" id="{C364564C-6EAA-47B1-B415-1B390994C550}"/>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0" name="Freeform: Shape 411">
              <a:extLst>
                <a:ext uri="{FF2B5EF4-FFF2-40B4-BE49-F238E27FC236}">
                  <a16:creationId xmlns:a16="http://schemas.microsoft.com/office/drawing/2014/main" id="{5CD1FEE0-B738-4C54-AF7D-8E15CDC55279}"/>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1" name="Freeform: Shape 412">
              <a:extLst>
                <a:ext uri="{FF2B5EF4-FFF2-40B4-BE49-F238E27FC236}">
                  <a16:creationId xmlns:a16="http://schemas.microsoft.com/office/drawing/2014/main" id="{F04B24B2-FA8E-46BB-81A5-78E84941002C}"/>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413">
              <a:extLst>
                <a:ext uri="{FF2B5EF4-FFF2-40B4-BE49-F238E27FC236}">
                  <a16:creationId xmlns:a16="http://schemas.microsoft.com/office/drawing/2014/main" id="{BE9E28F7-9E39-4AFF-9F24-D6FE359767DC}"/>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414">
              <a:extLst>
                <a:ext uri="{FF2B5EF4-FFF2-40B4-BE49-F238E27FC236}">
                  <a16:creationId xmlns:a16="http://schemas.microsoft.com/office/drawing/2014/main" id="{A5A50D61-D20F-4AED-8DCC-0F64EF67894F}"/>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415">
              <a:extLst>
                <a:ext uri="{FF2B5EF4-FFF2-40B4-BE49-F238E27FC236}">
                  <a16:creationId xmlns:a16="http://schemas.microsoft.com/office/drawing/2014/main" id="{D01782D8-531E-4C9D-B18F-039418CBAD92}"/>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5" name="Freeform: Shape 416">
              <a:extLst>
                <a:ext uri="{FF2B5EF4-FFF2-40B4-BE49-F238E27FC236}">
                  <a16:creationId xmlns:a16="http://schemas.microsoft.com/office/drawing/2014/main" id="{D553568A-9C69-4B01-9751-69B257D827C4}"/>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Shape 417">
              <a:extLst>
                <a:ext uri="{FF2B5EF4-FFF2-40B4-BE49-F238E27FC236}">
                  <a16:creationId xmlns:a16="http://schemas.microsoft.com/office/drawing/2014/main" id="{5A82638A-4907-4FA1-B44F-5A2B6B0DF87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Shape 418">
              <a:extLst>
                <a:ext uri="{FF2B5EF4-FFF2-40B4-BE49-F238E27FC236}">
                  <a16:creationId xmlns:a16="http://schemas.microsoft.com/office/drawing/2014/main" id="{DB142FFE-11C7-42E1-81F4-A486857D3CC1}"/>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8" name="Freeform: Shape 419">
              <a:extLst>
                <a:ext uri="{FF2B5EF4-FFF2-40B4-BE49-F238E27FC236}">
                  <a16:creationId xmlns:a16="http://schemas.microsoft.com/office/drawing/2014/main" id="{444DC019-9172-471D-938D-0C601410D204}"/>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9" name="Freeform: Shape 420">
              <a:extLst>
                <a:ext uri="{FF2B5EF4-FFF2-40B4-BE49-F238E27FC236}">
                  <a16:creationId xmlns:a16="http://schemas.microsoft.com/office/drawing/2014/main" id="{AC4BC78A-275A-491C-8322-06CCCE1E50A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0" name="Freeform: Shape 421">
              <a:extLst>
                <a:ext uri="{FF2B5EF4-FFF2-40B4-BE49-F238E27FC236}">
                  <a16:creationId xmlns:a16="http://schemas.microsoft.com/office/drawing/2014/main" id="{8DCFC7C9-15EC-4F9C-9440-CB0687500B3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1" name="Freeform: Shape 422">
              <a:extLst>
                <a:ext uri="{FF2B5EF4-FFF2-40B4-BE49-F238E27FC236}">
                  <a16:creationId xmlns:a16="http://schemas.microsoft.com/office/drawing/2014/main" id="{C32FE227-D039-400F-AEFB-D1C001CFFC1C}"/>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2" name="Freeform: Shape 423">
              <a:extLst>
                <a:ext uri="{FF2B5EF4-FFF2-40B4-BE49-F238E27FC236}">
                  <a16:creationId xmlns:a16="http://schemas.microsoft.com/office/drawing/2014/main" id="{CC802A42-3C2A-4834-8CEC-84D0BCCB6A2D}"/>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3" name="Freeform: Shape 424">
              <a:extLst>
                <a:ext uri="{FF2B5EF4-FFF2-40B4-BE49-F238E27FC236}">
                  <a16:creationId xmlns:a16="http://schemas.microsoft.com/office/drawing/2014/main" id="{D7C3CAE3-B7B2-4997-9EE8-165660BB6D25}"/>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4" name="Freeform: Shape 425">
              <a:extLst>
                <a:ext uri="{FF2B5EF4-FFF2-40B4-BE49-F238E27FC236}">
                  <a16:creationId xmlns:a16="http://schemas.microsoft.com/office/drawing/2014/main" id="{2851B8F9-C5E9-4769-A230-324F291617B0}"/>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5" name="Freeform: Shape 426">
              <a:extLst>
                <a:ext uri="{FF2B5EF4-FFF2-40B4-BE49-F238E27FC236}">
                  <a16:creationId xmlns:a16="http://schemas.microsoft.com/office/drawing/2014/main" id="{8532DA19-67BE-4875-9153-46666DBC0C68}"/>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6" name="Freeform: Shape 427">
              <a:extLst>
                <a:ext uri="{FF2B5EF4-FFF2-40B4-BE49-F238E27FC236}">
                  <a16:creationId xmlns:a16="http://schemas.microsoft.com/office/drawing/2014/main" id="{4F0D594B-F8BF-4088-A3B6-99E3CF3555A9}"/>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7" name="Freeform: Shape 428">
              <a:extLst>
                <a:ext uri="{FF2B5EF4-FFF2-40B4-BE49-F238E27FC236}">
                  <a16:creationId xmlns:a16="http://schemas.microsoft.com/office/drawing/2014/main" id="{C2D4E254-B4C7-4CE4-BC1D-D65E03B0086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8" name="Freeform: Shape 429">
              <a:extLst>
                <a:ext uri="{FF2B5EF4-FFF2-40B4-BE49-F238E27FC236}">
                  <a16:creationId xmlns:a16="http://schemas.microsoft.com/office/drawing/2014/main" id="{7693CCE9-67FA-41BB-9C42-3E05EE01258A}"/>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9" name="Freeform: Shape 430">
              <a:extLst>
                <a:ext uri="{FF2B5EF4-FFF2-40B4-BE49-F238E27FC236}">
                  <a16:creationId xmlns:a16="http://schemas.microsoft.com/office/drawing/2014/main" id="{4883BD14-0F87-400C-8A2A-8680D52438B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0" name="Freeform: Shape 431">
              <a:extLst>
                <a:ext uri="{FF2B5EF4-FFF2-40B4-BE49-F238E27FC236}">
                  <a16:creationId xmlns:a16="http://schemas.microsoft.com/office/drawing/2014/main" id="{A971CD3D-E492-401A-942A-E100AB5DFBCF}"/>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432">
              <a:extLst>
                <a:ext uri="{FF2B5EF4-FFF2-40B4-BE49-F238E27FC236}">
                  <a16:creationId xmlns:a16="http://schemas.microsoft.com/office/drawing/2014/main" id="{DB111FE7-42D8-4E18-9B06-043373A67265}"/>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433">
              <a:extLst>
                <a:ext uri="{FF2B5EF4-FFF2-40B4-BE49-F238E27FC236}">
                  <a16:creationId xmlns:a16="http://schemas.microsoft.com/office/drawing/2014/main" id="{33BFBA42-DC1C-4456-AE52-2AF86D172DF2}"/>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46632051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50000">
                                          <p:cBhvr additive="base">
                                            <p:cTn id="7" dur="5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8FA5-32B1-4BD9-B509-21542000FD2E}"/>
              </a:ext>
            </a:extLst>
          </p:cNvPr>
          <p:cNvSpPr>
            <a:spLocks noGrp="1"/>
          </p:cNvSpPr>
          <p:nvPr>
            <p:ph type="title"/>
          </p:nvPr>
        </p:nvSpPr>
        <p:spPr/>
        <p:txBody>
          <a:bodyPr/>
          <a:lstStyle/>
          <a:p>
            <a:r>
              <a:rPr lang="en-US"/>
              <a:t>Turnkey Global Distribution</a:t>
            </a:r>
          </a:p>
        </p:txBody>
      </p:sp>
      <p:sp>
        <p:nvSpPr>
          <p:cNvPr id="3" name="Text Placeholder 2">
            <a:extLst>
              <a:ext uri="{FF2B5EF4-FFF2-40B4-BE49-F238E27FC236}">
                <a16:creationId xmlns:a16="http://schemas.microsoft.com/office/drawing/2014/main" id="{1797A828-B254-4B0A-BDD2-7F5E3E0B6B4A}"/>
              </a:ext>
            </a:extLst>
          </p:cNvPr>
          <p:cNvSpPr>
            <a:spLocks noGrp="1"/>
          </p:cNvSpPr>
          <p:nvPr>
            <p:ph type="body" sz="quarter" idx="10"/>
          </p:nvPr>
        </p:nvSpPr>
        <p:spPr>
          <a:xfrm>
            <a:off x="269239" y="1925685"/>
            <a:ext cx="5496788" cy="3586303"/>
          </a:xfrm>
        </p:spPr>
        <p:txBody>
          <a:bodyPr/>
          <a:lstStyle/>
          <a:p>
            <a:pPr marL="285750" indent="-285750">
              <a:lnSpc>
                <a:spcPct val="150000"/>
              </a:lnSpc>
              <a:buFont typeface="Arial" panose="020B0604020202020204" pitchFamily="34" charset="0"/>
              <a:buChar char="•"/>
            </a:pPr>
            <a:r>
              <a:rPr lang="en-US" sz="1800" b="0">
                <a:solidFill>
                  <a:schemeClr val="tx1"/>
                </a:solidFill>
                <a:latin typeface="+mn-lt"/>
              </a:rPr>
              <a:t>Automatic and transparent replication worldwide</a:t>
            </a:r>
          </a:p>
          <a:p>
            <a:pPr marL="285750" indent="-285750">
              <a:lnSpc>
                <a:spcPct val="150000"/>
              </a:lnSpc>
              <a:buFont typeface="Arial" panose="020B0604020202020204" pitchFamily="34" charset="0"/>
              <a:buChar char="•"/>
            </a:pPr>
            <a:r>
              <a:rPr lang="en-US" sz="1800" b="0">
                <a:solidFill>
                  <a:schemeClr val="tx1"/>
                </a:solidFill>
                <a:latin typeface="+mn-lt"/>
              </a:rPr>
              <a:t>Each partition hosts a replica set per region</a:t>
            </a:r>
          </a:p>
          <a:p>
            <a:pPr marL="285750" indent="-285750">
              <a:lnSpc>
                <a:spcPct val="150000"/>
              </a:lnSpc>
              <a:buFont typeface="Arial" panose="020B0604020202020204" pitchFamily="34" charset="0"/>
              <a:buChar char="•"/>
            </a:pPr>
            <a:r>
              <a:rPr lang="en-US" sz="1800" b="0">
                <a:solidFill>
                  <a:schemeClr val="tx1"/>
                </a:solidFill>
                <a:latin typeface="+mn-lt"/>
              </a:rPr>
              <a:t>Customers can test end to end application availability by programmatically simulating failovers</a:t>
            </a:r>
          </a:p>
          <a:p>
            <a:pPr marL="285750" indent="-285750">
              <a:lnSpc>
                <a:spcPct val="150000"/>
              </a:lnSpc>
              <a:buFont typeface="Arial" panose="020B0604020202020204" pitchFamily="34" charset="0"/>
              <a:buChar char="•"/>
            </a:pPr>
            <a:r>
              <a:rPr lang="en-US" sz="1800" b="0">
                <a:solidFill>
                  <a:schemeClr val="tx1"/>
                </a:solidFill>
                <a:latin typeface="+mn-lt"/>
              </a:rPr>
              <a:t>All regions are hidden behind a single global URI with multi-homing capabilities</a:t>
            </a:r>
            <a:endParaRPr lang="en-US" sz="1600"/>
          </a:p>
          <a:p>
            <a:pPr marL="285750" indent="-285750">
              <a:lnSpc>
                <a:spcPct val="150000"/>
              </a:lnSpc>
              <a:buFont typeface="Arial" panose="020B0604020202020204" pitchFamily="34" charset="0"/>
              <a:buChar char="•"/>
            </a:pPr>
            <a:r>
              <a:rPr lang="en-US" sz="1800" b="0">
                <a:solidFill>
                  <a:schemeClr val="tx1"/>
                </a:solidFill>
                <a:latin typeface="+mn-lt"/>
              </a:rPr>
              <a:t>Customers can dynamically add / remove additional regions at any time</a:t>
            </a:r>
          </a:p>
        </p:txBody>
      </p:sp>
      <p:grpSp>
        <p:nvGrpSpPr>
          <p:cNvPr id="196" name="Group 195">
            <a:extLst>
              <a:ext uri="{FF2B5EF4-FFF2-40B4-BE49-F238E27FC236}">
                <a16:creationId xmlns:a16="http://schemas.microsoft.com/office/drawing/2014/main" id="{44FF01BA-1B46-4536-8637-CCE7CDB4C5F7}"/>
              </a:ext>
            </a:extLst>
          </p:cNvPr>
          <p:cNvGrpSpPr>
            <a:grpSpLocks noChangeAspect="1"/>
          </p:cNvGrpSpPr>
          <p:nvPr/>
        </p:nvGrpSpPr>
        <p:grpSpPr>
          <a:xfrm>
            <a:off x="5966973" y="1944509"/>
            <a:ext cx="5944561" cy="4572352"/>
            <a:chOff x="282356" y="1774513"/>
            <a:chExt cx="15185887" cy="11680479"/>
          </a:xfrm>
        </p:grpSpPr>
        <p:sp>
          <p:nvSpPr>
            <p:cNvPr id="133" name="TextBox 132">
              <a:extLst>
                <a:ext uri="{FF2B5EF4-FFF2-40B4-BE49-F238E27FC236}">
                  <a16:creationId xmlns:a16="http://schemas.microsoft.com/office/drawing/2014/main" id="{5B62EA34-7C25-4A01-8318-B8C9C8666A66}"/>
                </a:ext>
              </a:extLst>
            </p:cNvPr>
            <p:cNvSpPr txBox="1"/>
            <p:nvPr/>
          </p:nvSpPr>
          <p:spPr>
            <a:xfrm>
              <a:off x="1252537" y="4757866"/>
              <a:ext cx="1741266" cy="94349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Writes/</a:t>
              </a:r>
            </a:p>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01" name="Rectangle 100">
              <a:extLst>
                <a:ext uri="{FF2B5EF4-FFF2-40B4-BE49-F238E27FC236}">
                  <a16:creationId xmlns:a16="http://schemas.microsoft.com/office/drawing/2014/main" id="{C72886FF-82FA-44FB-A0F5-AAF9DD05009C}"/>
                </a:ext>
              </a:extLst>
            </p:cNvPr>
            <p:cNvSpPr/>
            <p:nvPr/>
          </p:nvSpPr>
          <p:spPr>
            <a:xfrm>
              <a:off x="6185889" y="4592852"/>
              <a:ext cx="2470940" cy="7467601"/>
            </a:xfrm>
            <a:prstGeom prst="rect">
              <a:avLst/>
            </a:prstGeom>
            <a:solidFill>
              <a:srgbClr val="70AD47">
                <a:lumMod val="5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2" name="Rectangle 101">
              <a:extLst>
                <a:ext uri="{FF2B5EF4-FFF2-40B4-BE49-F238E27FC236}">
                  <a16:creationId xmlns:a16="http://schemas.microsoft.com/office/drawing/2014/main" id="{AB970F44-894F-486B-AAF2-61DD0DE1184E}"/>
                </a:ext>
              </a:extLst>
            </p:cNvPr>
            <p:cNvSpPr/>
            <p:nvPr/>
          </p:nvSpPr>
          <p:spPr>
            <a:xfrm>
              <a:off x="2534436" y="4592852"/>
              <a:ext cx="2470940" cy="7447932"/>
            </a:xfrm>
            <a:prstGeom prst="rect">
              <a:avLst/>
            </a:prstGeom>
            <a:solidFill>
              <a:srgbClr val="4472C4">
                <a:lumMod val="5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grpSp>
          <p:nvGrpSpPr>
            <p:cNvPr id="103" name="Group 102">
              <a:extLst>
                <a:ext uri="{FF2B5EF4-FFF2-40B4-BE49-F238E27FC236}">
                  <a16:creationId xmlns:a16="http://schemas.microsoft.com/office/drawing/2014/main" id="{B60E31E1-547D-4598-9DAC-16C8518DC872}"/>
                </a:ext>
              </a:extLst>
            </p:cNvPr>
            <p:cNvGrpSpPr/>
            <p:nvPr/>
          </p:nvGrpSpPr>
          <p:grpSpPr>
            <a:xfrm>
              <a:off x="2981572" y="4980649"/>
              <a:ext cx="1571969" cy="1371600"/>
              <a:chOff x="468086" y="2406098"/>
              <a:chExt cx="1110063" cy="1019598"/>
            </a:xfrm>
            <a:solidFill>
              <a:srgbClr val="5B9BD5">
                <a:lumMod val="40000"/>
                <a:lumOff val="60000"/>
              </a:srgbClr>
            </a:solidFill>
          </p:grpSpPr>
          <p:sp>
            <p:nvSpPr>
              <p:cNvPr id="104" name="Oval 103">
                <a:extLst>
                  <a:ext uri="{FF2B5EF4-FFF2-40B4-BE49-F238E27FC236}">
                    <a16:creationId xmlns:a16="http://schemas.microsoft.com/office/drawing/2014/main" id="{5EC8E80B-D5AB-410F-B7D7-DDD9E2EA6F64}"/>
                  </a:ext>
                </a:extLst>
              </p:cNvPr>
              <p:cNvSpPr/>
              <p:nvPr/>
            </p:nvSpPr>
            <p:spPr>
              <a:xfrm>
                <a:off x="468086" y="2406098"/>
                <a:ext cx="1110063" cy="1019598"/>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solidFill>
                  <a:srgbClr val="FF0000"/>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5" name="Rectangle 104">
                <a:extLst>
                  <a:ext uri="{FF2B5EF4-FFF2-40B4-BE49-F238E27FC236}">
                    <a16:creationId xmlns:a16="http://schemas.microsoft.com/office/drawing/2014/main" id="{23E24CEB-5A28-4DA9-B8ED-E9ED6734BB8E}"/>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6" name="Rectangle 105">
                <a:extLst>
                  <a:ext uri="{FF2B5EF4-FFF2-40B4-BE49-F238E27FC236}">
                    <a16:creationId xmlns:a16="http://schemas.microsoft.com/office/drawing/2014/main" id="{E2421FD2-44C8-402E-8652-472076D2B9FC}"/>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7" name="Rectangle 106">
                <a:extLst>
                  <a:ext uri="{FF2B5EF4-FFF2-40B4-BE49-F238E27FC236}">
                    <a16:creationId xmlns:a16="http://schemas.microsoft.com/office/drawing/2014/main" id="{51A2BFF4-77FB-4139-834D-7B87274CD45C}"/>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8" name="Rectangle 107">
                <a:extLst>
                  <a:ext uri="{FF2B5EF4-FFF2-40B4-BE49-F238E27FC236}">
                    <a16:creationId xmlns:a16="http://schemas.microsoft.com/office/drawing/2014/main" id="{7B37E6F8-6E49-4044-8AC3-EF219129E72B}"/>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09" name="Curved Connector 85">
                <a:extLst>
                  <a:ext uri="{FF2B5EF4-FFF2-40B4-BE49-F238E27FC236}">
                    <a16:creationId xmlns:a16="http://schemas.microsoft.com/office/drawing/2014/main" id="{EDD11691-FDCE-4240-8C01-69A38C200BCB}"/>
                  </a:ext>
                </a:extLst>
              </p:cNvPr>
              <p:cNvCxnSpPr>
                <a:stCxn id="106" idx="3"/>
                <a:endCxn id="108"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10" name="Curved Connector 86">
                <a:extLst>
                  <a:ext uri="{FF2B5EF4-FFF2-40B4-BE49-F238E27FC236}">
                    <a16:creationId xmlns:a16="http://schemas.microsoft.com/office/drawing/2014/main" id="{9F641369-19B1-438D-8501-682411C709F0}"/>
                  </a:ext>
                </a:extLst>
              </p:cNvPr>
              <p:cNvCxnSpPr>
                <a:endCxn id="105"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11" name="Curved Connector 87">
                <a:extLst>
                  <a:ext uri="{FF2B5EF4-FFF2-40B4-BE49-F238E27FC236}">
                    <a16:creationId xmlns:a16="http://schemas.microsoft.com/office/drawing/2014/main" id="{4B8B678B-BCB7-43FC-802E-3896B440F35D}"/>
                  </a:ext>
                </a:extLst>
              </p:cNvPr>
              <p:cNvCxnSpPr>
                <a:stCxn id="106" idx="3"/>
                <a:endCxn id="107"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grpSp>
          <p:nvGrpSpPr>
            <p:cNvPr id="112" name="Group 111">
              <a:extLst>
                <a:ext uri="{FF2B5EF4-FFF2-40B4-BE49-F238E27FC236}">
                  <a16:creationId xmlns:a16="http://schemas.microsoft.com/office/drawing/2014/main" id="{9640C7A8-DA39-488D-B844-5FFE9BFD6A9A}"/>
                </a:ext>
              </a:extLst>
            </p:cNvPr>
            <p:cNvGrpSpPr/>
            <p:nvPr/>
          </p:nvGrpSpPr>
          <p:grpSpPr>
            <a:xfrm>
              <a:off x="6628463" y="4883820"/>
              <a:ext cx="1571969" cy="1371600"/>
              <a:chOff x="468086" y="2406098"/>
              <a:chExt cx="1110063" cy="1019598"/>
            </a:xfrm>
            <a:solidFill>
              <a:srgbClr val="5B9BD5">
                <a:lumMod val="40000"/>
                <a:lumOff val="60000"/>
              </a:srgbClr>
            </a:solidFill>
          </p:grpSpPr>
          <p:sp>
            <p:nvSpPr>
              <p:cNvPr id="113" name="Oval 112">
                <a:extLst>
                  <a:ext uri="{FF2B5EF4-FFF2-40B4-BE49-F238E27FC236}">
                    <a16:creationId xmlns:a16="http://schemas.microsoft.com/office/drawing/2014/main" id="{DE9A243F-8156-4FAD-9D8B-96A42D3423A1}"/>
                  </a:ext>
                </a:extLst>
              </p:cNvPr>
              <p:cNvSpPr/>
              <p:nvPr/>
            </p:nvSpPr>
            <p:spPr>
              <a:xfrm>
                <a:off x="468086" y="2406098"/>
                <a:ext cx="1110063" cy="1019598"/>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4" name="Rectangle 113">
                <a:extLst>
                  <a:ext uri="{FF2B5EF4-FFF2-40B4-BE49-F238E27FC236}">
                    <a16:creationId xmlns:a16="http://schemas.microsoft.com/office/drawing/2014/main" id="{7C78CB80-47F3-4C26-94DC-4CE2E127BF78}"/>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5" name="Rectangle 114">
                <a:extLst>
                  <a:ext uri="{FF2B5EF4-FFF2-40B4-BE49-F238E27FC236}">
                    <a16:creationId xmlns:a16="http://schemas.microsoft.com/office/drawing/2014/main" id="{16521ECE-C132-4C5B-A434-E4D863EB96B6}"/>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6" name="Rectangle 115">
                <a:extLst>
                  <a:ext uri="{FF2B5EF4-FFF2-40B4-BE49-F238E27FC236}">
                    <a16:creationId xmlns:a16="http://schemas.microsoft.com/office/drawing/2014/main" id="{09BD9F12-CD0C-404B-8BCA-910E7718DA27}"/>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7" name="Rectangle 116">
                <a:extLst>
                  <a:ext uri="{FF2B5EF4-FFF2-40B4-BE49-F238E27FC236}">
                    <a16:creationId xmlns:a16="http://schemas.microsoft.com/office/drawing/2014/main" id="{31237431-4F07-43F3-8275-90A9021E1281}"/>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18" name="Curved Connector 112">
                <a:extLst>
                  <a:ext uri="{FF2B5EF4-FFF2-40B4-BE49-F238E27FC236}">
                    <a16:creationId xmlns:a16="http://schemas.microsoft.com/office/drawing/2014/main" id="{A9FBDE5C-B841-4389-96B9-9DF86B510A89}"/>
                  </a:ext>
                </a:extLst>
              </p:cNvPr>
              <p:cNvCxnSpPr>
                <a:stCxn id="115" idx="3"/>
                <a:endCxn id="117"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19" name="Curved Connector 113">
                <a:extLst>
                  <a:ext uri="{FF2B5EF4-FFF2-40B4-BE49-F238E27FC236}">
                    <a16:creationId xmlns:a16="http://schemas.microsoft.com/office/drawing/2014/main" id="{B8E05F98-92A0-4BA9-909E-EA0EF551B5D4}"/>
                  </a:ext>
                </a:extLst>
              </p:cNvPr>
              <p:cNvCxnSpPr>
                <a:endCxn id="114"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20" name="Curved Connector 114">
                <a:extLst>
                  <a:ext uri="{FF2B5EF4-FFF2-40B4-BE49-F238E27FC236}">
                    <a16:creationId xmlns:a16="http://schemas.microsoft.com/office/drawing/2014/main" id="{1FAD369C-E19F-4C80-A418-B261C3074AE2}"/>
                  </a:ext>
                </a:extLst>
              </p:cNvPr>
              <p:cNvCxnSpPr>
                <a:stCxn id="115" idx="3"/>
                <a:endCxn id="116"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sp>
          <p:nvSpPr>
            <p:cNvPr id="121" name="Rectangle 120">
              <a:extLst>
                <a:ext uri="{FF2B5EF4-FFF2-40B4-BE49-F238E27FC236}">
                  <a16:creationId xmlns:a16="http://schemas.microsoft.com/office/drawing/2014/main" id="{DAA5A540-E527-4E65-856C-4B80E3D1601F}"/>
                </a:ext>
              </a:extLst>
            </p:cNvPr>
            <p:cNvSpPr/>
            <p:nvPr/>
          </p:nvSpPr>
          <p:spPr>
            <a:xfrm>
              <a:off x="9705083" y="4592852"/>
              <a:ext cx="2470940" cy="7467601"/>
            </a:xfrm>
            <a:prstGeom prst="rect">
              <a:avLst/>
            </a:prstGeom>
            <a:solidFill>
              <a:sysClr val="windowText" lastClr="000000">
                <a:lumMod val="75000"/>
                <a:lumOff val="25000"/>
              </a:sys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grpSp>
          <p:nvGrpSpPr>
            <p:cNvPr id="122" name="Group 121">
              <a:extLst>
                <a:ext uri="{FF2B5EF4-FFF2-40B4-BE49-F238E27FC236}">
                  <a16:creationId xmlns:a16="http://schemas.microsoft.com/office/drawing/2014/main" id="{A0EB6D1A-DFD4-4063-8E79-48B72C14D494}"/>
                </a:ext>
              </a:extLst>
            </p:cNvPr>
            <p:cNvGrpSpPr/>
            <p:nvPr/>
          </p:nvGrpSpPr>
          <p:grpSpPr>
            <a:xfrm>
              <a:off x="10154570" y="4901580"/>
              <a:ext cx="1571969" cy="1371600"/>
              <a:chOff x="468086" y="2406098"/>
              <a:chExt cx="1110063" cy="1019598"/>
            </a:xfrm>
            <a:solidFill>
              <a:srgbClr val="5B9BD5">
                <a:lumMod val="40000"/>
                <a:lumOff val="60000"/>
              </a:srgbClr>
            </a:solidFill>
          </p:grpSpPr>
          <p:sp>
            <p:nvSpPr>
              <p:cNvPr id="123" name="Oval 122">
                <a:extLst>
                  <a:ext uri="{FF2B5EF4-FFF2-40B4-BE49-F238E27FC236}">
                    <a16:creationId xmlns:a16="http://schemas.microsoft.com/office/drawing/2014/main" id="{E11EFFC6-AC53-44AA-9EE4-11BB458D540A}"/>
                  </a:ext>
                </a:extLst>
              </p:cNvPr>
              <p:cNvSpPr/>
              <p:nvPr/>
            </p:nvSpPr>
            <p:spPr>
              <a:xfrm>
                <a:off x="468086" y="2406098"/>
                <a:ext cx="1110063" cy="1019598"/>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4" name="Rectangle 123">
                <a:extLst>
                  <a:ext uri="{FF2B5EF4-FFF2-40B4-BE49-F238E27FC236}">
                    <a16:creationId xmlns:a16="http://schemas.microsoft.com/office/drawing/2014/main" id="{2FC2CAEB-BEF8-4449-9245-3F008C6612AA}"/>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5" name="Rectangle 124">
                <a:extLst>
                  <a:ext uri="{FF2B5EF4-FFF2-40B4-BE49-F238E27FC236}">
                    <a16:creationId xmlns:a16="http://schemas.microsoft.com/office/drawing/2014/main" id="{B5922377-6A9D-4E6E-A1A8-DFC01356CB57}"/>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6" name="Rectangle 125">
                <a:extLst>
                  <a:ext uri="{FF2B5EF4-FFF2-40B4-BE49-F238E27FC236}">
                    <a16:creationId xmlns:a16="http://schemas.microsoft.com/office/drawing/2014/main" id="{B29BB83D-59D7-43CF-8366-F82BC0D6C837}"/>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7" name="Rectangle 126">
                <a:extLst>
                  <a:ext uri="{FF2B5EF4-FFF2-40B4-BE49-F238E27FC236}">
                    <a16:creationId xmlns:a16="http://schemas.microsoft.com/office/drawing/2014/main" id="{B94D2B28-944D-41E1-8EA4-5AA32BEBB5AB}"/>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28" name="Curved Connector 170">
                <a:extLst>
                  <a:ext uri="{FF2B5EF4-FFF2-40B4-BE49-F238E27FC236}">
                    <a16:creationId xmlns:a16="http://schemas.microsoft.com/office/drawing/2014/main" id="{EC9B12CE-355D-47F5-A5F6-E0E2572BA20C}"/>
                  </a:ext>
                </a:extLst>
              </p:cNvPr>
              <p:cNvCxnSpPr>
                <a:stCxn id="125" idx="3"/>
                <a:endCxn id="127"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29" name="Curved Connector 171">
                <a:extLst>
                  <a:ext uri="{FF2B5EF4-FFF2-40B4-BE49-F238E27FC236}">
                    <a16:creationId xmlns:a16="http://schemas.microsoft.com/office/drawing/2014/main" id="{6E61BE03-6450-4DA3-AA2C-BE1F6A4395AC}"/>
                  </a:ext>
                </a:extLst>
              </p:cNvPr>
              <p:cNvCxnSpPr>
                <a:endCxn id="124"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30" name="Curved Connector 172">
                <a:extLst>
                  <a:ext uri="{FF2B5EF4-FFF2-40B4-BE49-F238E27FC236}">
                    <a16:creationId xmlns:a16="http://schemas.microsoft.com/office/drawing/2014/main" id="{677332AD-B427-44AE-98EE-879FA3F6B5CF}"/>
                  </a:ext>
                </a:extLst>
              </p:cNvPr>
              <p:cNvCxnSpPr>
                <a:stCxn id="125" idx="3"/>
                <a:endCxn id="126"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sp>
          <p:nvSpPr>
            <p:cNvPr id="131" name="Right Brace 130">
              <a:extLst>
                <a:ext uri="{FF2B5EF4-FFF2-40B4-BE49-F238E27FC236}">
                  <a16:creationId xmlns:a16="http://schemas.microsoft.com/office/drawing/2014/main" id="{D3E862C7-C13B-45F0-95BB-A518508D663B}"/>
                </a:ext>
              </a:extLst>
            </p:cNvPr>
            <p:cNvSpPr/>
            <p:nvPr/>
          </p:nvSpPr>
          <p:spPr>
            <a:xfrm rot="5400000">
              <a:off x="8803204" y="75521"/>
              <a:ext cx="548665" cy="12781410"/>
            </a:xfrm>
            <a:prstGeom prst="rightBrace">
              <a:avLst/>
            </a:prstGeom>
            <a:ln>
              <a:solidFill>
                <a:schemeClr val="bg1">
                  <a:lumMod val="75000"/>
                </a:schemeClr>
              </a:solidFill>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32" name="Straight Arrow Connector 131">
              <a:extLst>
                <a:ext uri="{FF2B5EF4-FFF2-40B4-BE49-F238E27FC236}">
                  <a16:creationId xmlns:a16="http://schemas.microsoft.com/office/drawing/2014/main" id="{2241FBE7-F629-4562-81A6-8D8298460BC0}"/>
                </a:ext>
              </a:extLst>
            </p:cNvPr>
            <p:cNvCxnSpPr/>
            <p:nvPr/>
          </p:nvCxnSpPr>
          <p:spPr>
            <a:xfrm>
              <a:off x="2286914" y="5349080"/>
              <a:ext cx="562309" cy="216796"/>
            </a:xfrm>
            <a:prstGeom prst="straightConnector1">
              <a:avLst/>
            </a:prstGeom>
            <a:ln>
              <a:solidFill>
                <a:schemeClr val="bg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C71FCCFF-FF3A-4B04-8DCD-DFFE65E8FD26}"/>
                </a:ext>
              </a:extLst>
            </p:cNvPr>
            <p:cNvCxnSpPr/>
            <p:nvPr/>
          </p:nvCxnSpPr>
          <p:spPr>
            <a:xfrm flipH="1">
              <a:off x="11856863" y="5053405"/>
              <a:ext cx="479471" cy="497933"/>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cxnSp>
          <p:nvCxnSpPr>
            <p:cNvPr id="135" name="Straight Arrow Connector 134">
              <a:extLst>
                <a:ext uri="{FF2B5EF4-FFF2-40B4-BE49-F238E27FC236}">
                  <a16:creationId xmlns:a16="http://schemas.microsoft.com/office/drawing/2014/main" id="{1D05BD64-AA1D-4D77-A862-E450D3EF866D}"/>
                </a:ext>
              </a:extLst>
            </p:cNvPr>
            <p:cNvCxnSpPr/>
            <p:nvPr/>
          </p:nvCxnSpPr>
          <p:spPr>
            <a:xfrm>
              <a:off x="5684142" y="5473126"/>
              <a:ext cx="744717" cy="372070"/>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sp>
          <p:nvSpPr>
            <p:cNvPr id="136" name="TextBox 135">
              <a:extLst>
                <a:ext uri="{FF2B5EF4-FFF2-40B4-BE49-F238E27FC236}">
                  <a16:creationId xmlns:a16="http://schemas.microsoft.com/office/drawing/2014/main" id="{77DBB6D5-6590-4EB2-9BE3-89B030C287F7}"/>
                </a:ext>
              </a:extLst>
            </p:cNvPr>
            <p:cNvSpPr txBox="1"/>
            <p:nvPr/>
          </p:nvSpPr>
          <p:spPr>
            <a:xfrm>
              <a:off x="5008576" y="4869157"/>
              <a:ext cx="1263480"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37" name="TextBox 136">
              <a:extLst>
                <a:ext uri="{FF2B5EF4-FFF2-40B4-BE49-F238E27FC236}">
                  <a16:creationId xmlns:a16="http://schemas.microsoft.com/office/drawing/2014/main" id="{56F74720-2AA5-4B93-B35A-C5E57C6FDEB8}"/>
                </a:ext>
              </a:extLst>
            </p:cNvPr>
            <p:cNvSpPr txBox="1"/>
            <p:nvPr/>
          </p:nvSpPr>
          <p:spPr>
            <a:xfrm>
              <a:off x="6110951" y="3962480"/>
              <a:ext cx="2688522" cy="550371"/>
            </a:xfrm>
            <a:prstGeom prst="rect">
              <a:avLst/>
            </a:prstGeom>
            <a:noFill/>
          </p:spPr>
          <p:txBody>
            <a:bodyPr wrap="square" rtlCol="0">
              <a:spAutoFit/>
            </a:bodyPr>
            <a:lstStyle/>
            <a:p>
              <a:pPr fontAlgn="base">
                <a:spcBef>
                  <a:spcPct val="0"/>
                </a:spcBef>
                <a:spcAft>
                  <a:spcPct val="0"/>
                </a:spcAft>
              </a:pPr>
              <a:r>
                <a:rPr lang="en-US" sz="8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"airport" : “AMS"</a:t>
              </a:r>
            </a:p>
          </p:txBody>
        </p:sp>
        <p:sp>
          <p:nvSpPr>
            <p:cNvPr id="138" name="TextBox 137">
              <a:extLst>
                <a:ext uri="{FF2B5EF4-FFF2-40B4-BE49-F238E27FC236}">
                  <a16:creationId xmlns:a16="http://schemas.microsoft.com/office/drawing/2014/main" id="{92616BEA-6D48-4E28-B57F-020988E5C917}"/>
                </a:ext>
              </a:extLst>
            </p:cNvPr>
            <p:cNvSpPr txBox="1"/>
            <p:nvPr/>
          </p:nvSpPr>
          <p:spPr>
            <a:xfrm>
              <a:off x="9553229" y="3959371"/>
              <a:ext cx="2771071" cy="550371"/>
            </a:xfrm>
            <a:prstGeom prst="rect">
              <a:avLst/>
            </a:prstGeom>
            <a:noFill/>
          </p:spPr>
          <p:txBody>
            <a:bodyPr wrap="square" rtlCol="0">
              <a:spAutoFit/>
            </a:bodyPr>
            <a:lstStyle/>
            <a:p>
              <a:pPr fontAlgn="base">
                <a:spcBef>
                  <a:spcPct val="0"/>
                </a:spcBef>
                <a:spcAft>
                  <a:spcPct val="0"/>
                </a:spcAft>
              </a:pPr>
              <a:r>
                <a:rPr lang="en-US" sz="8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"airport" : “MEL"</a:t>
              </a:r>
            </a:p>
          </p:txBody>
        </p:sp>
        <p:sp>
          <p:nvSpPr>
            <p:cNvPr id="139" name="TextBox 138">
              <a:extLst>
                <a:ext uri="{FF2B5EF4-FFF2-40B4-BE49-F238E27FC236}">
                  <a16:creationId xmlns:a16="http://schemas.microsoft.com/office/drawing/2014/main" id="{F5F78EE3-E740-4A15-A2D4-9352C6CEFD65}"/>
                </a:ext>
              </a:extLst>
            </p:cNvPr>
            <p:cNvSpPr txBox="1"/>
            <p:nvPr/>
          </p:nvSpPr>
          <p:spPr>
            <a:xfrm>
              <a:off x="13471590" y="5729351"/>
              <a:ext cx="1996653"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West US</a:t>
              </a:r>
            </a:p>
          </p:txBody>
        </p:sp>
        <p:sp>
          <p:nvSpPr>
            <p:cNvPr id="140" name="Flowchart: Document 139">
              <a:extLst>
                <a:ext uri="{FF2B5EF4-FFF2-40B4-BE49-F238E27FC236}">
                  <a16:creationId xmlns:a16="http://schemas.microsoft.com/office/drawing/2014/main" id="{74E3D50F-488F-4A59-A150-7CFBDB793158}"/>
                </a:ext>
              </a:extLst>
            </p:cNvPr>
            <p:cNvSpPr/>
            <p:nvPr/>
          </p:nvSpPr>
          <p:spPr>
            <a:xfrm>
              <a:off x="6110950" y="1774513"/>
              <a:ext cx="2275096" cy="1017808"/>
            </a:xfrm>
            <a:prstGeom prst="flowChartDocument">
              <a:avLst/>
            </a:prstGeom>
            <a:solidFill>
              <a:srgbClr val="4472C4">
                <a:lumMod val="50000"/>
              </a:srgbClr>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sym typeface="Gill Sans" charset="0"/>
                </a:rPr>
                <a:t>Container</a:t>
              </a:r>
            </a:p>
          </p:txBody>
        </p:sp>
        <p:cxnSp>
          <p:nvCxnSpPr>
            <p:cNvPr id="141" name="Straight Arrow Connector 140">
              <a:extLst>
                <a:ext uri="{FF2B5EF4-FFF2-40B4-BE49-F238E27FC236}">
                  <a16:creationId xmlns:a16="http://schemas.microsoft.com/office/drawing/2014/main" id="{FF648C78-3171-4D69-9A01-33E52D4939CE}"/>
                </a:ext>
              </a:extLst>
            </p:cNvPr>
            <p:cNvCxnSpPr>
              <a:stCxn id="140" idx="2"/>
            </p:cNvCxnSpPr>
            <p:nvPr/>
          </p:nvCxnSpPr>
          <p:spPr>
            <a:xfrm flipH="1">
              <a:off x="4077512" y="2725033"/>
              <a:ext cx="3170986" cy="1648598"/>
            </a:xfrm>
            <a:prstGeom prst="straightConnector1">
              <a:avLst/>
            </a:prstGeom>
            <a:noFill/>
            <a:ln w="19050" cap="flat" cmpd="sng" algn="ctr">
              <a:solidFill>
                <a:srgbClr val="FFFF00"/>
              </a:solidFill>
              <a:prstDash val="solid"/>
              <a:miter lim="800000"/>
              <a:headEnd type="none" w="med" len="med"/>
              <a:tailEnd type="triangle" w="med" len="med"/>
            </a:ln>
            <a:effectLst/>
          </p:spPr>
        </p:cxnSp>
        <p:cxnSp>
          <p:nvCxnSpPr>
            <p:cNvPr id="142" name="Straight Arrow Connector 141">
              <a:extLst>
                <a:ext uri="{FF2B5EF4-FFF2-40B4-BE49-F238E27FC236}">
                  <a16:creationId xmlns:a16="http://schemas.microsoft.com/office/drawing/2014/main" id="{0D81F622-55C6-434F-B688-78F794F6D60B}"/>
                </a:ext>
              </a:extLst>
            </p:cNvPr>
            <p:cNvCxnSpPr>
              <a:stCxn id="140" idx="2"/>
            </p:cNvCxnSpPr>
            <p:nvPr/>
          </p:nvCxnSpPr>
          <p:spPr>
            <a:xfrm>
              <a:off x="7248498" y="2725033"/>
              <a:ext cx="249072" cy="1479712"/>
            </a:xfrm>
            <a:prstGeom prst="straightConnector1">
              <a:avLst/>
            </a:prstGeom>
            <a:noFill/>
            <a:ln w="19050" cap="flat" cmpd="sng" algn="ctr">
              <a:solidFill>
                <a:srgbClr val="FFFF00"/>
              </a:solidFill>
              <a:prstDash val="solid"/>
              <a:miter lim="800000"/>
              <a:headEnd type="none" w="med" len="med"/>
              <a:tailEnd type="triangle" w="med" len="med"/>
            </a:ln>
            <a:effectLst/>
          </p:spPr>
        </p:cxnSp>
        <p:cxnSp>
          <p:nvCxnSpPr>
            <p:cNvPr id="143" name="Straight Arrow Connector 142">
              <a:extLst>
                <a:ext uri="{FF2B5EF4-FFF2-40B4-BE49-F238E27FC236}">
                  <a16:creationId xmlns:a16="http://schemas.microsoft.com/office/drawing/2014/main" id="{191BFCDF-AC67-4C9A-9548-55FD980E54BA}"/>
                </a:ext>
              </a:extLst>
            </p:cNvPr>
            <p:cNvCxnSpPr>
              <a:stCxn id="140" idx="2"/>
            </p:cNvCxnSpPr>
            <p:nvPr/>
          </p:nvCxnSpPr>
          <p:spPr>
            <a:xfrm>
              <a:off x="7248498" y="2725033"/>
              <a:ext cx="3154000" cy="1507247"/>
            </a:xfrm>
            <a:prstGeom prst="straightConnector1">
              <a:avLst/>
            </a:prstGeom>
            <a:noFill/>
            <a:ln w="19050" cap="flat" cmpd="sng" algn="ctr">
              <a:solidFill>
                <a:srgbClr val="FFFF00"/>
              </a:solidFill>
              <a:prstDash val="solid"/>
              <a:miter lim="800000"/>
              <a:headEnd type="none" w="med" len="med"/>
              <a:tailEnd type="triangle" w="med" len="med"/>
            </a:ln>
            <a:effectLst/>
          </p:spPr>
        </p:cxnSp>
        <p:sp>
          <p:nvSpPr>
            <p:cNvPr id="144" name="TextBox 143">
              <a:extLst>
                <a:ext uri="{FF2B5EF4-FFF2-40B4-BE49-F238E27FC236}">
                  <a16:creationId xmlns:a16="http://schemas.microsoft.com/office/drawing/2014/main" id="{E02B5A1D-9EDA-4294-810A-EDFF3A74D595}"/>
                </a:ext>
              </a:extLst>
            </p:cNvPr>
            <p:cNvSpPr txBox="1"/>
            <p:nvPr/>
          </p:nvSpPr>
          <p:spPr>
            <a:xfrm>
              <a:off x="2494837" y="4011556"/>
              <a:ext cx="2559896" cy="550371"/>
            </a:xfrm>
            <a:prstGeom prst="rect">
              <a:avLst/>
            </a:prstGeom>
            <a:noFill/>
          </p:spPr>
          <p:txBody>
            <a:bodyPr wrap="square" rtlCol="0">
              <a:spAutoFit/>
            </a:bodyPr>
            <a:lstStyle/>
            <a:p>
              <a:pPr fontAlgn="base">
                <a:spcBef>
                  <a:spcPct val="0"/>
                </a:spcBef>
                <a:spcAft>
                  <a:spcPct val="0"/>
                </a:spcAft>
              </a:pPr>
              <a:r>
                <a:rPr lang="en-US" sz="8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"airport" : "LAX"</a:t>
              </a:r>
            </a:p>
          </p:txBody>
        </p:sp>
        <p:cxnSp>
          <p:nvCxnSpPr>
            <p:cNvPr id="145" name="Straight Arrow Connector 144">
              <a:extLst>
                <a:ext uri="{FF2B5EF4-FFF2-40B4-BE49-F238E27FC236}">
                  <a16:creationId xmlns:a16="http://schemas.microsoft.com/office/drawing/2014/main" id="{7F33F7CA-0D4F-46B5-B9F8-A08E118C83B7}"/>
                </a:ext>
              </a:extLst>
            </p:cNvPr>
            <p:cNvCxnSpPr/>
            <p:nvPr/>
          </p:nvCxnSpPr>
          <p:spPr>
            <a:xfrm>
              <a:off x="947081" y="12782058"/>
              <a:ext cx="13048793" cy="55706"/>
            </a:xfrm>
            <a:prstGeom prst="straightConnector1">
              <a:avLst/>
            </a:prstGeom>
            <a:noFill/>
            <a:ln w="57150" cap="flat" cmpd="sng" algn="ctr">
              <a:solidFill>
                <a:srgbClr val="5B9BD5"/>
              </a:solidFill>
              <a:prstDash val="solid"/>
              <a:miter lim="800000"/>
              <a:headEnd type="none" w="med" len="med"/>
              <a:tailEnd type="triangle" w="med" len="med"/>
            </a:ln>
            <a:effectLst/>
          </p:spPr>
        </p:cxnSp>
        <p:sp>
          <p:nvSpPr>
            <p:cNvPr id="146" name="TextBox 145">
              <a:extLst>
                <a:ext uri="{FF2B5EF4-FFF2-40B4-BE49-F238E27FC236}">
                  <a16:creationId xmlns:a16="http://schemas.microsoft.com/office/drawing/2014/main" id="{FED9A7BF-6212-4AC1-A469-980D1319D82B}"/>
                </a:ext>
              </a:extLst>
            </p:cNvPr>
            <p:cNvSpPr txBox="1"/>
            <p:nvPr/>
          </p:nvSpPr>
          <p:spPr>
            <a:xfrm>
              <a:off x="3093894" y="12865311"/>
              <a:ext cx="10636779"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Local Distribution (via horizontal partitioning) </a:t>
              </a:r>
            </a:p>
          </p:txBody>
        </p:sp>
        <p:cxnSp>
          <p:nvCxnSpPr>
            <p:cNvPr id="147" name="Straight Arrow Connector 146">
              <a:extLst>
                <a:ext uri="{FF2B5EF4-FFF2-40B4-BE49-F238E27FC236}">
                  <a16:creationId xmlns:a16="http://schemas.microsoft.com/office/drawing/2014/main" id="{072BEA8C-6790-4CDE-9076-881D5A00693E}"/>
                </a:ext>
              </a:extLst>
            </p:cNvPr>
            <p:cNvCxnSpPr/>
            <p:nvPr/>
          </p:nvCxnSpPr>
          <p:spPr>
            <a:xfrm flipV="1">
              <a:off x="1082539" y="2554067"/>
              <a:ext cx="6466" cy="10334417"/>
            </a:xfrm>
            <a:prstGeom prst="straightConnector1">
              <a:avLst/>
            </a:prstGeom>
            <a:noFill/>
            <a:ln w="57150" cap="flat" cmpd="sng" algn="ctr">
              <a:solidFill>
                <a:srgbClr val="5B9BD5"/>
              </a:solidFill>
              <a:prstDash val="solid"/>
              <a:miter lim="800000"/>
              <a:headEnd type="none" w="med" len="med"/>
              <a:tailEnd type="triangle" w="med" len="med"/>
            </a:ln>
            <a:effectLst/>
          </p:spPr>
        </p:cxnSp>
        <p:sp>
          <p:nvSpPr>
            <p:cNvPr id="148" name="TextBox 147">
              <a:extLst>
                <a:ext uri="{FF2B5EF4-FFF2-40B4-BE49-F238E27FC236}">
                  <a16:creationId xmlns:a16="http://schemas.microsoft.com/office/drawing/2014/main" id="{F1A389EC-4C86-4862-A3A8-24AD65057C8B}"/>
                </a:ext>
              </a:extLst>
            </p:cNvPr>
            <p:cNvSpPr txBox="1"/>
            <p:nvPr/>
          </p:nvSpPr>
          <p:spPr>
            <a:xfrm rot="16200000">
              <a:off x="-3554963" y="7197701"/>
              <a:ext cx="8264317" cy="589680"/>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Global Distribution (of resource partitions)</a:t>
              </a:r>
            </a:p>
          </p:txBody>
        </p:sp>
        <p:sp>
          <p:nvSpPr>
            <p:cNvPr id="149" name="TextBox 148">
              <a:extLst>
                <a:ext uri="{FF2B5EF4-FFF2-40B4-BE49-F238E27FC236}">
                  <a16:creationId xmlns:a16="http://schemas.microsoft.com/office/drawing/2014/main" id="{BEF70FC6-3318-4C47-B808-D59EE096C5DA}"/>
                </a:ext>
              </a:extLst>
            </p:cNvPr>
            <p:cNvSpPr txBox="1"/>
            <p:nvPr/>
          </p:nvSpPr>
          <p:spPr>
            <a:xfrm>
              <a:off x="12405750" y="4531538"/>
              <a:ext cx="1686082"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50" name="TextBox 149">
              <a:extLst>
                <a:ext uri="{FF2B5EF4-FFF2-40B4-BE49-F238E27FC236}">
                  <a16:creationId xmlns:a16="http://schemas.microsoft.com/office/drawing/2014/main" id="{02FF7176-C7E0-4534-8F93-17530B74C48D}"/>
                </a:ext>
              </a:extLst>
            </p:cNvPr>
            <p:cNvSpPr txBox="1"/>
            <p:nvPr/>
          </p:nvSpPr>
          <p:spPr>
            <a:xfrm>
              <a:off x="7271259" y="6658062"/>
              <a:ext cx="3664895" cy="589681"/>
            </a:xfrm>
            <a:prstGeom prst="rect">
              <a:avLst/>
            </a:prstGeom>
            <a:noFill/>
          </p:spPr>
          <p:txBody>
            <a:bodyPr wrap="square" rtlCol="0">
              <a:spAutoFit/>
            </a:bodyPr>
            <a:lstStyle/>
            <a:p>
              <a:pPr algn="ctr" fontAlgn="base">
                <a:spcBef>
                  <a:spcPct val="0"/>
                </a:spcBef>
                <a:spcAft>
                  <a:spcPct val="0"/>
                </a:spcAft>
              </a:pPr>
              <a:r>
                <a:rPr lang="en-US" sz="900" b="1">
                  <a:solidFill>
                    <a:sysClr val="windowText" lastClr="000000"/>
                  </a:solidFill>
                  <a:latin typeface="Segoe UI Semibold" panose="020B0702040204020203" pitchFamily="34" charset="0"/>
                  <a:ea typeface="Heiti SC Light" charset="-122"/>
                  <a:cs typeface="Segoe UI Semibold" panose="020B0702040204020203" pitchFamily="34" charset="0"/>
                  <a:sym typeface="Gill Sans" charset="0"/>
                </a:rPr>
                <a:t>30K transactions/sec</a:t>
              </a:r>
            </a:p>
          </p:txBody>
        </p:sp>
        <p:grpSp>
          <p:nvGrpSpPr>
            <p:cNvPr id="151" name="Group 150">
              <a:extLst>
                <a:ext uri="{FF2B5EF4-FFF2-40B4-BE49-F238E27FC236}">
                  <a16:creationId xmlns:a16="http://schemas.microsoft.com/office/drawing/2014/main" id="{449D48F0-A48E-4D15-B650-BA66B2D254F1}"/>
                </a:ext>
              </a:extLst>
            </p:cNvPr>
            <p:cNvGrpSpPr/>
            <p:nvPr/>
          </p:nvGrpSpPr>
          <p:grpSpPr>
            <a:xfrm>
              <a:off x="1295756" y="6163484"/>
              <a:ext cx="14159769" cy="3852243"/>
              <a:chOff x="1295756" y="6163484"/>
              <a:chExt cx="14159769" cy="3852243"/>
            </a:xfrm>
          </p:grpSpPr>
          <p:grpSp>
            <p:nvGrpSpPr>
              <p:cNvPr id="152" name="Group 151">
                <a:extLst>
                  <a:ext uri="{FF2B5EF4-FFF2-40B4-BE49-F238E27FC236}">
                    <a16:creationId xmlns:a16="http://schemas.microsoft.com/office/drawing/2014/main" id="{DCB4193D-FCBD-4403-842B-EE5659A34B79}"/>
                  </a:ext>
                </a:extLst>
              </p:cNvPr>
              <p:cNvGrpSpPr/>
              <p:nvPr/>
            </p:nvGrpSpPr>
            <p:grpSpPr>
              <a:xfrm>
                <a:off x="1295756" y="6163484"/>
                <a:ext cx="14159769" cy="3361593"/>
                <a:chOff x="1269213" y="6596030"/>
                <a:chExt cx="14159769" cy="3361593"/>
              </a:xfrm>
            </p:grpSpPr>
            <p:sp>
              <p:nvSpPr>
                <p:cNvPr id="154" name="TextBox 153">
                  <a:extLst>
                    <a:ext uri="{FF2B5EF4-FFF2-40B4-BE49-F238E27FC236}">
                      <a16:creationId xmlns:a16="http://schemas.microsoft.com/office/drawing/2014/main" id="{20A26C24-E1B2-49B6-B708-DD20B552C1B8}"/>
                    </a:ext>
                  </a:extLst>
                </p:cNvPr>
                <p:cNvSpPr txBox="1"/>
                <p:nvPr/>
              </p:nvSpPr>
              <p:spPr>
                <a:xfrm>
                  <a:off x="5076814" y="6913499"/>
                  <a:ext cx="1420050" cy="94349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Writes/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Reads</a:t>
                  </a:r>
                </a:p>
              </p:txBody>
            </p:sp>
            <p:grpSp>
              <p:nvGrpSpPr>
                <p:cNvPr id="155" name="Group 154">
                  <a:extLst>
                    <a:ext uri="{FF2B5EF4-FFF2-40B4-BE49-F238E27FC236}">
                      <a16:creationId xmlns:a16="http://schemas.microsoft.com/office/drawing/2014/main" id="{3A3443D8-F5AA-479F-A4C4-C9B6A5F1B181}"/>
                    </a:ext>
                  </a:extLst>
                </p:cNvPr>
                <p:cNvGrpSpPr/>
                <p:nvPr/>
              </p:nvGrpSpPr>
              <p:grpSpPr>
                <a:xfrm>
                  <a:off x="1269213" y="6596030"/>
                  <a:ext cx="14159769" cy="3361593"/>
                  <a:chOff x="1269213" y="6596030"/>
                  <a:chExt cx="14159769" cy="3361593"/>
                </a:xfrm>
              </p:grpSpPr>
              <p:grpSp>
                <p:nvGrpSpPr>
                  <p:cNvPr id="156" name="Group 155">
                    <a:extLst>
                      <a:ext uri="{FF2B5EF4-FFF2-40B4-BE49-F238E27FC236}">
                        <a16:creationId xmlns:a16="http://schemas.microsoft.com/office/drawing/2014/main" id="{4D0705B7-FE37-4E7B-88A1-D7722E16A22D}"/>
                      </a:ext>
                    </a:extLst>
                  </p:cNvPr>
                  <p:cNvGrpSpPr/>
                  <p:nvPr/>
                </p:nvGrpSpPr>
                <p:grpSpPr>
                  <a:xfrm>
                    <a:off x="1269213" y="7185609"/>
                    <a:ext cx="14159769" cy="2772014"/>
                    <a:chOff x="1269213" y="7185609"/>
                    <a:chExt cx="14159769" cy="2772014"/>
                  </a:xfrm>
                </p:grpSpPr>
                <p:sp>
                  <p:nvSpPr>
                    <p:cNvPr id="161" name="TextBox 160">
                      <a:extLst>
                        <a:ext uri="{FF2B5EF4-FFF2-40B4-BE49-F238E27FC236}">
                          <a16:creationId xmlns:a16="http://schemas.microsoft.com/office/drawing/2014/main" id="{70683B0B-325A-40C2-A09E-97A34C63E46B}"/>
                        </a:ext>
                      </a:extLst>
                    </p:cNvPr>
                    <p:cNvSpPr txBox="1"/>
                    <p:nvPr/>
                  </p:nvSpPr>
                  <p:spPr>
                    <a:xfrm>
                      <a:off x="6180229" y="7977531"/>
                      <a:ext cx="417736" cy="393120"/>
                    </a:xfrm>
                    <a:prstGeom prst="rect">
                      <a:avLst/>
                    </a:prstGeom>
                    <a:noFill/>
                    <a:ln>
                      <a:noFill/>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Gill Sans" charset="0"/>
                        <a:ea typeface="Heiti SC Light" charset="-122"/>
                        <a:sym typeface="Gill Sans" charset="0"/>
                      </a:endParaRPr>
                    </a:p>
                  </p:txBody>
                </p:sp>
                <p:grpSp>
                  <p:nvGrpSpPr>
                    <p:cNvPr id="162" name="Group 161">
                      <a:extLst>
                        <a:ext uri="{FF2B5EF4-FFF2-40B4-BE49-F238E27FC236}">
                          <a16:creationId xmlns:a16="http://schemas.microsoft.com/office/drawing/2014/main" id="{41213E15-C13F-4968-A812-954A29B01AE2}"/>
                        </a:ext>
                      </a:extLst>
                    </p:cNvPr>
                    <p:cNvGrpSpPr/>
                    <p:nvPr/>
                  </p:nvGrpSpPr>
                  <p:grpSpPr>
                    <a:xfrm>
                      <a:off x="2962258" y="8108047"/>
                      <a:ext cx="1571969" cy="1371600"/>
                      <a:chOff x="468086" y="2406098"/>
                      <a:chExt cx="1110063" cy="1019598"/>
                    </a:xfrm>
                    <a:solidFill>
                      <a:srgbClr val="5B9BD5">
                        <a:lumMod val="40000"/>
                        <a:lumOff val="60000"/>
                      </a:srgbClr>
                    </a:solidFill>
                  </p:grpSpPr>
                  <p:sp>
                    <p:nvSpPr>
                      <p:cNvPr id="188" name="Oval 187">
                        <a:extLst>
                          <a:ext uri="{FF2B5EF4-FFF2-40B4-BE49-F238E27FC236}">
                            <a16:creationId xmlns:a16="http://schemas.microsoft.com/office/drawing/2014/main" id="{A699DAB3-F970-4CE9-A21C-5116B216E914}"/>
                          </a:ext>
                        </a:extLst>
                      </p:cNvPr>
                      <p:cNvSpPr/>
                      <p:nvPr/>
                    </p:nvSpPr>
                    <p:spPr>
                      <a:xfrm>
                        <a:off x="468086" y="2406098"/>
                        <a:ext cx="1110063" cy="1019598"/>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9" name="Rectangle 188">
                        <a:extLst>
                          <a:ext uri="{FF2B5EF4-FFF2-40B4-BE49-F238E27FC236}">
                            <a16:creationId xmlns:a16="http://schemas.microsoft.com/office/drawing/2014/main" id="{EB9B68C4-729B-4188-80B3-62E269254F1A}"/>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90" name="Rectangle 189">
                        <a:extLst>
                          <a:ext uri="{FF2B5EF4-FFF2-40B4-BE49-F238E27FC236}">
                            <a16:creationId xmlns:a16="http://schemas.microsoft.com/office/drawing/2014/main" id="{8BC9B0F3-B469-4A85-B1EE-04875DE2DE97}"/>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91" name="Rectangle 190">
                        <a:extLst>
                          <a:ext uri="{FF2B5EF4-FFF2-40B4-BE49-F238E27FC236}">
                            <a16:creationId xmlns:a16="http://schemas.microsoft.com/office/drawing/2014/main" id="{789FA37F-7994-4EE9-8889-E67C6F6704F7}"/>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92" name="Rectangle 191">
                        <a:extLst>
                          <a:ext uri="{FF2B5EF4-FFF2-40B4-BE49-F238E27FC236}">
                            <a16:creationId xmlns:a16="http://schemas.microsoft.com/office/drawing/2014/main" id="{BDCE02B2-48F1-4ADB-892D-AE54C96A3FA9}"/>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93" name="Curved Connector 94">
                        <a:extLst>
                          <a:ext uri="{FF2B5EF4-FFF2-40B4-BE49-F238E27FC236}">
                            <a16:creationId xmlns:a16="http://schemas.microsoft.com/office/drawing/2014/main" id="{00679EBD-6A04-449C-AF34-A793CCFB8461}"/>
                          </a:ext>
                        </a:extLst>
                      </p:cNvPr>
                      <p:cNvCxnSpPr>
                        <a:stCxn id="190" idx="3"/>
                        <a:endCxn id="192"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94" name="Curved Connector 95">
                        <a:extLst>
                          <a:ext uri="{FF2B5EF4-FFF2-40B4-BE49-F238E27FC236}">
                            <a16:creationId xmlns:a16="http://schemas.microsoft.com/office/drawing/2014/main" id="{8A74D477-0654-4EAD-9169-51C555A26B19}"/>
                          </a:ext>
                        </a:extLst>
                      </p:cNvPr>
                      <p:cNvCxnSpPr>
                        <a:endCxn id="189"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95" name="Curved Connector 96">
                        <a:extLst>
                          <a:ext uri="{FF2B5EF4-FFF2-40B4-BE49-F238E27FC236}">
                            <a16:creationId xmlns:a16="http://schemas.microsoft.com/office/drawing/2014/main" id="{6F581CEA-44A2-48A3-AA82-1A330ABF3B97}"/>
                          </a:ext>
                        </a:extLst>
                      </p:cNvPr>
                      <p:cNvCxnSpPr>
                        <a:stCxn id="190" idx="3"/>
                        <a:endCxn id="191"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grpSp>
                  <p:nvGrpSpPr>
                    <p:cNvPr id="163" name="Group 162">
                      <a:extLst>
                        <a:ext uri="{FF2B5EF4-FFF2-40B4-BE49-F238E27FC236}">
                          <a16:creationId xmlns:a16="http://schemas.microsoft.com/office/drawing/2014/main" id="{DE0BABE0-05D4-4F1F-B809-C999E8F380D7}"/>
                        </a:ext>
                      </a:extLst>
                    </p:cNvPr>
                    <p:cNvGrpSpPr/>
                    <p:nvPr/>
                  </p:nvGrpSpPr>
                  <p:grpSpPr>
                    <a:xfrm>
                      <a:off x="6595402" y="8055639"/>
                      <a:ext cx="1571969" cy="1371600"/>
                      <a:chOff x="468086" y="2406098"/>
                      <a:chExt cx="1110063" cy="1019598"/>
                    </a:xfrm>
                    <a:solidFill>
                      <a:srgbClr val="5B9BD5">
                        <a:lumMod val="40000"/>
                        <a:lumOff val="60000"/>
                      </a:srgbClr>
                    </a:solidFill>
                  </p:grpSpPr>
                  <p:sp>
                    <p:nvSpPr>
                      <p:cNvPr id="180" name="Oval 179">
                        <a:extLst>
                          <a:ext uri="{FF2B5EF4-FFF2-40B4-BE49-F238E27FC236}">
                            <a16:creationId xmlns:a16="http://schemas.microsoft.com/office/drawing/2014/main" id="{2E2B06B3-E7E2-4AB4-B384-ADD6CE8E660D}"/>
                          </a:ext>
                        </a:extLst>
                      </p:cNvPr>
                      <p:cNvSpPr/>
                      <p:nvPr/>
                    </p:nvSpPr>
                    <p:spPr>
                      <a:xfrm>
                        <a:off x="468086" y="2406098"/>
                        <a:ext cx="1110063" cy="1019598"/>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solidFill>
                          <a:srgbClr val="FF0000"/>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1" name="Rectangle 180">
                        <a:extLst>
                          <a:ext uri="{FF2B5EF4-FFF2-40B4-BE49-F238E27FC236}">
                            <a16:creationId xmlns:a16="http://schemas.microsoft.com/office/drawing/2014/main" id="{854E75C6-3844-493E-9AAB-41B7880E5181}"/>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2" name="Rectangle 181">
                        <a:extLst>
                          <a:ext uri="{FF2B5EF4-FFF2-40B4-BE49-F238E27FC236}">
                            <a16:creationId xmlns:a16="http://schemas.microsoft.com/office/drawing/2014/main" id="{74B819DE-EB84-409E-B216-622FDFBB3763}"/>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3" name="Rectangle 182">
                        <a:extLst>
                          <a:ext uri="{FF2B5EF4-FFF2-40B4-BE49-F238E27FC236}">
                            <a16:creationId xmlns:a16="http://schemas.microsoft.com/office/drawing/2014/main" id="{AE78535B-E16C-4BB6-A92E-7A92E44E2B2B}"/>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4" name="Rectangle 183">
                        <a:extLst>
                          <a:ext uri="{FF2B5EF4-FFF2-40B4-BE49-F238E27FC236}">
                            <a16:creationId xmlns:a16="http://schemas.microsoft.com/office/drawing/2014/main" id="{8D3CB465-3E7C-4D00-B58C-FEC56B3B152E}"/>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85" name="Curved Connector 121">
                        <a:extLst>
                          <a:ext uri="{FF2B5EF4-FFF2-40B4-BE49-F238E27FC236}">
                            <a16:creationId xmlns:a16="http://schemas.microsoft.com/office/drawing/2014/main" id="{B189BC90-86CF-45B0-9877-0EB043B47826}"/>
                          </a:ext>
                        </a:extLst>
                      </p:cNvPr>
                      <p:cNvCxnSpPr>
                        <a:stCxn id="182" idx="3"/>
                        <a:endCxn id="184"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86" name="Curved Connector 122">
                        <a:extLst>
                          <a:ext uri="{FF2B5EF4-FFF2-40B4-BE49-F238E27FC236}">
                            <a16:creationId xmlns:a16="http://schemas.microsoft.com/office/drawing/2014/main" id="{78537A3F-CFA2-442F-81E9-DDFD3BCFEBCC}"/>
                          </a:ext>
                        </a:extLst>
                      </p:cNvPr>
                      <p:cNvCxnSpPr>
                        <a:endCxn id="181"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87" name="Curved Connector 123">
                        <a:extLst>
                          <a:ext uri="{FF2B5EF4-FFF2-40B4-BE49-F238E27FC236}">
                            <a16:creationId xmlns:a16="http://schemas.microsoft.com/office/drawing/2014/main" id="{E5B91C6F-CC09-4AAB-9E2C-0E39A8F42D47}"/>
                          </a:ext>
                        </a:extLst>
                      </p:cNvPr>
                      <p:cNvCxnSpPr>
                        <a:stCxn id="182" idx="3"/>
                        <a:endCxn id="183"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grpSp>
                  <p:nvGrpSpPr>
                    <p:cNvPr id="164" name="Group 163">
                      <a:extLst>
                        <a:ext uri="{FF2B5EF4-FFF2-40B4-BE49-F238E27FC236}">
                          <a16:creationId xmlns:a16="http://schemas.microsoft.com/office/drawing/2014/main" id="{8AB646FD-96BF-436B-8CE3-450E4536CCBE}"/>
                        </a:ext>
                      </a:extLst>
                    </p:cNvPr>
                    <p:cNvGrpSpPr/>
                    <p:nvPr/>
                  </p:nvGrpSpPr>
                  <p:grpSpPr>
                    <a:xfrm>
                      <a:off x="10174695" y="8142173"/>
                      <a:ext cx="1571969" cy="1371600"/>
                      <a:chOff x="468086" y="2406098"/>
                      <a:chExt cx="1110063" cy="1019598"/>
                    </a:xfrm>
                    <a:solidFill>
                      <a:srgbClr val="5B9BD5">
                        <a:lumMod val="40000"/>
                        <a:lumOff val="60000"/>
                      </a:srgbClr>
                    </a:solidFill>
                  </p:grpSpPr>
                  <p:sp>
                    <p:nvSpPr>
                      <p:cNvPr id="172" name="Oval 171">
                        <a:extLst>
                          <a:ext uri="{FF2B5EF4-FFF2-40B4-BE49-F238E27FC236}">
                            <a16:creationId xmlns:a16="http://schemas.microsoft.com/office/drawing/2014/main" id="{4CF753E2-3F9A-4EAD-9EA1-0F4F4A674627}"/>
                          </a:ext>
                        </a:extLst>
                      </p:cNvPr>
                      <p:cNvSpPr/>
                      <p:nvPr/>
                    </p:nvSpPr>
                    <p:spPr>
                      <a:xfrm>
                        <a:off x="468086" y="2406098"/>
                        <a:ext cx="1110063" cy="1019598"/>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3" name="Rectangle 172">
                        <a:extLst>
                          <a:ext uri="{FF2B5EF4-FFF2-40B4-BE49-F238E27FC236}">
                            <a16:creationId xmlns:a16="http://schemas.microsoft.com/office/drawing/2014/main" id="{3A45E1B0-B37C-4DC1-9E47-71033BB85F5A}"/>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4" name="Rectangle 173">
                        <a:extLst>
                          <a:ext uri="{FF2B5EF4-FFF2-40B4-BE49-F238E27FC236}">
                            <a16:creationId xmlns:a16="http://schemas.microsoft.com/office/drawing/2014/main" id="{B83F751F-D6CA-4B49-9E3D-58CD033391A0}"/>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5" name="Rectangle 174">
                        <a:extLst>
                          <a:ext uri="{FF2B5EF4-FFF2-40B4-BE49-F238E27FC236}">
                            <a16:creationId xmlns:a16="http://schemas.microsoft.com/office/drawing/2014/main" id="{99D92B67-EC03-4E59-8B3B-F0257F381405}"/>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6" name="Rectangle 175">
                        <a:extLst>
                          <a:ext uri="{FF2B5EF4-FFF2-40B4-BE49-F238E27FC236}">
                            <a16:creationId xmlns:a16="http://schemas.microsoft.com/office/drawing/2014/main" id="{AE11B1CF-A941-4483-B744-8F58DD7343F5}"/>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77" name="Curved Connector 179">
                        <a:extLst>
                          <a:ext uri="{FF2B5EF4-FFF2-40B4-BE49-F238E27FC236}">
                            <a16:creationId xmlns:a16="http://schemas.microsoft.com/office/drawing/2014/main" id="{72C4D2AB-69FE-4E24-8341-14EC38781045}"/>
                          </a:ext>
                        </a:extLst>
                      </p:cNvPr>
                      <p:cNvCxnSpPr>
                        <a:stCxn id="174" idx="3"/>
                        <a:endCxn id="176"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78" name="Curved Connector 180">
                        <a:extLst>
                          <a:ext uri="{FF2B5EF4-FFF2-40B4-BE49-F238E27FC236}">
                            <a16:creationId xmlns:a16="http://schemas.microsoft.com/office/drawing/2014/main" id="{BCD3F92E-CEAE-48CE-88D7-FAD546F3CDF4}"/>
                          </a:ext>
                        </a:extLst>
                      </p:cNvPr>
                      <p:cNvCxnSpPr>
                        <a:endCxn id="173"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79" name="Curved Connector 181">
                        <a:extLst>
                          <a:ext uri="{FF2B5EF4-FFF2-40B4-BE49-F238E27FC236}">
                            <a16:creationId xmlns:a16="http://schemas.microsoft.com/office/drawing/2014/main" id="{A59FE039-39AC-4D26-BA16-35007ECC3156}"/>
                          </a:ext>
                        </a:extLst>
                      </p:cNvPr>
                      <p:cNvCxnSpPr>
                        <a:stCxn id="174" idx="3"/>
                        <a:endCxn id="175"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sp>
                  <p:nvSpPr>
                    <p:cNvPr id="165" name="Right Brace 164">
                      <a:extLst>
                        <a:ext uri="{FF2B5EF4-FFF2-40B4-BE49-F238E27FC236}">
                          <a16:creationId xmlns:a16="http://schemas.microsoft.com/office/drawing/2014/main" id="{BA3AB268-1DCF-480B-BA74-7487940B038B}"/>
                        </a:ext>
                      </a:extLst>
                    </p:cNvPr>
                    <p:cNvSpPr/>
                    <p:nvPr/>
                  </p:nvSpPr>
                  <p:spPr>
                    <a:xfrm rot="5400000">
                      <a:off x="8668656" y="3197298"/>
                      <a:ext cx="751959" cy="12768692"/>
                    </a:xfrm>
                    <a:prstGeom prst="rightBrace">
                      <a:avLst/>
                    </a:prstGeom>
                    <a:ln>
                      <a:solidFill>
                        <a:schemeClr val="bg1">
                          <a:lumMod val="75000"/>
                        </a:schemeClr>
                      </a:solidFill>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66" name="Straight Arrow Connector 165">
                      <a:extLst>
                        <a:ext uri="{FF2B5EF4-FFF2-40B4-BE49-F238E27FC236}">
                          <a16:creationId xmlns:a16="http://schemas.microsoft.com/office/drawing/2014/main" id="{A56708FE-AE4C-4F04-95BF-E0465F7CE735}"/>
                        </a:ext>
                      </a:extLst>
                    </p:cNvPr>
                    <p:cNvCxnSpPr/>
                    <p:nvPr/>
                  </p:nvCxnSpPr>
                  <p:spPr>
                    <a:xfrm>
                      <a:off x="5729113" y="7921786"/>
                      <a:ext cx="976487" cy="460214"/>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cxnSp>
                  <p:nvCxnSpPr>
                    <p:cNvPr id="167" name="Straight Arrow Connector 166">
                      <a:extLst>
                        <a:ext uri="{FF2B5EF4-FFF2-40B4-BE49-F238E27FC236}">
                          <a16:creationId xmlns:a16="http://schemas.microsoft.com/office/drawing/2014/main" id="{9F5535DD-D2A0-4A17-AF68-164496311E15}"/>
                        </a:ext>
                      </a:extLst>
                    </p:cNvPr>
                    <p:cNvCxnSpPr/>
                    <p:nvPr/>
                  </p:nvCxnSpPr>
                  <p:spPr>
                    <a:xfrm>
                      <a:off x="1798141" y="8078425"/>
                      <a:ext cx="1147393" cy="682055"/>
                    </a:xfrm>
                    <a:prstGeom prst="straightConnector1">
                      <a:avLst/>
                    </a:prstGeom>
                    <a:ln>
                      <a:solidFill>
                        <a:schemeClr val="bg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8" name="TextBox 167">
                      <a:extLst>
                        <a:ext uri="{FF2B5EF4-FFF2-40B4-BE49-F238E27FC236}">
                          <a16:creationId xmlns:a16="http://schemas.microsoft.com/office/drawing/2014/main" id="{68472763-5F6D-465F-9C36-553B4F099170}"/>
                        </a:ext>
                      </a:extLst>
                    </p:cNvPr>
                    <p:cNvSpPr txBox="1"/>
                    <p:nvPr/>
                  </p:nvSpPr>
                  <p:spPr>
                    <a:xfrm>
                      <a:off x="1269213" y="7411491"/>
                      <a:ext cx="1263480" cy="58968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Reads</a:t>
                      </a:r>
                    </a:p>
                  </p:txBody>
                </p:sp>
                <p:cxnSp>
                  <p:nvCxnSpPr>
                    <p:cNvPr id="169" name="Straight Arrow Connector 168">
                      <a:extLst>
                        <a:ext uri="{FF2B5EF4-FFF2-40B4-BE49-F238E27FC236}">
                          <a16:creationId xmlns:a16="http://schemas.microsoft.com/office/drawing/2014/main" id="{1F151068-2324-4240-9A8E-7FF00939FCBF}"/>
                        </a:ext>
                      </a:extLst>
                    </p:cNvPr>
                    <p:cNvCxnSpPr>
                      <a:stCxn id="170" idx="2"/>
                    </p:cNvCxnSpPr>
                    <p:nvPr/>
                  </p:nvCxnSpPr>
                  <p:spPr>
                    <a:xfrm flipH="1">
                      <a:off x="11991601" y="7775290"/>
                      <a:ext cx="1004943" cy="446877"/>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sp>
                  <p:nvSpPr>
                    <p:cNvPr id="170" name="TextBox 169">
                      <a:extLst>
                        <a:ext uri="{FF2B5EF4-FFF2-40B4-BE49-F238E27FC236}">
                          <a16:creationId xmlns:a16="http://schemas.microsoft.com/office/drawing/2014/main" id="{F36D3D8E-40AF-4082-A6EA-04AE5C9B0708}"/>
                        </a:ext>
                      </a:extLst>
                    </p:cNvPr>
                    <p:cNvSpPr txBox="1"/>
                    <p:nvPr/>
                  </p:nvSpPr>
                  <p:spPr>
                    <a:xfrm>
                      <a:off x="12364803" y="7185609"/>
                      <a:ext cx="1263480" cy="58968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71" name="TextBox 170">
                      <a:extLst>
                        <a:ext uri="{FF2B5EF4-FFF2-40B4-BE49-F238E27FC236}">
                          <a16:creationId xmlns:a16="http://schemas.microsoft.com/office/drawing/2014/main" id="{2014392C-4983-4FDC-86A4-581677AC881D}"/>
                        </a:ext>
                      </a:extLst>
                    </p:cNvPr>
                    <p:cNvSpPr txBox="1"/>
                    <p:nvPr/>
                  </p:nvSpPr>
                  <p:spPr>
                    <a:xfrm>
                      <a:off x="13017152" y="8862448"/>
                      <a:ext cx="2411827" cy="58968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West Europe</a:t>
                      </a:r>
                    </a:p>
                  </p:txBody>
                </p:sp>
              </p:grpSp>
              <p:grpSp>
                <p:nvGrpSpPr>
                  <p:cNvPr id="157" name="Group 156">
                    <a:extLst>
                      <a:ext uri="{FF2B5EF4-FFF2-40B4-BE49-F238E27FC236}">
                        <a16:creationId xmlns:a16="http://schemas.microsoft.com/office/drawing/2014/main" id="{08607317-63BC-442F-B966-5F47D0AF2D3F}"/>
                      </a:ext>
                    </a:extLst>
                  </p:cNvPr>
                  <p:cNvGrpSpPr/>
                  <p:nvPr/>
                </p:nvGrpSpPr>
                <p:grpSpPr>
                  <a:xfrm>
                    <a:off x="3315900" y="6596030"/>
                    <a:ext cx="7843775" cy="1714886"/>
                    <a:chOff x="3315900" y="6596030"/>
                    <a:chExt cx="7843775" cy="1714886"/>
                  </a:xfrm>
                </p:grpSpPr>
                <p:cxnSp>
                  <p:nvCxnSpPr>
                    <p:cNvPr id="158" name="Curved Connector 159">
                      <a:extLst>
                        <a:ext uri="{FF2B5EF4-FFF2-40B4-BE49-F238E27FC236}">
                          <a16:creationId xmlns:a16="http://schemas.microsoft.com/office/drawing/2014/main" id="{BC8647BD-A509-485A-A1D7-B96980F1D5C6}"/>
                        </a:ext>
                      </a:extLst>
                    </p:cNvPr>
                    <p:cNvCxnSpPr/>
                    <p:nvPr/>
                  </p:nvCxnSpPr>
                  <p:spPr>
                    <a:xfrm rot="5400000">
                      <a:off x="2840386" y="7163481"/>
                      <a:ext cx="1622949" cy="671922"/>
                    </a:xfrm>
                    <a:prstGeom prst="curvedConnector3">
                      <a:avLst>
                        <a:gd name="adj1" fmla="val 50000"/>
                      </a:avLst>
                    </a:prstGeom>
                    <a:noFill/>
                    <a:ln w="19050" cap="flat" cmpd="sng" algn="ctr">
                      <a:solidFill>
                        <a:sysClr val="window" lastClr="FFFFFF"/>
                      </a:solidFill>
                      <a:prstDash val="dash"/>
                      <a:miter lim="800000"/>
                      <a:headEnd type="triangle"/>
                      <a:tailEnd type="triangle"/>
                    </a:ln>
                    <a:effectLst/>
                  </p:spPr>
                </p:cxnSp>
                <p:cxnSp>
                  <p:nvCxnSpPr>
                    <p:cNvPr id="159" name="Curved Connector 198">
                      <a:extLst>
                        <a:ext uri="{FF2B5EF4-FFF2-40B4-BE49-F238E27FC236}">
                          <a16:creationId xmlns:a16="http://schemas.microsoft.com/office/drawing/2014/main" id="{73A408FE-D031-42C3-853D-72CE5EF97AAD}"/>
                        </a:ext>
                      </a:extLst>
                    </p:cNvPr>
                    <p:cNvCxnSpPr/>
                    <p:nvPr/>
                  </p:nvCxnSpPr>
                  <p:spPr>
                    <a:xfrm rot="5400000">
                      <a:off x="6406112" y="7071544"/>
                      <a:ext cx="1622949" cy="671922"/>
                    </a:xfrm>
                    <a:prstGeom prst="curvedConnector3">
                      <a:avLst>
                        <a:gd name="adj1" fmla="val 50000"/>
                      </a:avLst>
                    </a:prstGeom>
                    <a:noFill/>
                    <a:ln w="19050" cap="flat" cmpd="sng" algn="ctr">
                      <a:solidFill>
                        <a:sysClr val="window" lastClr="FFFFFF"/>
                      </a:solidFill>
                      <a:prstDash val="dash"/>
                      <a:miter lim="800000"/>
                      <a:headEnd type="triangle"/>
                      <a:tailEnd type="triangle"/>
                    </a:ln>
                    <a:effectLst/>
                  </p:spPr>
                </p:cxnSp>
                <p:cxnSp>
                  <p:nvCxnSpPr>
                    <p:cNvPr id="160" name="Curved Connector 208">
                      <a:extLst>
                        <a:ext uri="{FF2B5EF4-FFF2-40B4-BE49-F238E27FC236}">
                          <a16:creationId xmlns:a16="http://schemas.microsoft.com/office/drawing/2014/main" id="{2064A3C2-DC62-4751-9FCE-A72D9FE496EA}"/>
                        </a:ext>
                      </a:extLst>
                    </p:cNvPr>
                    <p:cNvCxnSpPr/>
                    <p:nvPr/>
                  </p:nvCxnSpPr>
                  <p:spPr>
                    <a:xfrm rot="5400000">
                      <a:off x="10012239" y="7135181"/>
                      <a:ext cx="1622949" cy="671922"/>
                    </a:xfrm>
                    <a:prstGeom prst="curvedConnector3">
                      <a:avLst>
                        <a:gd name="adj1" fmla="val 50000"/>
                      </a:avLst>
                    </a:prstGeom>
                    <a:noFill/>
                    <a:ln w="19050" cap="flat" cmpd="sng" algn="ctr">
                      <a:solidFill>
                        <a:sysClr val="window" lastClr="FFFFFF"/>
                      </a:solidFill>
                      <a:prstDash val="dash"/>
                      <a:miter lim="800000"/>
                      <a:headEnd type="triangle"/>
                      <a:tailEnd type="triangle"/>
                    </a:ln>
                    <a:effectLst/>
                  </p:spPr>
                </p:cxnSp>
              </p:grpSp>
            </p:grpSp>
          </p:grpSp>
          <p:sp>
            <p:nvSpPr>
              <p:cNvPr id="153" name="TextBox 152">
                <a:extLst>
                  <a:ext uri="{FF2B5EF4-FFF2-40B4-BE49-F238E27FC236}">
                    <a16:creationId xmlns:a16="http://schemas.microsoft.com/office/drawing/2014/main" id="{4A7F093B-02FE-42F7-9152-350DB3DB5DC2}"/>
                  </a:ext>
                </a:extLst>
              </p:cNvPr>
              <p:cNvSpPr txBox="1"/>
              <p:nvPr/>
            </p:nvSpPr>
            <p:spPr>
              <a:xfrm>
                <a:off x="7489616" y="9426046"/>
                <a:ext cx="3664895" cy="58968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panose="020B0702040204020203" pitchFamily="34" charset="0"/>
                    <a:ea typeface="Heiti SC Light" charset="-122"/>
                    <a:cs typeface="Segoe UI Semibold" panose="020B0702040204020203" pitchFamily="34" charset="0"/>
                    <a:sym typeface="Gill Sans" charset="0"/>
                  </a:rPr>
                  <a:t>30K transactions/sec</a:t>
                </a:r>
              </a:p>
            </p:txBody>
          </p:sp>
        </p:grpSp>
        <p:sp>
          <p:nvSpPr>
            <p:cNvPr id="100" name="TextBox 99">
              <a:extLst>
                <a:ext uri="{FF2B5EF4-FFF2-40B4-BE49-F238E27FC236}">
                  <a16:creationId xmlns:a16="http://schemas.microsoft.com/office/drawing/2014/main" id="{B1074006-C115-4E8A-A6FD-65751917B394}"/>
                </a:ext>
              </a:extLst>
            </p:cNvPr>
            <p:cNvSpPr txBox="1"/>
            <p:nvPr/>
          </p:nvSpPr>
          <p:spPr>
            <a:xfrm>
              <a:off x="4835644" y="2875551"/>
              <a:ext cx="5204522" cy="628993"/>
            </a:xfrm>
            <a:prstGeom prst="rect">
              <a:avLst/>
            </a:prstGeom>
            <a:noFill/>
          </p:spPr>
          <p:txBody>
            <a:bodyPr wrap="square" rtlCol="0">
              <a:spAutoFit/>
            </a:bodyPr>
            <a:lstStyle/>
            <a:p>
              <a:pPr fontAlgn="base">
                <a:spcBef>
                  <a:spcPct val="0"/>
                </a:spcBef>
                <a:spcAft>
                  <a:spcPct val="0"/>
                </a:spcAft>
              </a:pPr>
              <a:r>
                <a:rPr lang="en-US" sz="10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Partition-key = "airport"</a:t>
              </a:r>
            </a:p>
          </p:txBody>
        </p:sp>
      </p:grpSp>
    </p:spTree>
    <p:extLst>
      <p:ext uri="{BB962C8B-B14F-4D97-AF65-F5344CB8AC3E}">
        <p14:creationId xmlns:p14="http://schemas.microsoft.com/office/powerpoint/2010/main" val="35199347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14" y="339390"/>
            <a:ext cx="5606043" cy="899665"/>
          </a:xfrm>
        </p:spPr>
        <p:txBody>
          <a:bodyPr/>
          <a:lstStyle/>
          <a:p>
            <a:r>
              <a:rPr lang="en-US"/>
              <a:t>Build Real-Time Customer experiences</a:t>
            </a:r>
          </a:p>
        </p:txBody>
      </p:sp>
      <p:sp>
        <p:nvSpPr>
          <p:cNvPr id="3" name="Content Placeholder 2"/>
          <p:cNvSpPr>
            <a:spLocks noGrp="1"/>
          </p:cNvSpPr>
          <p:nvPr>
            <p:ph type="body" sz="quarter" idx="11"/>
          </p:nvPr>
        </p:nvSpPr>
        <p:spPr>
          <a:xfrm>
            <a:off x="267730" y="1499634"/>
            <a:ext cx="5606043" cy="2624308"/>
          </a:xfrm>
        </p:spPr>
        <p:txBody>
          <a:bodyPr/>
          <a:lstStyle/>
          <a:p>
            <a:pPr lvl="0"/>
            <a:r>
              <a:rPr lang="en-US">
                <a:solidFill>
                  <a:schemeClr val="tx1"/>
                </a:solidFill>
              </a:rPr>
              <a:t>Offer latency-sensitive applications with personalization, bidding, and fraud-detection.</a:t>
            </a:r>
          </a:p>
          <a:p>
            <a:pPr marL="285750" lvl="1" indent="-285750">
              <a:spcBef>
                <a:spcPts val="1600"/>
              </a:spcBef>
              <a:spcAft>
                <a:spcPts val="0"/>
              </a:spcAft>
              <a:buFont typeface="Arial" charset="0"/>
              <a:buChar char="•"/>
            </a:pPr>
            <a:r>
              <a:rPr lang="en-US" sz="1600">
                <a:solidFill>
                  <a:schemeClr val="tx1"/>
                </a:solidFill>
              </a:rPr>
              <a:t>Machine learning models generate real-time recommendations across product catalogues</a:t>
            </a:r>
          </a:p>
          <a:p>
            <a:pPr marL="285750" lvl="1" indent="-285750">
              <a:spcBef>
                <a:spcPts val="1000"/>
              </a:spcBef>
              <a:spcAft>
                <a:spcPts val="0"/>
              </a:spcAft>
              <a:buFont typeface="Arial" charset="0"/>
              <a:buChar char="•"/>
            </a:pPr>
            <a:r>
              <a:rPr lang="en-US" sz="1600">
                <a:solidFill>
                  <a:schemeClr val="tx1"/>
                </a:solidFill>
              </a:rPr>
              <a:t>Product analysis in milliseconds</a:t>
            </a:r>
          </a:p>
          <a:p>
            <a:pPr marL="285750" lvl="1" indent="-285750">
              <a:spcBef>
                <a:spcPts val="1000"/>
              </a:spcBef>
              <a:spcAft>
                <a:spcPts val="0"/>
              </a:spcAft>
              <a:buFont typeface="Arial" charset="0"/>
              <a:buChar char="•"/>
            </a:pPr>
            <a:r>
              <a:rPr lang="en-US" sz="1600">
                <a:solidFill>
                  <a:schemeClr val="tx1"/>
                </a:solidFill>
              </a:rPr>
              <a:t>Low-latency ensures high app performance worldwide</a:t>
            </a:r>
          </a:p>
          <a:p>
            <a:pPr marL="285750" lvl="1" indent="-285750">
              <a:spcBef>
                <a:spcPts val="1000"/>
              </a:spcBef>
              <a:spcAft>
                <a:spcPts val="0"/>
              </a:spcAft>
              <a:buFont typeface="Arial" charset="0"/>
              <a:buChar char="•"/>
            </a:pPr>
            <a:r>
              <a:rPr lang="en-US" sz="1600">
                <a:solidFill>
                  <a:schemeClr val="tx1"/>
                </a:solidFill>
              </a:rPr>
              <a:t>Tunable consistency models for rapid insight</a:t>
            </a:r>
          </a:p>
        </p:txBody>
      </p:sp>
      <p:pic>
        <p:nvPicPr>
          <p:cNvPr id="14" name="Picture 13">
            <a:extLst>
              <a:ext uri="{FF2B5EF4-FFF2-40B4-BE49-F238E27FC236}">
                <a16:creationId xmlns:a16="http://schemas.microsoft.com/office/drawing/2014/main" id="{8C5D63A2-7AD7-4529-ADE0-910DE6F1C24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5997865"/>
            <a:ext cx="1310464" cy="4288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1A4F1C18-7D2D-42D8-A904-C7769F9C0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083688" y="5763985"/>
            <a:ext cx="857944" cy="85309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502524" y="603003"/>
            <a:ext cx="6675353" cy="4770331"/>
            <a:chOff x="5502524" y="603003"/>
            <a:chExt cx="6675353" cy="4770331"/>
          </a:xfrm>
        </p:grpSpPr>
        <p:sp>
          <p:nvSpPr>
            <p:cNvPr id="11" name="Rectangle 10">
              <a:extLst>
                <a:ext uri="{FF2B5EF4-FFF2-40B4-BE49-F238E27FC236}">
                  <a16:creationId xmlns:a16="http://schemas.microsoft.com/office/drawing/2014/main" id="{5A3777E1-0452-4889-9093-432098573143}"/>
                </a:ext>
              </a:extLst>
            </p:cNvPr>
            <p:cNvSpPr/>
            <p:nvPr/>
          </p:nvSpPr>
          <p:spPr>
            <a:xfrm>
              <a:off x="7766936" y="2874550"/>
              <a:ext cx="3144420" cy="2498784"/>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2D1AEC0-D7C7-4696-A8F5-43A308AD36D6}"/>
                </a:ext>
              </a:extLst>
            </p:cNvPr>
            <p:cNvSpPr/>
            <p:nvPr/>
          </p:nvSpPr>
          <p:spPr>
            <a:xfrm>
              <a:off x="7753057" y="603003"/>
              <a:ext cx="3144420" cy="1637687"/>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Arrow Connector 12"/>
            <p:cNvCxnSpPr>
              <a:cxnSpLocks/>
            </p:cNvCxnSpPr>
            <p:nvPr/>
          </p:nvCxnSpPr>
          <p:spPr>
            <a:xfrm>
              <a:off x="6227247" y="2269389"/>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9471708" y="1678914"/>
              <a:ext cx="1168200"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(distributed model store)</a:t>
              </a:r>
            </a:p>
          </p:txBody>
        </p:sp>
        <p:sp>
          <p:nvSpPr>
            <p:cNvPr id="17" name="TextBox 16"/>
            <p:cNvSpPr txBox="1"/>
            <p:nvPr/>
          </p:nvSpPr>
          <p:spPr>
            <a:xfrm>
              <a:off x="6401217" y="2474065"/>
              <a:ext cx="136800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.com</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Details Page)</a:t>
              </a:r>
            </a:p>
          </p:txBody>
        </p:sp>
        <p:sp>
          <p:nvSpPr>
            <p:cNvPr id="20" name="TextBox 19"/>
            <p:cNvSpPr txBox="1"/>
            <p:nvPr/>
          </p:nvSpPr>
          <p:spPr>
            <a:xfrm>
              <a:off x="7824700" y="3354416"/>
              <a:ext cx="126394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Event Hub</a:t>
              </a:r>
            </a:p>
          </p:txBody>
        </p:sp>
        <p:sp>
          <p:nvSpPr>
            <p:cNvPr id="21" name="TextBox 20"/>
            <p:cNvSpPr txBox="1"/>
            <p:nvPr/>
          </p:nvSpPr>
          <p:spPr>
            <a:xfrm>
              <a:off x="9284309" y="3354416"/>
              <a:ext cx="154299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 Storage</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(offline raw data)</a:t>
              </a:r>
            </a:p>
          </p:txBody>
        </p:sp>
        <p:cxnSp>
          <p:nvCxnSpPr>
            <p:cNvPr id="23" name="Straight Arrow Connector 41"/>
            <p:cNvCxnSpPr>
              <a:cxnSpLocks/>
              <a:stCxn id="17" idx="2"/>
            </p:cNvCxnSpPr>
            <p:nvPr/>
          </p:nvCxnSpPr>
          <p:spPr>
            <a:xfrm rot="16200000" flipH="1">
              <a:off x="7433561" y="2510443"/>
              <a:ext cx="290970" cy="987656"/>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9C1B3F7D-B30B-4F47-9C8E-E1CC6809D4C9}"/>
                </a:ext>
              </a:extLst>
            </p:cNvPr>
            <p:cNvSpPr txBox="1"/>
            <p:nvPr/>
          </p:nvSpPr>
          <p:spPr>
            <a:xfrm>
              <a:off x="8765207" y="4485291"/>
              <a:ext cx="2088818"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 on Azure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Databricks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B7F6519C-2086-4F3E-A3EE-7195D4AC6149}"/>
                </a:ext>
              </a:extLst>
            </p:cNvPr>
            <p:cNvPicPr>
              <a:picLocks noChangeAspect="1" noChangeArrowheads="1"/>
            </p:cNvPicPr>
            <p:nvPr/>
          </p:nvPicPr>
          <p:blipFill>
            <a:blip r:embed="rId5"/>
            <a:stretch>
              <a:fillRect/>
            </a:stretch>
          </p:blipFill>
          <p:spPr bwMode="auto">
            <a:xfrm>
              <a:off x="9316587" y="4166695"/>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9CD829A-7CF2-4DE4-AF34-CFE136686BA3}"/>
                </a:ext>
              </a:extLst>
            </p:cNvPr>
            <p:cNvSpPr txBox="1"/>
            <p:nvPr/>
          </p:nvSpPr>
          <p:spPr>
            <a:xfrm>
              <a:off x="10909072" y="2230582"/>
              <a:ext cx="1268805" cy="677108"/>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Factory</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(scheduled job to refresh persisted models)</a:t>
              </a:r>
            </a:p>
          </p:txBody>
        </p:sp>
        <p:cxnSp>
          <p:nvCxnSpPr>
            <p:cNvPr id="34"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7103942" y="1489293"/>
              <a:ext cx="833949" cy="379947"/>
            </a:xfrm>
            <a:prstGeom prst="bentConnector3">
              <a:avLst>
                <a:gd name="adj1" fmla="val 39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B353F165-77DB-4164-BA81-EA5AEC0FBD10}"/>
                </a:ext>
              </a:extLst>
            </p:cNvPr>
            <p:cNvSpPr txBox="1"/>
            <p:nvPr/>
          </p:nvSpPr>
          <p:spPr>
            <a:xfrm>
              <a:off x="7706713" y="1675099"/>
              <a:ext cx="1499918"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 Fabric</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(Personalization Decision Engine)</a:t>
              </a:r>
            </a:p>
          </p:txBody>
        </p:sp>
        <p:cxnSp>
          <p:nvCxnSpPr>
            <p:cNvPr id="19" name="Straight Arrow Connector 18"/>
            <p:cNvCxnSpPr>
              <a:cxnSpLocks/>
            </p:cNvCxnSpPr>
            <p:nvPr/>
          </p:nvCxnSpPr>
          <p:spPr>
            <a:xfrm>
              <a:off x="8953251" y="3191375"/>
              <a:ext cx="65843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CF5BFEE9-EFE4-4392-8A59-CA0D37AECE24}"/>
                </a:ext>
              </a:extLst>
            </p:cNvPr>
            <p:cNvCxnSpPr>
              <a:cxnSpLocks/>
            </p:cNvCxnSpPr>
            <p:nvPr/>
          </p:nvCxnSpPr>
          <p:spPr>
            <a:xfrm>
              <a:off x="8953250" y="1397314"/>
              <a:ext cx="483602"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4DF7BCE1-1DF4-457B-A3FC-43AD70D230C5}"/>
                </a:ext>
              </a:extLst>
            </p:cNvPr>
            <p:cNvSpPr txBox="1"/>
            <p:nvPr/>
          </p:nvSpPr>
          <p:spPr>
            <a:xfrm>
              <a:off x="8123428" y="639754"/>
              <a:ext cx="2397066" cy="461665"/>
            </a:xfrm>
            <a:prstGeom prst="rect">
              <a:avLst/>
            </a:prstGeom>
            <a:noFill/>
          </p:spPr>
          <p:txBody>
            <a:bodyPr wrap="none" rtlCol="0">
              <a:spAutoFit/>
            </a:bodyPr>
            <a:lstStyle/>
            <a:p>
              <a:pPr algn="ctr"/>
              <a:r>
                <a:rPr lang="en-US" sz="1200"/>
                <a:t>Online Recommendations Service</a:t>
              </a:r>
              <a:br>
                <a:rPr lang="en-US" sz="1200"/>
              </a:br>
              <a:r>
                <a:rPr lang="en-US" sz="1200">
                  <a:solidFill>
                    <a:srgbClr val="FF0000"/>
                  </a:solidFill>
                  <a:latin typeface="Segoe UI" panose="020B0502040204020203" pitchFamily="34" charset="0"/>
                  <a:cs typeface="Segoe UI" panose="020B0502040204020203" pitchFamily="34" charset="0"/>
                </a:rPr>
                <a:t>HOT</a:t>
              </a:r>
              <a:r>
                <a:rPr lang="en-US" sz="1200">
                  <a:solidFill>
                    <a:srgbClr val="FF0000"/>
                  </a:solidFill>
                </a:rPr>
                <a:t> path</a:t>
              </a:r>
              <a:endParaRPr lang="en-US" sz="1200"/>
            </a:p>
          </p:txBody>
        </p:sp>
        <p:sp>
          <p:nvSpPr>
            <p:cNvPr id="40" name="TextBox 39">
              <a:extLst>
                <a:ext uri="{FF2B5EF4-FFF2-40B4-BE49-F238E27FC236}">
                  <a16:creationId xmlns:a16="http://schemas.microsoft.com/office/drawing/2014/main" id="{20A303A2-175C-47CD-9A15-3E1A6DAB0066}"/>
                </a:ext>
              </a:extLst>
            </p:cNvPr>
            <p:cNvSpPr txBox="1"/>
            <p:nvPr/>
          </p:nvSpPr>
          <p:spPr>
            <a:xfrm>
              <a:off x="8132117" y="4816813"/>
              <a:ext cx="2379689" cy="461665"/>
            </a:xfrm>
            <a:prstGeom prst="rect">
              <a:avLst/>
            </a:prstGeom>
            <a:noFill/>
          </p:spPr>
          <p:txBody>
            <a:bodyPr wrap="none" rtlCol="0">
              <a:spAutoFit/>
            </a:bodyPr>
            <a:lstStyle/>
            <a:p>
              <a:pPr algn="ctr"/>
              <a:r>
                <a:rPr lang="en-US" sz="1200"/>
                <a:t>Offline Recommendations Engine</a:t>
              </a:r>
              <a:br>
                <a:rPr lang="en-US" sz="1200"/>
              </a:br>
              <a:r>
                <a:rPr lang="en-US" sz="1200">
                  <a:solidFill>
                    <a:schemeClr val="bg2"/>
                  </a:solidFill>
                  <a:latin typeface="Segoe UI" panose="020B0502040204020203" pitchFamily="34" charset="0"/>
                  <a:cs typeface="Segoe UI" panose="020B0502040204020203" pitchFamily="34" charset="0"/>
                </a:rPr>
                <a:t>COLD</a:t>
              </a:r>
              <a:r>
                <a:rPr lang="en-US" sz="1200">
                  <a:solidFill>
                    <a:schemeClr val="bg2"/>
                  </a:solidFill>
                </a:rPr>
                <a:t> path</a:t>
              </a:r>
              <a:endParaRPr lang="en-US" sz="1200"/>
            </a:p>
          </p:txBody>
        </p:sp>
        <p:sp>
          <p:nvSpPr>
            <p:cNvPr id="41"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5691753" y="2062582"/>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3383B5DD-68DB-46AC-9E8B-6E20E7637283}"/>
                </a:ext>
              </a:extLst>
            </p:cNvPr>
            <p:cNvSpPr txBox="1"/>
            <p:nvPr/>
          </p:nvSpPr>
          <p:spPr>
            <a:xfrm>
              <a:off x="5502524" y="2493243"/>
              <a:ext cx="762150"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Shoppers</a:t>
              </a:r>
            </a:p>
          </p:txBody>
        </p:sp>
        <p:cxnSp>
          <p:nvCxnSpPr>
            <p:cNvPr id="44" name="Straight Arrow Connector 41">
              <a:extLst>
                <a:ext uri="{FF2B5EF4-FFF2-40B4-BE49-F238E27FC236}">
                  <a16:creationId xmlns:a16="http://schemas.microsoft.com/office/drawing/2014/main" id="{39177085-A1D0-4FF5-A74B-1A8A83BF3071}"/>
                </a:ext>
              </a:extLst>
            </p:cNvPr>
            <p:cNvCxnSpPr>
              <a:cxnSpLocks/>
              <a:stCxn id="31" idx="2"/>
            </p:cNvCxnSpPr>
            <p:nvPr/>
          </p:nvCxnSpPr>
          <p:spPr>
            <a:xfrm rot="5400000">
              <a:off x="10947337" y="2585540"/>
              <a:ext cx="273989" cy="918289"/>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1">
              <a:extLst>
                <a:ext uri="{FF2B5EF4-FFF2-40B4-BE49-F238E27FC236}">
                  <a16:creationId xmlns:a16="http://schemas.microsoft.com/office/drawing/2014/main" id="{4D44A62F-0BC0-4363-8021-D0AD606E3999}"/>
                </a:ext>
              </a:extLst>
            </p:cNvPr>
            <p:cNvCxnSpPr>
              <a:cxnSpLocks/>
            </p:cNvCxnSpPr>
            <p:nvPr/>
          </p:nvCxnSpPr>
          <p:spPr>
            <a:xfrm rot="10800000">
              <a:off x="10594009" y="1489293"/>
              <a:ext cx="939603" cy="86587"/>
            </a:xfrm>
            <a:prstGeom prst="bentConnector3">
              <a:avLst>
                <a:gd name="adj1" fmla="val -51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a:extLst>
                <a:ext uri="{FF2B5EF4-FFF2-40B4-BE49-F238E27FC236}">
                  <a16:creationId xmlns:a16="http://schemas.microsoft.com/office/drawing/2014/main" id="{561E7B6C-B5E3-49FF-841B-23966157E42B}"/>
                </a:ext>
              </a:extLst>
            </p:cNvPr>
            <p:cNvCxnSpPr>
              <a:cxnSpLocks/>
            </p:cNvCxnSpPr>
            <p:nvPr/>
          </p:nvCxnSpPr>
          <p:spPr>
            <a:xfrm>
              <a:off x="10061527" y="3752045"/>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9BF6D57B-AD6A-40FF-8CAD-1EE7B87BF48D}"/>
                </a:ext>
              </a:extLst>
            </p:cNvPr>
            <p:cNvGrpSpPr/>
            <p:nvPr/>
          </p:nvGrpSpPr>
          <p:grpSpPr>
            <a:xfrm>
              <a:off x="6842529" y="2013012"/>
              <a:ext cx="485379" cy="412901"/>
              <a:chOff x="5872464" y="2045113"/>
              <a:chExt cx="485379" cy="412901"/>
            </a:xfrm>
          </p:grpSpPr>
          <p:grpSp>
            <p:nvGrpSpPr>
              <p:cNvPr id="48" name="Group 47">
                <a:extLst>
                  <a:ext uri="{FF2B5EF4-FFF2-40B4-BE49-F238E27FC236}">
                    <a16:creationId xmlns:a16="http://schemas.microsoft.com/office/drawing/2014/main" id="{923E86AB-2533-4ADC-BCAD-0D0516C1E820}"/>
                  </a:ext>
                </a:extLst>
              </p:cNvPr>
              <p:cNvGrpSpPr/>
              <p:nvPr/>
            </p:nvGrpSpPr>
            <p:grpSpPr>
              <a:xfrm>
                <a:off x="5872464" y="2045113"/>
                <a:ext cx="485379" cy="412901"/>
                <a:chOff x="2107244" y="1575258"/>
                <a:chExt cx="310993" cy="264555"/>
              </a:xfrm>
            </p:grpSpPr>
            <p:sp>
              <p:nvSpPr>
                <p:cNvPr id="53" name="Rectangle 9">
                  <a:extLst>
                    <a:ext uri="{FF2B5EF4-FFF2-40B4-BE49-F238E27FC236}">
                      <a16:creationId xmlns:a16="http://schemas.microsoft.com/office/drawing/2014/main" id="{9BB61043-636E-45BC-B360-D4EF52EF03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4" name="Line 10">
                  <a:extLst>
                    <a:ext uri="{FF2B5EF4-FFF2-40B4-BE49-F238E27FC236}">
                      <a16:creationId xmlns:a16="http://schemas.microsoft.com/office/drawing/2014/main" id="{EF668CE7-77F2-46AE-A01A-AB639D52608D}"/>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1A974EE8-A9DC-4A66-B79B-100457A16674}"/>
                  </a:ext>
                </a:extLst>
              </p:cNvPr>
              <p:cNvGrpSpPr/>
              <p:nvPr/>
            </p:nvGrpSpPr>
            <p:grpSpPr>
              <a:xfrm>
                <a:off x="6153589" y="2082451"/>
                <a:ext cx="149347" cy="37338"/>
                <a:chOff x="2287367" y="1599181"/>
                <a:chExt cx="95690" cy="23923"/>
              </a:xfrm>
              <a:solidFill>
                <a:schemeClr val="tx2"/>
              </a:solidFill>
            </p:grpSpPr>
            <p:sp>
              <p:nvSpPr>
                <p:cNvPr id="50" name="Oval 11">
                  <a:extLst>
                    <a:ext uri="{FF2B5EF4-FFF2-40B4-BE49-F238E27FC236}">
                      <a16:creationId xmlns:a16="http://schemas.microsoft.com/office/drawing/2014/main" id="{0B6C23DD-C26C-4A12-A7BB-6B0DF3D7F31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1" name="Oval 12">
                  <a:extLst>
                    <a:ext uri="{FF2B5EF4-FFF2-40B4-BE49-F238E27FC236}">
                      <a16:creationId xmlns:a16="http://schemas.microsoft.com/office/drawing/2014/main" id="{114CBFAE-5071-4DD3-8196-64125BE59FA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2" name="Oval 13">
                  <a:extLst>
                    <a:ext uri="{FF2B5EF4-FFF2-40B4-BE49-F238E27FC236}">
                      <a16:creationId xmlns:a16="http://schemas.microsoft.com/office/drawing/2014/main" id="{A12B77BF-A40B-4C56-A967-E1D27618EF6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BC282EAA-BB12-48C7-8104-0E5537A85B5B}"/>
                </a:ext>
              </a:extLst>
            </p:cNvPr>
            <p:cNvGrpSpPr/>
            <p:nvPr/>
          </p:nvGrpSpPr>
          <p:grpSpPr>
            <a:xfrm>
              <a:off x="8256296" y="2920776"/>
              <a:ext cx="380836" cy="393642"/>
              <a:chOff x="6175919" y="4051028"/>
              <a:chExt cx="248788" cy="257154"/>
            </a:xfrm>
          </p:grpSpPr>
          <p:sp>
            <p:nvSpPr>
              <p:cNvPr id="56" name="Freeform: Shape 526">
                <a:extLst>
                  <a:ext uri="{FF2B5EF4-FFF2-40B4-BE49-F238E27FC236}">
                    <a16:creationId xmlns:a16="http://schemas.microsoft.com/office/drawing/2014/main" id="{A385CCA8-CC54-4A57-B609-959889995403}"/>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27">
                <a:extLst>
                  <a:ext uri="{FF2B5EF4-FFF2-40B4-BE49-F238E27FC236}">
                    <a16:creationId xmlns:a16="http://schemas.microsoft.com/office/drawing/2014/main" id="{799722D8-262F-40DF-82E5-7B718FD3E8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29">
                <a:extLst>
                  <a:ext uri="{FF2B5EF4-FFF2-40B4-BE49-F238E27FC236}">
                    <a16:creationId xmlns:a16="http://schemas.microsoft.com/office/drawing/2014/main" id="{0FD1AA87-3596-4E45-AA71-24D9527C72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30">
                <a:extLst>
                  <a:ext uri="{FF2B5EF4-FFF2-40B4-BE49-F238E27FC236}">
                    <a16:creationId xmlns:a16="http://schemas.microsoft.com/office/drawing/2014/main" id="{10FB45BF-D783-47F0-9A37-6371B390C3B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31">
                <a:extLst>
                  <a:ext uri="{FF2B5EF4-FFF2-40B4-BE49-F238E27FC236}">
                    <a16:creationId xmlns:a16="http://schemas.microsoft.com/office/drawing/2014/main" id="{9F3744A6-38A6-4D19-928F-47D0FE51721D}"/>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532">
                <a:extLst>
                  <a:ext uri="{FF2B5EF4-FFF2-40B4-BE49-F238E27FC236}">
                    <a16:creationId xmlns:a16="http://schemas.microsoft.com/office/drawing/2014/main" id="{4A0D1DC4-0254-4EFA-ABC3-DDC12E491DC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524">
                <a:extLst>
                  <a:ext uri="{FF2B5EF4-FFF2-40B4-BE49-F238E27FC236}">
                    <a16:creationId xmlns:a16="http://schemas.microsoft.com/office/drawing/2014/main" id="{B515FACC-220B-4763-9602-2CE99BFFEF7D}"/>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533">
                <a:extLst>
                  <a:ext uri="{FF2B5EF4-FFF2-40B4-BE49-F238E27FC236}">
                    <a16:creationId xmlns:a16="http://schemas.microsoft.com/office/drawing/2014/main" id="{0208A469-EB04-4B6F-B7A2-86BD5F268AA3}"/>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61B6408-934E-4046-BA80-A720F996AAE9}"/>
                </a:ext>
              </a:extLst>
            </p:cNvPr>
            <p:cNvGrpSpPr/>
            <p:nvPr/>
          </p:nvGrpSpPr>
          <p:grpSpPr>
            <a:xfrm>
              <a:off x="9910201" y="2924622"/>
              <a:ext cx="291216" cy="382586"/>
              <a:chOff x="2494421" y="4564004"/>
              <a:chExt cx="338257" cy="444388"/>
            </a:xfrm>
            <a:noFill/>
          </p:grpSpPr>
          <p:sp>
            <p:nvSpPr>
              <p:cNvPr id="65" name="Cylinder 513">
                <a:extLst>
                  <a:ext uri="{FF2B5EF4-FFF2-40B4-BE49-F238E27FC236}">
                    <a16:creationId xmlns:a16="http://schemas.microsoft.com/office/drawing/2014/main" id="{6E1E00C8-1CAD-4C85-BF41-255E7F84B840}"/>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B9D8D046-595C-428D-9170-54AC8FC7D16B}"/>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67" name="Group 66">
              <a:extLst>
                <a:ext uri="{FF2B5EF4-FFF2-40B4-BE49-F238E27FC236}">
                  <a16:creationId xmlns:a16="http://schemas.microsoft.com/office/drawing/2014/main" id="{63F6F856-3DBA-4917-819D-9DAD02A93C63}"/>
                </a:ext>
              </a:extLst>
            </p:cNvPr>
            <p:cNvGrpSpPr/>
            <p:nvPr/>
          </p:nvGrpSpPr>
          <p:grpSpPr>
            <a:xfrm>
              <a:off x="9790234" y="1102179"/>
              <a:ext cx="531148" cy="457810"/>
              <a:chOff x="8376458" y="5925518"/>
              <a:chExt cx="1045926" cy="901512"/>
            </a:xfrm>
          </p:grpSpPr>
          <p:sp>
            <p:nvSpPr>
              <p:cNvPr id="68" name="Star: 4 Points 8">
                <a:extLst>
                  <a:ext uri="{FF2B5EF4-FFF2-40B4-BE49-F238E27FC236}">
                    <a16:creationId xmlns:a16="http://schemas.microsoft.com/office/drawing/2014/main" id="{AC7797E5-A9BE-4585-82D7-38DE4B55BD16}"/>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Star: 4 Points 8">
                <a:extLst>
                  <a:ext uri="{FF2B5EF4-FFF2-40B4-BE49-F238E27FC236}">
                    <a16:creationId xmlns:a16="http://schemas.microsoft.com/office/drawing/2014/main" id="{9A291E74-10DF-4EDF-A26E-D0D455BD6B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DAE7069-DD1B-4E2D-8E71-D9EAAA79B44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9">
                <a:extLst>
                  <a:ext uri="{FF2B5EF4-FFF2-40B4-BE49-F238E27FC236}">
                    <a16:creationId xmlns:a16="http://schemas.microsoft.com/office/drawing/2014/main" id="{BBFB7ACA-15A0-4050-B237-7DDFD8806E7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41BD43A-DA74-4005-9A97-C3012B2AED39}"/>
                </a:ext>
              </a:extLst>
            </p:cNvPr>
            <p:cNvGrpSpPr/>
            <p:nvPr/>
          </p:nvGrpSpPr>
          <p:grpSpPr>
            <a:xfrm>
              <a:off x="8196694" y="1139747"/>
              <a:ext cx="503002" cy="503824"/>
              <a:chOff x="7984841" y="884576"/>
              <a:chExt cx="607144" cy="608136"/>
            </a:xfrm>
            <a:solidFill>
              <a:srgbClr val="F3F3F3"/>
            </a:solidFill>
          </p:grpSpPr>
          <p:sp>
            <p:nvSpPr>
              <p:cNvPr id="77" name="Pentagon 76">
                <a:extLst>
                  <a:ext uri="{FF2B5EF4-FFF2-40B4-BE49-F238E27FC236}">
                    <a16:creationId xmlns:a16="http://schemas.microsoft.com/office/drawing/2014/main" id="{DDD60A3E-A3A6-4D97-B6A0-DB3ED1CF55FA}"/>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A98BB44F-CE1B-4814-8A9D-23198F2C9325}"/>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303A3190-07D2-46C1-B563-DDF24917B68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C14F74F2-03E0-4245-8271-87D1971D4070}"/>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2F6E5869-6FB5-47CA-B5B8-0E9CC29D43DD}"/>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8087A138-B7F6-46E8-8884-59B057DC1813}"/>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780EE140-11BD-42C6-B1B8-D52D2AEE3ADB}"/>
                </a:ext>
              </a:extLst>
            </p:cNvPr>
            <p:cNvGrpSpPr/>
            <p:nvPr/>
          </p:nvGrpSpPr>
          <p:grpSpPr>
            <a:xfrm>
              <a:off x="11321942" y="1687719"/>
              <a:ext cx="477594" cy="479676"/>
              <a:chOff x="5279190" y="5401430"/>
              <a:chExt cx="1101836" cy="1106637"/>
            </a:xfrm>
          </p:grpSpPr>
          <p:sp>
            <p:nvSpPr>
              <p:cNvPr id="84" name="Freeform: Shape 815">
                <a:extLst>
                  <a:ext uri="{FF2B5EF4-FFF2-40B4-BE49-F238E27FC236}">
                    <a16:creationId xmlns:a16="http://schemas.microsoft.com/office/drawing/2014/main" id="{EE3979D6-4DE2-4203-A83F-7CA8209DD2A5}"/>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5" name="Freeform: Shape 816">
                <a:extLst>
                  <a:ext uri="{FF2B5EF4-FFF2-40B4-BE49-F238E27FC236}">
                    <a16:creationId xmlns:a16="http://schemas.microsoft.com/office/drawing/2014/main" id="{C10AF825-E7FB-4863-80E2-31C0CB318A72}"/>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6" name="Freeform: Shape 817">
                <a:extLst>
                  <a:ext uri="{FF2B5EF4-FFF2-40B4-BE49-F238E27FC236}">
                    <a16:creationId xmlns:a16="http://schemas.microsoft.com/office/drawing/2014/main" id="{6F0819C3-994D-4AD0-B4BC-6C26C7541EB3}"/>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7" name="Freeform: Shape 818">
                <a:extLst>
                  <a:ext uri="{FF2B5EF4-FFF2-40B4-BE49-F238E27FC236}">
                    <a16:creationId xmlns:a16="http://schemas.microsoft.com/office/drawing/2014/main" id="{E11BB33E-DBB0-4812-BCD1-218013BCDF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useBgFill="1">
            <p:nvSpPr>
              <p:cNvPr id="88" name="Freeform: Shape 819">
                <a:extLst>
                  <a:ext uri="{FF2B5EF4-FFF2-40B4-BE49-F238E27FC236}">
                    <a16:creationId xmlns:a16="http://schemas.microsoft.com/office/drawing/2014/main" id="{B727EA11-49B6-42BC-B7C6-3B9A7018BD4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grpSp>
        <p:nvGrpSpPr>
          <p:cNvPr id="72" name="Group 71">
            <a:extLst>
              <a:ext uri="{FF2B5EF4-FFF2-40B4-BE49-F238E27FC236}">
                <a16:creationId xmlns:a16="http://schemas.microsoft.com/office/drawing/2014/main" id="{FE5AE651-A652-F147-AED3-1021DFB8B9AB}"/>
              </a:ext>
            </a:extLst>
          </p:cNvPr>
          <p:cNvGrpSpPr/>
          <p:nvPr/>
        </p:nvGrpSpPr>
        <p:grpSpPr>
          <a:xfrm>
            <a:off x="10051789" y="4069409"/>
            <a:ext cx="460017" cy="387996"/>
            <a:chOff x="5818113" y="2550840"/>
            <a:chExt cx="529278" cy="431824"/>
          </a:xfrm>
        </p:grpSpPr>
        <p:sp>
          <p:nvSpPr>
            <p:cNvPr id="73" name="Diamond 72">
              <a:extLst>
                <a:ext uri="{FF2B5EF4-FFF2-40B4-BE49-F238E27FC236}">
                  <a16:creationId xmlns:a16="http://schemas.microsoft.com/office/drawing/2014/main" id="{34E8F412-B691-E847-8B3D-E338AABA4C90}"/>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52">
              <a:extLst>
                <a:ext uri="{FF2B5EF4-FFF2-40B4-BE49-F238E27FC236}">
                  <a16:creationId xmlns:a16="http://schemas.microsoft.com/office/drawing/2014/main" id="{041FE476-5F37-0643-BE2D-B2695FC2283F}"/>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96134824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D9F8-AD11-4043-A3F9-0D94D430A855}"/>
              </a:ext>
            </a:extLst>
          </p:cNvPr>
          <p:cNvSpPr>
            <a:spLocks noGrp="1"/>
          </p:cNvSpPr>
          <p:nvPr>
            <p:ph type="title"/>
          </p:nvPr>
        </p:nvSpPr>
        <p:spPr/>
        <p:txBody>
          <a:bodyPr/>
          <a:lstStyle/>
          <a:p>
            <a:r>
              <a:rPr lang="en-US" dirty="0"/>
              <a:t>Replicating Data Globally</a:t>
            </a:r>
          </a:p>
        </p:txBody>
      </p:sp>
      <p:pic>
        <p:nvPicPr>
          <p:cNvPr id="3" name="Picture 2">
            <a:extLst>
              <a:ext uri="{FF2B5EF4-FFF2-40B4-BE49-F238E27FC236}">
                <a16:creationId xmlns:a16="http://schemas.microsoft.com/office/drawing/2014/main" id="{FA5B7CA7-A2A7-41B3-85EB-70102FB05DA9}"/>
              </a:ext>
            </a:extLst>
          </p:cNvPr>
          <p:cNvPicPr>
            <a:picLocks noChangeAspect="1"/>
          </p:cNvPicPr>
          <p:nvPr/>
        </p:nvPicPr>
        <p:blipFill>
          <a:blip r:embed="rId3"/>
          <a:stretch>
            <a:fillRect/>
          </a:stretch>
        </p:blipFill>
        <p:spPr>
          <a:xfrm>
            <a:off x="1660664" y="914400"/>
            <a:ext cx="8838729" cy="5943600"/>
          </a:xfrm>
          <a:prstGeom prst="rect">
            <a:avLst/>
          </a:prstGeom>
        </p:spPr>
      </p:pic>
      <p:pic>
        <p:nvPicPr>
          <p:cNvPr id="6" name="Picture 5">
            <a:extLst>
              <a:ext uri="{FF2B5EF4-FFF2-40B4-BE49-F238E27FC236}">
                <a16:creationId xmlns:a16="http://schemas.microsoft.com/office/drawing/2014/main" id="{1DA18970-25AB-4E42-8605-E35E56BE9E7A}"/>
              </a:ext>
            </a:extLst>
          </p:cNvPr>
          <p:cNvPicPr>
            <a:picLocks noChangeAspect="1"/>
          </p:cNvPicPr>
          <p:nvPr/>
        </p:nvPicPr>
        <p:blipFill>
          <a:blip r:embed="rId4"/>
          <a:stretch>
            <a:fillRect/>
          </a:stretch>
        </p:blipFill>
        <p:spPr>
          <a:xfrm>
            <a:off x="1656169" y="914400"/>
            <a:ext cx="8847719" cy="5943600"/>
          </a:xfrm>
          <a:prstGeom prst="rect">
            <a:avLst/>
          </a:prstGeom>
        </p:spPr>
      </p:pic>
      <p:pic>
        <p:nvPicPr>
          <p:cNvPr id="9" name="Picture 8">
            <a:extLst>
              <a:ext uri="{FF2B5EF4-FFF2-40B4-BE49-F238E27FC236}">
                <a16:creationId xmlns:a16="http://schemas.microsoft.com/office/drawing/2014/main" id="{8C5E46F5-949C-4945-AEB4-77CC41FA4E35}"/>
              </a:ext>
            </a:extLst>
          </p:cNvPr>
          <p:cNvPicPr>
            <a:picLocks noChangeAspect="1"/>
          </p:cNvPicPr>
          <p:nvPr/>
        </p:nvPicPr>
        <p:blipFill>
          <a:blip r:embed="rId5"/>
          <a:stretch>
            <a:fillRect/>
          </a:stretch>
        </p:blipFill>
        <p:spPr>
          <a:xfrm>
            <a:off x="1646939" y="914400"/>
            <a:ext cx="8866178" cy="5943600"/>
          </a:xfrm>
          <a:prstGeom prst="rect">
            <a:avLst/>
          </a:prstGeom>
        </p:spPr>
      </p:pic>
      <p:sp>
        <p:nvSpPr>
          <p:cNvPr id="4" name="Oval 3">
            <a:extLst>
              <a:ext uri="{FF2B5EF4-FFF2-40B4-BE49-F238E27FC236}">
                <a16:creationId xmlns:a16="http://schemas.microsoft.com/office/drawing/2014/main" id="{A91FBBF9-7FB2-4EF7-9A80-5D2A7D4F8F64}"/>
              </a:ext>
            </a:extLst>
          </p:cNvPr>
          <p:cNvSpPr/>
          <p:nvPr/>
        </p:nvSpPr>
        <p:spPr>
          <a:xfrm>
            <a:off x="7356469" y="3936194"/>
            <a:ext cx="228600" cy="228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4DDC5C33-F2F2-4C00-B525-634C401F639F}"/>
              </a:ext>
            </a:extLst>
          </p:cNvPr>
          <p:cNvSpPr/>
          <p:nvPr/>
        </p:nvSpPr>
        <p:spPr>
          <a:xfrm>
            <a:off x="4680353" y="1427118"/>
            <a:ext cx="691747" cy="335799"/>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15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5526-485F-4487-BF02-18582783F769}"/>
              </a:ext>
            </a:extLst>
          </p:cNvPr>
          <p:cNvSpPr>
            <a:spLocks noGrp="1"/>
          </p:cNvSpPr>
          <p:nvPr>
            <p:ph type="title"/>
          </p:nvPr>
        </p:nvSpPr>
        <p:spPr/>
        <p:txBody>
          <a:bodyPr/>
          <a:lstStyle/>
          <a:p>
            <a:r>
              <a:rPr lang="en-US"/>
              <a:t>Replicating Data Globally</a:t>
            </a:r>
          </a:p>
        </p:txBody>
      </p:sp>
      <p:pic>
        <p:nvPicPr>
          <p:cNvPr id="3" name="Picture 2">
            <a:extLst>
              <a:ext uri="{FF2B5EF4-FFF2-40B4-BE49-F238E27FC236}">
                <a16:creationId xmlns:a16="http://schemas.microsoft.com/office/drawing/2014/main" id="{43858426-69FB-4D6E-A5CF-72541CACF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66" y="1189176"/>
            <a:ext cx="6426071" cy="4268151"/>
          </a:xfrm>
          <a:prstGeom prst="rect">
            <a:avLst/>
          </a:prstGeom>
        </p:spPr>
      </p:pic>
      <p:pic>
        <p:nvPicPr>
          <p:cNvPr id="4" name="Picture 3">
            <a:extLst>
              <a:ext uri="{FF2B5EF4-FFF2-40B4-BE49-F238E27FC236}">
                <a16:creationId xmlns:a16="http://schemas.microsoft.com/office/drawing/2014/main" id="{37450799-8B01-466E-BB2C-0A9BE5F5C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673" y="4512688"/>
            <a:ext cx="8214655" cy="2133837"/>
          </a:xfrm>
          <a:prstGeom prst="rect">
            <a:avLst/>
          </a:prstGeom>
          <a:ln>
            <a:solidFill>
              <a:schemeClr val="tx2"/>
            </a:solidFill>
          </a:ln>
        </p:spPr>
      </p:pic>
      <p:grpSp>
        <p:nvGrpSpPr>
          <p:cNvPr id="10" name="Group 9">
            <a:extLst>
              <a:ext uri="{FF2B5EF4-FFF2-40B4-BE49-F238E27FC236}">
                <a16:creationId xmlns:a16="http://schemas.microsoft.com/office/drawing/2014/main" id="{DFA795E1-01C1-4CFB-9D32-DF5DDA2B9C78}"/>
              </a:ext>
            </a:extLst>
          </p:cNvPr>
          <p:cNvGrpSpPr/>
          <p:nvPr/>
        </p:nvGrpSpPr>
        <p:grpSpPr>
          <a:xfrm>
            <a:off x="8263708" y="3719382"/>
            <a:ext cx="592667" cy="592667"/>
            <a:chOff x="965191" y="-388372"/>
            <a:chExt cx="592667" cy="592667"/>
          </a:xfrm>
        </p:grpSpPr>
        <p:sp>
          <p:nvSpPr>
            <p:cNvPr id="11" name="Rectangle 10">
              <a:extLst>
                <a:ext uri="{FF2B5EF4-FFF2-40B4-BE49-F238E27FC236}">
                  <a16:creationId xmlns:a16="http://schemas.microsoft.com/office/drawing/2014/main" id="{09ABFD11-35C8-437E-9FED-3B0F3D1A059E}"/>
                </a:ext>
              </a:extLst>
            </p:cNvPr>
            <p:cNvSpPr/>
            <p:nvPr/>
          </p:nvSpPr>
          <p:spPr bwMode="auto">
            <a:xfrm>
              <a:off x="965191" y="-388372"/>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5041C40F-2504-4D8B-9582-CD7516670F16}"/>
                </a:ext>
              </a:extLst>
            </p:cNvPr>
            <p:cNvGrpSpPr/>
            <p:nvPr/>
          </p:nvGrpSpPr>
          <p:grpSpPr>
            <a:xfrm>
              <a:off x="1010452" y="-321955"/>
              <a:ext cx="519560" cy="447822"/>
              <a:chOff x="8376458" y="5925518"/>
              <a:chExt cx="1045926" cy="901512"/>
            </a:xfrm>
          </p:grpSpPr>
          <p:sp>
            <p:nvSpPr>
              <p:cNvPr id="13" name="Star: 4 Points 8">
                <a:extLst>
                  <a:ext uri="{FF2B5EF4-FFF2-40B4-BE49-F238E27FC236}">
                    <a16:creationId xmlns:a16="http://schemas.microsoft.com/office/drawing/2014/main" id="{BCEB37E7-21AD-4605-B715-A4EEA9CD8EF7}"/>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Star: 4 Points 8">
                <a:extLst>
                  <a:ext uri="{FF2B5EF4-FFF2-40B4-BE49-F238E27FC236}">
                    <a16:creationId xmlns:a16="http://schemas.microsoft.com/office/drawing/2014/main" id="{41CBE238-1D8A-4D5C-9A41-B06430E557E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D55B3B0-1AA6-4A55-AA76-D8F5FA4A941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9">
                <a:extLst>
                  <a:ext uri="{FF2B5EF4-FFF2-40B4-BE49-F238E27FC236}">
                    <a16:creationId xmlns:a16="http://schemas.microsoft.com/office/drawing/2014/main" id="{8B0FC047-3204-4A95-83D6-DACA11039A3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ACB827A8-39F0-4B84-B4A5-1520F08C5A5D}"/>
              </a:ext>
            </a:extLst>
          </p:cNvPr>
          <p:cNvGrpSpPr/>
          <p:nvPr/>
        </p:nvGrpSpPr>
        <p:grpSpPr>
          <a:xfrm>
            <a:off x="2830785" y="2910192"/>
            <a:ext cx="592667" cy="592667"/>
            <a:chOff x="1820049" y="-379664"/>
            <a:chExt cx="592667" cy="592667"/>
          </a:xfrm>
        </p:grpSpPr>
        <p:sp>
          <p:nvSpPr>
            <p:cNvPr id="18" name="Rectangle 17">
              <a:extLst>
                <a:ext uri="{FF2B5EF4-FFF2-40B4-BE49-F238E27FC236}">
                  <a16:creationId xmlns:a16="http://schemas.microsoft.com/office/drawing/2014/main" id="{DE63BFF1-2BAF-4819-85B5-B2CBF439D908}"/>
                </a:ext>
              </a:extLst>
            </p:cNvPr>
            <p:cNvSpPr/>
            <p:nvPr/>
          </p:nvSpPr>
          <p:spPr bwMode="auto">
            <a:xfrm>
              <a:off x="1820049" y="-379664"/>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A749376B-EBDE-48F1-A362-D769A29859C0}"/>
                </a:ext>
              </a:extLst>
            </p:cNvPr>
            <p:cNvGrpSpPr/>
            <p:nvPr/>
          </p:nvGrpSpPr>
          <p:grpSpPr>
            <a:xfrm>
              <a:off x="1885804" y="-242657"/>
              <a:ext cx="461156" cy="348608"/>
              <a:chOff x="7809849" y="4810232"/>
              <a:chExt cx="520064" cy="393139"/>
            </a:xfrm>
          </p:grpSpPr>
          <p:grpSp>
            <p:nvGrpSpPr>
              <p:cNvPr id="20" name="Group 4">
                <a:extLst>
                  <a:ext uri="{FF2B5EF4-FFF2-40B4-BE49-F238E27FC236}">
                    <a16:creationId xmlns:a16="http://schemas.microsoft.com/office/drawing/2014/main" id="{44B55F64-0AE9-4229-A8C2-AD5F83642FCD}"/>
                  </a:ext>
                </a:extLst>
              </p:cNvPr>
              <p:cNvGrpSpPr>
                <a:grpSpLocks noChangeAspect="1"/>
              </p:cNvGrpSpPr>
              <p:nvPr/>
            </p:nvGrpSpPr>
            <p:grpSpPr bwMode="auto">
              <a:xfrm>
                <a:off x="7809849" y="4810232"/>
                <a:ext cx="520064" cy="393139"/>
                <a:chOff x="3794" y="2083"/>
                <a:chExt cx="245" cy="174"/>
              </a:xfrm>
            </p:grpSpPr>
            <p:sp>
              <p:nvSpPr>
                <p:cNvPr id="26" name="Rectangle 25">
                  <a:extLst>
                    <a:ext uri="{FF2B5EF4-FFF2-40B4-BE49-F238E27FC236}">
                      <a16:creationId xmlns:a16="http://schemas.microsoft.com/office/drawing/2014/main" id="{DD1F46CB-B1CF-49FD-9EC8-7D421A03B909}"/>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Line 7">
                  <a:extLst>
                    <a:ext uri="{FF2B5EF4-FFF2-40B4-BE49-F238E27FC236}">
                      <a16:creationId xmlns:a16="http://schemas.microsoft.com/office/drawing/2014/main" id="{CF9E7ABD-1BBB-4680-9F48-28000E6928A7}"/>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Line 8">
                  <a:extLst>
                    <a:ext uri="{FF2B5EF4-FFF2-40B4-BE49-F238E27FC236}">
                      <a16:creationId xmlns:a16="http://schemas.microsoft.com/office/drawing/2014/main" id="{C84595FD-E7BD-4B0A-94DC-2F39956EA12A}"/>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6B78C15-B7CF-43BA-B4D5-45793566B446}"/>
                  </a:ext>
                </a:extLst>
              </p:cNvPr>
              <p:cNvGrpSpPr/>
              <p:nvPr/>
            </p:nvGrpSpPr>
            <p:grpSpPr>
              <a:xfrm>
                <a:off x="7986589" y="4871216"/>
                <a:ext cx="164324" cy="180784"/>
                <a:chOff x="6053699" y="2879832"/>
                <a:chExt cx="279256" cy="307228"/>
              </a:xfrm>
            </p:grpSpPr>
            <p:sp>
              <p:nvSpPr>
                <p:cNvPr id="22" name="Freeform: Shape 843">
                  <a:extLst>
                    <a:ext uri="{FF2B5EF4-FFF2-40B4-BE49-F238E27FC236}">
                      <a16:creationId xmlns:a16="http://schemas.microsoft.com/office/drawing/2014/main" id="{5DDF12C6-1C6F-44E8-8ED9-292403CFDD02}"/>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2C1826BB-1C28-46B1-86B3-2A3BD7A1E819}"/>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6B5DC1-87E9-479B-8B1F-06B84B0CA2E4}"/>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E593A5-CFF2-408E-B55D-E8A2B5DBC4CB}"/>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cxnSp>
        <p:nvCxnSpPr>
          <p:cNvPr id="30" name="Straight Arrow Connector 29">
            <a:extLst>
              <a:ext uri="{FF2B5EF4-FFF2-40B4-BE49-F238E27FC236}">
                <a16:creationId xmlns:a16="http://schemas.microsoft.com/office/drawing/2014/main" id="{745B8F98-66F3-4138-84CB-FA01B6180978}"/>
              </a:ext>
            </a:extLst>
          </p:cNvPr>
          <p:cNvCxnSpPr>
            <a:cxnSpLocks/>
            <a:stCxn id="18" idx="3"/>
          </p:cNvCxnSpPr>
          <p:nvPr/>
        </p:nvCxnSpPr>
        <p:spPr>
          <a:xfrm>
            <a:off x="3423452" y="3206526"/>
            <a:ext cx="4839254" cy="66383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813FA0-A376-467C-B454-CF73477EA322}"/>
              </a:ext>
            </a:extLst>
          </p:cNvPr>
          <p:cNvCxnSpPr>
            <a:cxnSpLocks/>
            <a:endCxn id="18" idx="2"/>
          </p:cNvCxnSpPr>
          <p:nvPr/>
        </p:nvCxnSpPr>
        <p:spPr>
          <a:xfrm flipH="1" flipV="1">
            <a:off x="3127119" y="3502859"/>
            <a:ext cx="5136589" cy="66891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03397"/>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64C28C-A5B5-4C48-B0C6-0E79DBE9E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66" y="1189176"/>
            <a:ext cx="6426071" cy="4268151"/>
          </a:xfrm>
          <a:prstGeom prst="rect">
            <a:avLst/>
          </a:prstGeom>
        </p:spPr>
      </p:pic>
      <p:sp>
        <p:nvSpPr>
          <p:cNvPr id="2" name="Title 1">
            <a:extLst>
              <a:ext uri="{FF2B5EF4-FFF2-40B4-BE49-F238E27FC236}">
                <a16:creationId xmlns:a16="http://schemas.microsoft.com/office/drawing/2014/main" id="{D8FF5526-485F-4487-BF02-18582783F769}"/>
              </a:ext>
            </a:extLst>
          </p:cNvPr>
          <p:cNvSpPr>
            <a:spLocks noGrp="1"/>
          </p:cNvSpPr>
          <p:nvPr>
            <p:ph type="title"/>
          </p:nvPr>
        </p:nvSpPr>
        <p:spPr/>
        <p:txBody>
          <a:bodyPr/>
          <a:lstStyle/>
          <a:p>
            <a:r>
              <a:rPr lang="en-US"/>
              <a:t>Replicating Data Globally</a:t>
            </a:r>
          </a:p>
        </p:txBody>
      </p:sp>
      <p:grpSp>
        <p:nvGrpSpPr>
          <p:cNvPr id="8" name="Group 7">
            <a:extLst>
              <a:ext uri="{FF2B5EF4-FFF2-40B4-BE49-F238E27FC236}">
                <a16:creationId xmlns:a16="http://schemas.microsoft.com/office/drawing/2014/main" id="{00D41B90-EE99-42BD-876D-1B9A50073E92}"/>
              </a:ext>
            </a:extLst>
          </p:cNvPr>
          <p:cNvGrpSpPr/>
          <p:nvPr/>
        </p:nvGrpSpPr>
        <p:grpSpPr>
          <a:xfrm>
            <a:off x="2831937" y="3026917"/>
            <a:ext cx="592667" cy="592667"/>
            <a:chOff x="965191" y="-388372"/>
            <a:chExt cx="592667" cy="592667"/>
          </a:xfrm>
        </p:grpSpPr>
        <p:sp>
          <p:nvSpPr>
            <p:cNvPr id="7" name="Rectangle 6">
              <a:extLst>
                <a:ext uri="{FF2B5EF4-FFF2-40B4-BE49-F238E27FC236}">
                  <a16:creationId xmlns:a16="http://schemas.microsoft.com/office/drawing/2014/main" id="{88812467-0D56-47CB-83A1-DD3925C81E17}"/>
                </a:ext>
              </a:extLst>
            </p:cNvPr>
            <p:cNvSpPr/>
            <p:nvPr/>
          </p:nvSpPr>
          <p:spPr bwMode="auto">
            <a:xfrm>
              <a:off x="965191" y="-388372"/>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C064A125-B550-471B-B734-0DDDEE21362F}"/>
                </a:ext>
              </a:extLst>
            </p:cNvPr>
            <p:cNvGrpSpPr/>
            <p:nvPr/>
          </p:nvGrpSpPr>
          <p:grpSpPr>
            <a:xfrm>
              <a:off x="1010452" y="-321955"/>
              <a:ext cx="519560" cy="447822"/>
              <a:chOff x="8376458" y="5925518"/>
              <a:chExt cx="1045926" cy="901512"/>
            </a:xfrm>
          </p:grpSpPr>
          <p:sp>
            <p:nvSpPr>
              <p:cNvPr id="30" name="Star: 4 Points 8">
                <a:extLst>
                  <a:ext uri="{FF2B5EF4-FFF2-40B4-BE49-F238E27FC236}">
                    <a16:creationId xmlns:a16="http://schemas.microsoft.com/office/drawing/2014/main" id="{9718E1D2-1AF2-4B0F-A954-E671496B83A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Star: 4 Points 8">
                <a:extLst>
                  <a:ext uri="{FF2B5EF4-FFF2-40B4-BE49-F238E27FC236}">
                    <a16:creationId xmlns:a16="http://schemas.microsoft.com/office/drawing/2014/main" id="{DCD2D573-C648-4D5C-BC31-AC545488DD4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1EBFF38-C37C-4CB2-A48B-EBA59BFA3A0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9">
                <a:extLst>
                  <a:ext uri="{FF2B5EF4-FFF2-40B4-BE49-F238E27FC236}">
                    <a16:creationId xmlns:a16="http://schemas.microsoft.com/office/drawing/2014/main" id="{DD1E6FB6-F29D-46D1-A3D3-22D5EF57C2A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4" name="Picture 13">
            <a:extLst>
              <a:ext uri="{FF2B5EF4-FFF2-40B4-BE49-F238E27FC236}">
                <a16:creationId xmlns:a16="http://schemas.microsoft.com/office/drawing/2014/main" id="{A1919E37-2DEF-43F5-98A5-58C87145C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673" y="4516689"/>
            <a:ext cx="8214655" cy="2177840"/>
          </a:xfrm>
          <a:prstGeom prst="rect">
            <a:avLst/>
          </a:prstGeom>
          <a:ln>
            <a:solidFill>
              <a:schemeClr val="tx2"/>
            </a:solidFill>
          </a:ln>
        </p:spPr>
      </p:pic>
      <p:grpSp>
        <p:nvGrpSpPr>
          <p:cNvPr id="36" name="Group 35">
            <a:extLst>
              <a:ext uri="{FF2B5EF4-FFF2-40B4-BE49-F238E27FC236}">
                <a16:creationId xmlns:a16="http://schemas.microsoft.com/office/drawing/2014/main" id="{5360CFF3-1682-4851-B121-3FF8B51E8C5C}"/>
              </a:ext>
            </a:extLst>
          </p:cNvPr>
          <p:cNvGrpSpPr/>
          <p:nvPr/>
        </p:nvGrpSpPr>
        <p:grpSpPr>
          <a:xfrm>
            <a:off x="3558449" y="2417641"/>
            <a:ext cx="592667" cy="592667"/>
            <a:chOff x="1820049" y="-379664"/>
            <a:chExt cx="592667" cy="592667"/>
          </a:xfrm>
        </p:grpSpPr>
        <p:sp>
          <p:nvSpPr>
            <p:cNvPr id="35" name="Rectangle 34">
              <a:extLst>
                <a:ext uri="{FF2B5EF4-FFF2-40B4-BE49-F238E27FC236}">
                  <a16:creationId xmlns:a16="http://schemas.microsoft.com/office/drawing/2014/main" id="{67058313-9DC0-42FA-AC99-DAE167C49D77}"/>
                </a:ext>
              </a:extLst>
            </p:cNvPr>
            <p:cNvSpPr/>
            <p:nvPr/>
          </p:nvSpPr>
          <p:spPr bwMode="auto">
            <a:xfrm>
              <a:off x="1820049" y="-379664"/>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ACEE212-9B85-458F-A988-CC589E54E777}"/>
                </a:ext>
              </a:extLst>
            </p:cNvPr>
            <p:cNvGrpSpPr/>
            <p:nvPr/>
          </p:nvGrpSpPr>
          <p:grpSpPr>
            <a:xfrm>
              <a:off x="1885804" y="-242657"/>
              <a:ext cx="461156" cy="348608"/>
              <a:chOff x="7809849" y="4810232"/>
              <a:chExt cx="520064" cy="393139"/>
            </a:xfrm>
          </p:grpSpPr>
          <p:grpSp>
            <p:nvGrpSpPr>
              <p:cNvPr id="20" name="Group 4">
                <a:extLst>
                  <a:ext uri="{FF2B5EF4-FFF2-40B4-BE49-F238E27FC236}">
                    <a16:creationId xmlns:a16="http://schemas.microsoft.com/office/drawing/2014/main" id="{E53D655E-9ED2-4EA3-8004-3A1DDA9E478F}"/>
                  </a:ext>
                </a:extLst>
              </p:cNvPr>
              <p:cNvGrpSpPr>
                <a:grpSpLocks noChangeAspect="1"/>
              </p:cNvGrpSpPr>
              <p:nvPr/>
            </p:nvGrpSpPr>
            <p:grpSpPr bwMode="auto">
              <a:xfrm>
                <a:off x="7809849" y="4810232"/>
                <a:ext cx="520064" cy="393139"/>
                <a:chOff x="3794" y="2083"/>
                <a:chExt cx="245" cy="174"/>
              </a:xfrm>
            </p:grpSpPr>
            <p:sp>
              <p:nvSpPr>
                <p:cNvPr id="26" name="Rectangle 25">
                  <a:extLst>
                    <a:ext uri="{FF2B5EF4-FFF2-40B4-BE49-F238E27FC236}">
                      <a16:creationId xmlns:a16="http://schemas.microsoft.com/office/drawing/2014/main" id="{BD585FFB-CF4C-4714-9183-A90199707EDE}"/>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Line 7">
                  <a:extLst>
                    <a:ext uri="{FF2B5EF4-FFF2-40B4-BE49-F238E27FC236}">
                      <a16:creationId xmlns:a16="http://schemas.microsoft.com/office/drawing/2014/main" id="{59DFEA82-AB4A-4FD6-9ACA-5BA4E1ACD27D}"/>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Line 8">
                  <a:extLst>
                    <a:ext uri="{FF2B5EF4-FFF2-40B4-BE49-F238E27FC236}">
                      <a16:creationId xmlns:a16="http://schemas.microsoft.com/office/drawing/2014/main" id="{6519B5C1-36FE-4FFD-82B0-DC0D307C7483}"/>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3CDDD01-32C0-4A5C-BEA3-A4E82397C35A}"/>
                  </a:ext>
                </a:extLst>
              </p:cNvPr>
              <p:cNvGrpSpPr/>
              <p:nvPr/>
            </p:nvGrpSpPr>
            <p:grpSpPr>
              <a:xfrm>
                <a:off x="7986589" y="4871216"/>
                <a:ext cx="164324" cy="180784"/>
                <a:chOff x="6053699" y="2879832"/>
                <a:chExt cx="279256" cy="307228"/>
              </a:xfrm>
            </p:grpSpPr>
            <p:sp>
              <p:nvSpPr>
                <p:cNvPr id="22" name="Freeform: Shape 843">
                  <a:extLst>
                    <a:ext uri="{FF2B5EF4-FFF2-40B4-BE49-F238E27FC236}">
                      <a16:creationId xmlns:a16="http://schemas.microsoft.com/office/drawing/2014/main" id="{1DF8D5FA-2593-4E20-A951-F693536A3035}"/>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FA152B9-2622-4FF3-AA8C-6501FF6ABCA2}"/>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11EBC4-9A1A-4604-91A4-320D4262B18D}"/>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D665AC-AEA7-4F79-91B2-98C94BA91D97}"/>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cxnSp>
        <p:nvCxnSpPr>
          <p:cNvPr id="38" name="Straight Arrow Connector 37">
            <a:extLst>
              <a:ext uri="{FF2B5EF4-FFF2-40B4-BE49-F238E27FC236}">
                <a16:creationId xmlns:a16="http://schemas.microsoft.com/office/drawing/2014/main" id="{C13D0335-B79D-40E4-8A42-B24059E6813E}"/>
              </a:ext>
            </a:extLst>
          </p:cNvPr>
          <p:cNvCxnSpPr>
            <a:cxnSpLocks/>
            <a:stCxn id="7" idx="0"/>
            <a:endCxn id="35" idx="1"/>
          </p:cNvCxnSpPr>
          <p:nvPr/>
        </p:nvCxnSpPr>
        <p:spPr>
          <a:xfrm flipV="1">
            <a:off x="3128271" y="2713975"/>
            <a:ext cx="430178" cy="3129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C2111-352A-4756-B21C-EE9487BC6E22}"/>
              </a:ext>
            </a:extLst>
          </p:cNvPr>
          <p:cNvCxnSpPr>
            <a:cxnSpLocks/>
            <a:stCxn id="35" idx="2"/>
            <a:endCxn id="7" idx="3"/>
          </p:cNvCxnSpPr>
          <p:nvPr/>
        </p:nvCxnSpPr>
        <p:spPr>
          <a:xfrm flipH="1">
            <a:off x="3424604" y="3010308"/>
            <a:ext cx="430179" cy="31294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03490"/>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A682-F445-4C75-90B3-F36816088B05}"/>
              </a:ext>
            </a:extLst>
          </p:cNvPr>
          <p:cNvSpPr>
            <a:spLocks noGrp="1"/>
          </p:cNvSpPr>
          <p:nvPr>
            <p:ph type="title"/>
          </p:nvPr>
        </p:nvSpPr>
        <p:spPr/>
        <p:txBody>
          <a:bodyPr/>
          <a:lstStyle/>
          <a:p>
            <a:r>
              <a:rPr lang="en-US"/>
              <a:t>Automatic Failover</a:t>
            </a:r>
          </a:p>
        </p:txBody>
      </p:sp>
      <p:pic>
        <p:nvPicPr>
          <p:cNvPr id="3" name="Picture 2">
            <a:extLst>
              <a:ext uri="{FF2B5EF4-FFF2-40B4-BE49-F238E27FC236}">
                <a16:creationId xmlns:a16="http://schemas.microsoft.com/office/drawing/2014/main" id="{200E80AE-0C63-4BE8-BAAE-D32EB3775D8A}"/>
              </a:ext>
            </a:extLst>
          </p:cNvPr>
          <p:cNvPicPr>
            <a:picLocks noChangeAspect="1"/>
          </p:cNvPicPr>
          <p:nvPr/>
        </p:nvPicPr>
        <p:blipFill>
          <a:blip r:embed="rId3"/>
          <a:stretch>
            <a:fillRect/>
          </a:stretch>
        </p:blipFill>
        <p:spPr>
          <a:xfrm>
            <a:off x="1935480" y="914400"/>
            <a:ext cx="8321040" cy="5943600"/>
          </a:xfrm>
          <a:prstGeom prst="rect">
            <a:avLst/>
          </a:prstGeom>
        </p:spPr>
      </p:pic>
      <p:pic>
        <p:nvPicPr>
          <p:cNvPr id="5" name="Picture 4">
            <a:extLst>
              <a:ext uri="{FF2B5EF4-FFF2-40B4-BE49-F238E27FC236}">
                <a16:creationId xmlns:a16="http://schemas.microsoft.com/office/drawing/2014/main" id="{DC0265BD-5385-423E-A9BC-F4DF1F2C47D4}"/>
              </a:ext>
            </a:extLst>
          </p:cNvPr>
          <p:cNvPicPr>
            <a:picLocks noChangeAspect="1"/>
          </p:cNvPicPr>
          <p:nvPr/>
        </p:nvPicPr>
        <p:blipFill>
          <a:blip r:embed="rId4"/>
          <a:stretch>
            <a:fillRect/>
          </a:stretch>
        </p:blipFill>
        <p:spPr>
          <a:xfrm>
            <a:off x="1889381" y="914400"/>
            <a:ext cx="8413239" cy="5943600"/>
          </a:xfrm>
          <a:prstGeom prst="rect">
            <a:avLst/>
          </a:prstGeom>
        </p:spPr>
      </p:pic>
      <p:sp>
        <p:nvSpPr>
          <p:cNvPr id="4" name="Flowchart: Alternate Process 3">
            <a:extLst>
              <a:ext uri="{FF2B5EF4-FFF2-40B4-BE49-F238E27FC236}">
                <a16:creationId xmlns:a16="http://schemas.microsoft.com/office/drawing/2014/main" id="{F27C8998-B987-4088-A6CE-66F7C84810DF}"/>
              </a:ext>
            </a:extLst>
          </p:cNvPr>
          <p:cNvSpPr/>
          <p:nvPr/>
        </p:nvSpPr>
        <p:spPr>
          <a:xfrm>
            <a:off x="2082800" y="3925390"/>
            <a:ext cx="7914640" cy="2902130"/>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692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Automatic Failover</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770537"/>
          </a:xfrm>
        </p:spPr>
        <p:txBody>
          <a:bodyPr/>
          <a:lstStyle/>
          <a:p>
            <a:pPr>
              <a:spcBef>
                <a:spcPts val="600"/>
              </a:spcBef>
              <a:spcAft>
                <a:spcPts val="600"/>
              </a:spcAft>
            </a:pPr>
            <a:r>
              <a:rPr lang="en-US" sz="1800" dirty="0" err="1"/>
              <a:t>DocumentClient</a:t>
            </a:r>
            <a:r>
              <a:rPr lang="en-US" sz="1800" dirty="0"/>
              <a:t> client;</a:t>
            </a:r>
          </a:p>
          <a:p>
            <a:pPr>
              <a:spcBef>
                <a:spcPts val="600"/>
              </a:spcBef>
              <a:spcAft>
                <a:spcPts val="600"/>
              </a:spcAft>
            </a:pPr>
            <a:r>
              <a:rPr lang="en-US" sz="1800" dirty="0" err="1"/>
              <a:t>ConnectionPolicy</a:t>
            </a:r>
            <a:r>
              <a:rPr lang="en-US" sz="1800" dirty="0"/>
              <a:t> policy = new </a:t>
            </a:r>
            <a:r>
              <a:rPr lang="en-US" sz="1800" dirty="0" err="1"/>
              <a:t>ConnectionPolicy</a:t>
            </a:r>
            <a:r>
              <a:rPr lang="en-US" sz="1800" dirty="0"/>
              <a:t>()</a:t>
            </a:r>
          </a:p>
          <a:p>
            <a:pPr>
              <a:spcBef>
                <a:spcPts val="600"/>
              </a:spcBef>
              <a:spcAft>
                <a:spcPts val="600"/>
              </a:spcAft>
            </a:pPr>
            <a:r>
              <a:rPr lang="en-US" sz="1800" dirty="0"/>
              <a:t>{</a:t>
            </a:r>
          </a:p>
          <a:p>
            <a:pPr>
              <a:spcBef>
                <a:spcPts val="600"/>
              </a:spcBef>
              <a:spcAft>
                <a:spcPts val="600"/>
              </a:spcAft>
            </a:pPr>
            <a:r>
              <a:rPr lang="en-US" sz="1800" dirty="0"/>
              <a:t>    </a:t>
            </a:r>
            <a:r>
              <a:rPr lang="en-US" sz="1800" dirty="0" err="1"/>
              <a:t>ConnectionMode</a:t>
            </a:r>
            <a:r>
              <a:rPr lang="en-US" sz="1800" dirty="0"/>
              <a:t> = </a:t>
            </a:r>
            <a:r>
              <a:rPr lang="en-US" sz="1800" dirty="0" err="1"/>
              <a:t>ConnectionMode.Direct</a:t>
            </a:r>
            <a:r>
              <a:rPr lang="en-US" sz="1800" dirty="0"/>
              <a:t>,</a:t>
            </a:r>
          </a:p>
          <a:p>
            <a:pPr>
              <a:spcBef>
                <a:spcPts val="600"/>
              </a:spcBef>
              <a:spcAft>
                <a:spcPts val="600"/>
              </a:spcAft>
            </a:pPr>
            <a:r>
              <a:rPr lang="en-US" sz="1800" dirty="0"/>
              <a:t>    </a:t>
            </a:r>
            <a:r>
              <a:rPr lang="en-US" sz="1800" dirty="0" err="1"/>
              <a:t>ConnectionProtocol</a:t>
            </a:r>
            <a:r>
              <a:rPr lang="en-US" sz="1800" dirty="0"/>
              <a:t> = </a:t>
            </a:r>
            <a:r>
              <a:rPr lang="en-US" sz="1800" dirty="0" err="1"/>
              <a:t>Protocol.Tcp</a:t>
            </a:r>
            <a:endParaRPr lang="en-US" sz="1800" dirty="0"/>
          </a:p>
          <a:p>
            <a:pPr>
              <a:spcBef>
                <a:spcPts val="600"/>
              </a:spcBef>
              <a:spcAft>
                <a:spcPts val="600"/>
              </a:spcAft>
            </a:pPr>
            <a:r>
              <a:rPr lang="en-US" sz="1800" dirty="0"/>
              <a:t>};</a:t>
            </a:r>
          </a:p>
          <a:p>
            <a:pPr>
              <a:spcBef>
                <a:spcPts val="600"/>
              </a:spcBef>
              <a:spcAft>
                <a:spcPts val="600"/>
              </a:spcAft>
            </a:pPr>
            <a:r>
              <a:rPr lang="en-US" sz="1800" dirty="0" err="1"/>
              <a:t>policy.PreferredLocations.Add</a:t>
            </a:r>
            <a:r>
              <a:rPr lang="en-US" sz="1800" dirty="0"/>
              <a:t>(</a:t>
            </a:r>
            <a:r>
              <a:rPr lang="en-US" sz="1800" dirty="0" err="1"/>
              <a:t>LocationNames.CentralUS</a:t>
            </a:r>
            <a:r>
              <a:rPr lang="en-US" sz="1800" dirty="0"/>
              <a:t>); //first preference</a:t>
            </a:r>
          </a:p>
          <a:p>
            <a:pPr>
              <a:spcBef>
                <a:spcPts val="600"/>
              </a:spcBef>
              <a:spcAft>
                <a:spcPts val="600"/>
              </a:spcAft>
            </a:pPr>
            <a:r>
              <a:rPr lang="en-US" sz="1800" dirty="0" err="1"/>
              <a:t>policy.PreferredLocations.Add</a:t>
            </a:r>
            <a:r>
              <a:rPr lang="en-US" sz="1800" dirty="0"/>
              <a:t>(</a:t>
            </a:r>
            <a:r>
              <a:rPr lang="en-US" sz="1800" dirty="0" err="1"/>
              <a:t>LocationNames.SoutheastAsia</a:t>
            </a:r>
            <a:r>
              <a:rPr lang="en-US" sz="1800" dirty="0"/>
              <a:t>); //second preference</a:t>
            </a:r>
          </a:p>
          <a:p>
            <a:pPr>
              <a:spcBef>
                <a:spcPts val="600"/>
              </a:spcBef>
              <a:spcAft>
                <a:spcPts val="600"/>
              </a:spcAft>
            </a:pPr>
            <a:r>
              <a:rPr lang="en-US" sz="1800" dirty="0" err="1"/>
              <a:t>policy.PreferredLocations.Add</a:t>
            </a:r>
            <a:r>
              <a:rPr lang="en-US" sz="1800" dirty="0"/>
              <a:t>(</a:t>
            </a:r>
            <a:r>
              <a:rPr lang="en-US" sz="1800" dirty="0" err="1"/>
              <a:t>LocationNames.NorthEurope</a:t>
            </a:r>
            <a:r>
              <a:rPr lang="en-US" sz="1800" dirty="0"/>
              <a:t>); //third preference</a:t>
            </a:r>
          </a:p>
          <a:p>
            <a:pPr>
              <a:spcBef>
                <a:spcPts val="600"/>
              </a:spcBef>
              <a:spcAft>
                <a:spcPts val="600"/>
              </a:spcAft>
            </a:pPr>
            <a:endParaRPr lang="en-US" sz="1800" dirty="0"/>
          </a:p>
          <a:p>
            <a:pPr>
              <a:spcBef>
                <a:spcPts val="600"/>
              </a:spcBef>
              <a:spcAft>
                <a:spcPts val="600"/>
              </a:spcAft>
            </a:pPr>
            <a:r>
              <a:rPr lang="en-US" sz="1800" dirty="0"/>
              <a:t>client = new </a:t>
            </a:r>
            <a:r>
              <a:rPr lang="en-US" sz="1800" dirty="0" err="1"/>
              <a:t>DocumentClient</a:t>
            </a:r>
            <a:r>
              <a:rPr lang="en-US" sz="1800" dirty="0"/>
              <a:t>(new Uri(</a:t>
            </a:r>
            <a:r>
              <a:rPr lang="en-US" sz="1800" dirty="0" err="1"/>
              <a:t>endpointUri</a:t>
            </a:r>
            <a:r>
              <a:rPr lang="en-US" sz="1800" dirty="0"/>
              <a:t>), </a:t>
            </a:r>
            <a:r>
              <a:rPr lang="en-US" sz="1800" dirty="0" err="1"/>
              <a:t>PrimaryKey</a:t>
            </a:r>
            <a:r>
              <a:rPr lang="en-US" sz="1800" dirty="0"/>
              <a:t>, </a:t>
            </a:r>
            <a:r>
              <a:rPr lang="en-US" sz="1800" dirty="0" err="1"/>
              <a:t>connectionPolicy</a:t>
            </a:r>
            <a:r>
              <a:rPr lang="en-US" sz="1800" dirty="0"/>
              <a:t>: policy);</a:t>
            </a:r>
          </a:p>
        </p:txBody>
      </p:sp>
      <p:sp>
        <p:nvSpPr>
          <p:cNvPr id="7" name="Flowchart: Alternate Process 6">
            <a:extLst>
              <a:ext uri="{FF2B5EF4-FFF2-40B4-BE49-F238E27FC236}">
                <a16:creationId xmlns:a16="http://schemas.microsoft.com/office/drawing/2014/main" id="{2222242F-EC76-448E-9A09-1C29080A1F9D}"/>
              </a:ext>
            </a:extLst>
          </p:cNvPr>
          <p:cNvSpPr/>
          <p:nvPr/>
        </p:nvSpPr>
        <p:spPr>
          <a:xfrm>
            <a:off x="228600" y="3653711"/>
            <a:ext cx="10779760" cy="1639649"/>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BEDC284-A658-48FA-BE9E-33A95BCB21D6}"/>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62431DD-6AAE-459B-9D61-4E8E23667730}"/>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4149D113-E8EC-48ED-BFEF-37F39CFB7137}"/>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16279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A682-F445-4C75-90B3-F36816088B05}"/>
              </a:ext>
            </a:extLst>
          </p:cNvPr>
          <p:cNvSpPr>
            <a:spLocks noGrp="1"/>
          </p:cNvSpPr>
          <p:nvPr>
            <p:ph type="title"/>
          </p:nvPr>
        </p:nvSpPr>
        <p:spPr/>
        <p:txBody>
          <a:bodyPr/>
          <a:lstStyle/>
          <a:p>
            <a:r>
              <a:rPr lang="en-US"/>
              <a:t>Manual Failover</a:t>
            </a:r>
          </a:p>
        </p:txBody>
      </p:sp>
      <p:pic>
        <p:nvPicPr>
          <p:cNvPr id="6" name="Picture 5">
            <a:extLst>
              <a:ext uri="{FF2B5EF4-FFF2-40B4-BE49-F238E27FC236}">
                <a16:creationId xmlns:a16="http://schemas.microsoft.com/office/drawing/2014/main" id="{97BB952F-9726-4CD3-8710-4B4BE64DD0C9}"/>
              </a:ext>
            </a:extLst>
          </p:cNvPr>
          <p:cNvPicPr>
            <a:picLocks noChangeAspect="1"/>
          </p:cNvPicPr>
          <p:nvPr/>
        </p:nvPicPr>
        <p:blipFill>
          <a:blip r:embed="rId3"/>
          <a:stretch>
            <a:fillRect/>
          </a:stretch>
        </p:blipFill>
        <p:spPr>
          <a:xfrm>
            <a:off x="3624332" y="914400"/>
            <a:ext cx="4943336" cy="5943600"/>
          </a:xfrm>
          <a:prstGeom prst="rect">
            <a:avLst/>
          </a:prstGeom>
        </p:spPr>
      </p:pic>
    </p:spTree>
    <p:extLst>
      <p:ext uri="{BB962C8B-B14F-4D97-AF65-F5344CB8AC3E}">
        <p14:creationId xmlns:p14="http://schemas.microsoft.com/office/powerpoint/2010/main" val="249162602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21481E-5D49-4FB8-8CBF-FB09B0A7C74F}"/>
              </a:ext>
            </a:extLst>
          </p:cNvPr>
          <p:cNvSpPr/>
          <p:nvPr/>
        </p:nvSpPr>
        <p:spPr>
          <a:xfrm>
            <a:off x="8829040" y="1281421"/>
            <a:ext cx="3096040" cy="2949205"/>
          </a:xfrm>
          <a:prstGeom prst="rect">
            <a:avLst/>
          </a:prstGeom>
        </p:spPr>
        <p:txBody>
          <a:bodyPr wrap="square">
            <a:spAutoFit/>
          </a:bodyPr>
          <a:lstStyle/>
          <a:p>
            <a:pPr lvl="0">
              <a:lnSpc>
                <a:spcPct val="150000"/>
              </a:lnSpc>
              <a:defRPr/>
            </a:pPr>
            <a:r>
              <a:rPr lang="en-US">
                <a:solidFill>
                  <a:prstClr val="black"/>
                </a:solidFill>
              </a:rPr>
              <a:t>Impossible for distributed data store to simultaneously provide more than 2 out of the following 3 guarantees:</a:t>
            </a:r>
          </a:p>
          <a:p>
            <a:pPr marL="285750" lvl="0" indent="-285750">
              <a:lnSpc>
                <a:spcPct val="150000"/>
              </a:lnSpc>
              <a:buFont typeface="Arial" panose="020B0604020202020204" pitchFamily="34" charset="0"/>
              <a:buChar char="•"/>
              <a:defRPr/>
            </a:pPr>
            <a:r>
              <a:rPr lang="en-US">
                <a:solidFill>
                  <a:prstClr val="black"/>
                </a:solidFill>
              </a:rPr>
              <a:t>Consistency</a:t>
            </a:r>
          </a:p>
          <a:p>
            <a:pPr marL="285750" lvl="0" indent="-285750">
              <a:lnSpc>
                <a:spcPct val="150000"/>
              </a:lnSpc>
              <a:buFont typeface="Arial" panose="020B0604020202020204" pitchFamily="34" charset="0"/>
              <a:buChar char="•"/>
              <a:defRPr/>
            </a:pPr>
            <a:r>
              <a:rPr lang="en-US">
                <a:solidFill>
                  <a:prstClr val="black"/>
                </a:solidFill>
              </a:rPr>
              <a:t>Availability</a:t>
            </a:r>
          </a:p>
          <a:p>
            <a:pPr marL="285750" lvl="0" indent="-285750">
              <a:lnSpc>
                <a:spcPct val="150000"/>
              </a:lnSpc>
              <a:buFont typeface="Arial" panose="020B0604020202020204" pitchFamily="34" charset="0"/>
              <a:buChar char="•"/>
              <a:defRPr/>
            </a:pPr>
            <a:r>
              <a:rPr lang="en-US">
                <a:solidFill>
                  <a:prstClr val="black"/>
                </a:solidFill>
              </a:rPr>
              <a:t>Partition Tolerance</a:t>
            </a:r>
          </a:p>
        </p:txBody>
      </p:sp>
      <p:sp>
        <p:nvSpPr>
          <p:cNvPr id="2" name="Title 1">
            <a:extLst>
              <a:ext uri="{FF2B5EF4-FFF2-40B4-BE49-F238E27FC236}">
                <a16:creationId xmlns:a16="http://schemas.microsoft.com/office/drawing/2014/main" id="{5B47C25B-7153-4D30-AA99-756290FD94F6}"/>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Brewer’s CAP Theorem</a:t>
            </a:r>
          </a:p>
        </p:txBody>
      </p:sp>
      <p:pic>
        <p:nvPicPr>
          <p:cNvPr id="7" name="Picture 6">
            <a:extLst>
              <a:ext uri="{FF2B5EF4-FFF2-40B4-BE49-F238E27FC236}">
                <a16:creationId xmlns:a16="http://schemas.microsoft.com/office/drawing/2014/main" id="{FB1BFD47-56D5-4217-AF73-C91676EFD3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462" y="2009578"/>
            <a:ext cx="6583401" cy="4351642"/>
          </a:xfrm>
          <a:prstGeom prst="rect">
            <a:avLst/>
          </a:prstGeom>
          <a:solidFill>
            <a:schemeClr val="bg1"/>
          </a:solidFill>
        </p:spPr>
      </p:pic>
      <p:sp>
        <p:nvSpPr>
          <p:cNvPr id="15" name="Explosion: 8 Points 14">
            <a:extLst>
              <a:ext uri="{FF2B5EF4-FFF2-40B4-BE49-F238E27FC236}">
                <a16:creationId xmlns:a16="http://schemas.microsoft.com/office/drawing/2014/main" id="{2ABC2DBA-257C-4BE7-894D-AFD94ABAB2A8}"/>
              </a:ext>
            </a:extLst>
          </p:cNvPr>
          <p:cNvSpPr/>
          <p:nvPr/>
        </p:nvSpPr>
        <p:spPr>
          <a:xfrm>
            <a:off x="4027009" y="3726324"/>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312998"/>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C25B-7153-4D30-AA99-756290FD94F6}"/>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Consistency</a:t>
            </a:r>
          </a:p>
        </p:txBody>
      </p:sp>
      <p:sp>
        <p:nvSpPr>
          <p:cNvPr id="4" name="TextBox 3">
            <a:extLst>
              <a:ext uri="{FF2B5EF4-FFF2-40B4-BE49-F238E27FC236}">
                <a16:creationId xmlns:a16="http://schemas.microsoft.com/office/drawing/2014/main" id="{B51D67D7-1611-407C-BF7E-1D785343FD0E}"/>
              </a:ext>
            </a:extLst>
          </p:cNvPr>
          <p:cNvSpPr txBox="1"/>
          <p:nvPr/>
        </p:nvSpPr>
        <p:spPr>
          <a:xfrm>
            <a:off x="321291" y="1622511"/>
            <a:ext cx="12127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(West US)</a:t>
            </a:r>
          </a:p>
        </p:txBody>
      </p:sp>
      <p:sp>
        <p:nvSpPr>
          <p:cNvPr id="5" name="TextBox 4">
            <a:extLst>
              <a:ext uri="{FF2B5EF4-FFF2-40B4-BE49-F238E27FC236}">
                <a16:creationId xmlns:a16="http://schemas.microsoft.com/office/drawing/2014/main" id="{D71DDB0A-7CFE-49D0-A1B5-26537972BF39}"/>
              </a:ext>
            </a:extLst>
          </p:cNvPr>
          <p:cNvSpPr txBox="1"/>
          <p:nvPr/>
        </p:nvSpPr>
        <p:spPr>
          <a:xfrm>
            <a:off x="9270054" y="1807177"/>
            <a:ext cx="11128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(East US)</a:t>
            </a:r>
          </a:p>
        </p:txBody>
      </p:sp>
      <p:sp>
        <p:nvSpPr>
          <p:cNvPr id="6" name="TextBox 5">
            <a:extLst>
              <a:ext uri="{FF2B5EF4-FFF2-40B4-BE49-F238E27FC236}">
                <a16:creationId xmlns:a16="http://schemas.microsoft.com/office/drawing/2014/main" id="{70900FCC-A65F-43DA-A7B5-6773A333CB8E}"/>
              </a:ext>
            </a:extLst>
          </p:cNvPr>
          <p:cNvSpPr txBox="1"/>
          <p:nvPr/>
        </p:nvSpPr>
        <p:spPr>
          <a:xfrm>
            <a:off x="8569014" y="3990573"/>
            <a:ext cx="17650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(North Europe)</a:t>
            </a:r>
          </a:p>
        </p:txBody>
      </p:sp>
      <p:pic>
        <p:nvPicPr>
          <p:cNvPr id="7" name="Picture 6">
            <a:extLst>
              <a:ext uri="{FF2B5EF4-FFF2-40B4-BE49-F238E27FC236}">
                <a16:creationId xmlns:a16="http://schemas.microsoft.com/office/drawing/2014/main" id="{FB1BFD47-56D5-4217-AF73-C91676EFD3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462" y="2009578"/>
            <a:ext cx="6583401" cy="4351642"/>
          </a:xfrm>
          <a:prstGeom prst="rect">
            <a:avLst/>
          </a:prstGeom>
          <a:solidFill>
            <a:schemeClr val="bg1"/>
          </a:solidFill>
        </p:spPr>
      </p:pic>
      <p:sp>
        <p:nvSpPr>
          <p:cNvPr id="8" name="TextBox 7">
            <a:extLst>
              <a:ext uri="{FF2B5EF4-FFF2-40B4-BE49-F238E27FC236}">
                <a16:creationId xmlns:a16="http://schemas.microsoft.com/office/drawing/2014/main" id="{EE6731F7-B475-464A-BA29-70D0714315E6}"/>
              </a:ext>
            </a:extLst>
          </p:cNvPr>
          <p:cNvSpPr txBox="1"/>
          <p:nvPr/>
        </p:nvSpPr>
        <p:spPr>
          <a:xfrm>
            <a:off x="342093" y="2159688"/>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sp>
        <p:nvSpPr>
          <p:cNvPr id="9" name="TextBox 8">
            <a:extLst>
              <a:ext uri="{FF2B5EF4-FFF2-40B4-BE49-F238E27FC236}">
                <a16:creationId xmlns:a16="http://schemas.microsoft.com/office/drawing/2014/main" id="{478EF3F1-D5F8-44FE-80F3-1F5026E028DE}"/>
              </a:ext>
            </a:extLst>
          </p:cNvPr>
          <p:cNvSpPr txBox="1"/>
          <p:nvPr/>
        </p:nvSpPr>
        <p:spPr>
          <a:xfrm>
            <a:off x="9256427" y="2344354"/>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sp>
        <p:nvSpPr>
          <p:cNvPr id="10" name="TextBox 9">
            <a:extLst>
              <a:ext uri="{FF2B5EF4-FFF2-40B4-BE49-F238E27FC236}">
                <a16:creationId xmlns:a16="http://schemas.microsoft.com/office/drawing/2014/main" id="{47AA6991-D0BA-4620-A6D7-C20E032343C4}"/>
              </a:ext>
            </a:extLst>
          </p:cNvPr>
          <p:cNvSpPr txBox="1"/>
          <p:nvPr/>
        </p:nvSpPr>
        <p:spPr>
          <a:xfrm>
            <a:off x="8846878" y="4375833"/>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cxnSp>
        <p:nvCxnSpPr>
          <p:cNvPr id="13" name="Straight Arrow Connector 12">
            <a:extLst>
              <a:ext uri="{FF2B5EF4-FFF2-40B4-BE49-F238E27FC236}">
                <a16:creationId xmlns:a16="http://schemas.microsoft.com/office/drawing/2014/main" id="{2AAD4992-2081-4B18-B5E7-8244633D985F}"/>
              </a:ext>
            </a:extLst>
          </p:cNvPr>
          <p:cNvCxnSpPr/>
          <p:nvPr/>
        </p:nvCxnSpPr>
        <p:spPr>
          <a:xfrm>
            <a:off x="1045216" y="2705795"/>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F23F9D-EC47-4066-9096-594058815175}"/>
              </a:ext>
            </a:extLst>
          </p:cNvPr>
          <p:cNvSpPr txBox="1"/>
          <p:nvPr/>
        </p:nvSpPr>
        <p:spPr>
          <a:xfrm>
            <a:off x="153593" y="2705795"/>
            <a:ext cx="17205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Update 5 =&gt; 6</a:t>
            </a:r>
          </a:p>
        </p:txBody>
      </p:sp>
      <p:sp>
        <p:nvSpPr>
          <p:cNvPr id="15" name="Explosion: 8 Points 14">
            <a:extLst>
              <a:ext uri="{FF2B5EF4-FFF2-40B4-BE49-F238E27FC236}">
                <a16:creationId xmlns:a16="http://schemas.microsoft.com/office/drawing/2014/main" id="{2ABC2DBA-257C-4BE7-894D-AFD94ABAB2A8}"/>
              </a:ext>
            </a:extLst>
          </p:cNvPr>
          <p:cNvSpPr/>
          <p:nvPr/>
        </p:nvSpPr>
        <p:spPr>
          <a:xfrm>
            <a:off x="4027009" y="3726324"/>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D5257F78-E57E-4C3B-8568-A05D7F2A2071}"/>
              </a:ext>
            </a:extLst>
          </p:cNvPr>
          <p:cNvCxnSpPr>
            <a:cxnSpLocks/>
          </p:cNvCxnSpPr>
          <p:nvPr/>
        </p:nvCxnSpPr>
        <p:spPr>
          <a:xfrm flipV="1">
            <a:off x="1782837" y="4261904"/>
            <a:ext cx="2244172" cy="1473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2A1C5B-B1BB-4B12-986F-38ED1C63303F}"/>
              </a:ext>
            </a:extLst>
          </p:cNvPr>
          <p:cNvSpPr txBox="1"/>
          <p:nvPr/>
        </p:nvSpPr>
        <p:spPr>
          <a:xfrm>
            <a:off x="0" y="5589200"/>
            <a:ext cx="17828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mn-cs"/>
              </a:rPr>
              <a:t>What happens when a network partition is introduced?</a:t>
            </a:r>
          </a:p>
        </p:txBody>
      </p:sp>
      <p:cxnSp>
        <p:nvCxnSpPr>
          <p:cNvPr id="19" name="Straight Arrow Connector 18">
            <a:extLst>
              <a:ext uri="{FF2B5EF4-FFF2-40B4-BE49-F238E27FC236}">
                <a16:creationId xmlns:a16="http://schemas.microsoft.com/office/drawing/2014/main" id="{0B7C4ABB-822B-4A9A-9A23-35380E347D18}"/>
              </a:ext>
            </a:extLst>
          </p:cNvPr>
          <p:cNvCxnSpPr>
            <a:cxnSpLocks/>
          </p:cNvCxnSpPr>
          <p:nvPr/>
        </p:nvCxnSpPr>
        <p:spPr>
          <a:xfrm flipH="1" flipV="1">
            <a:off x="6654801" y="5266035"/>
            <a:ext cx="1914213" cy="6166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0716B47-41A6-428C-A543-656032E75864}"/>
              </a:ext>
            </a:extLst>
          </p:cNvPr>
          <p:cNvSpPr txBox="1"/>
          <p:nvPr/>
        </p:nvSpPr>
        <p:spPr>
          <a:xfrm>
            <a:off x="8569014" y="5466600"/>
            <a:ext cx="3251657"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mn-cs"/>
              </a:rPr>
              <a:t>Reader: What is the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mn-cs"/>
              </a:rPr>
              <a:t>Should it see 5? (prioritize availability)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mn-cs"/>
              </a:rPr>
              <a:t>Or does the system go offline until network is restored? (prioritize consistency)</a:t>
            </a:r>
          </a:p>
        </p:txBody>
      </p:sp>
      <p:cxnSp>
        <p:nvCxnSpPr>
          <p:cNvPr id="27" name="Straight Connector 26">
            <a:extLst>
              <a:ext uri="{FF2B5EF4-FFF2-40B4-BE49-F238E27FC236}">
                <a16:creationId xmlns:a16="http://schemas.microsoft.com/office/drawing/2014/main" id="{31689003-0635-4BFA-B8EB-E4BAB2BDA09A}"/>
              </a:ext>
            </a:extLst>
          </p:cNvPr>
          <p:cNvCxnSpPr>
            <a:cxnSpLocks/>
          </p:cNvCxnSpPr>
          <p:nvPr/>
        </p:nvCxnSpPr>
        <p:spPr>
          <a:xfrm>
            <a:off x="1274064" y="2344354"/>
            <a:ext cx="137160" cy="0"/>
          </a:xfrm>
          <a:prstGeom prst="line">
            <a:avLst/>
          </a:prstGeom>
          <a:ln w="38100">
            <a:solidFill>
              <a:srgbClr val="FF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FC520D17-97E5-46C5-97E7-EBC7A2093A5D}"/>
              </a:ext>
            </a:extLst>
          </p:cNvPr>
          <p:cNvCxnSpPr>
            <a:cxnSpLocks/>
          </p:cNvCxnSpPr>
          <p:nvPr/>
        </p:nvCxnSpPr>
        <p:spPr>
          <a:xfrm>
            <a:off x="10196889" y="2525585"/>
            <a:ext cx="137160" cy="0"/>
          </a:xfrm>
          <a:prstGeom prst="line">
            <a:avLst/>
          </a:prstGeom>
          <a:ln w="38100">
            <a:solidFill>
              <a:srgbClr val="FF0000"/>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06602BC0-6A53-4E17-B35A-2DA6C904A3A7}"/>
              </a:ext>
            </a:extLst>
          </p:cNvPr>
          <p:cNvSpPr txBox="1"/>
          <p:nvPr/>
        </p:nvSpPr>
        <p:spPr>
          <a:xfrm>
            <a:off x="1368562" y="2159332"/>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6</a:t>
            </a:r>
          </a:p>
        </p:txBody>
      </p:sp>
      <p:sp>
        <p:nvSpPr>
          <p:cNvPr id="18" name="TextBox 17">
            <a:extLst>
              <a:ext uri="{FF2B5EF4-FFF2-40B4-BE49-F238E27FC236}">
                <a16:creationId xmlns:a16="http://schemas.microsoft.com/office/drawing/2014/main" id="{8A14B0A3-5853-4293-B7FF-AC72A21D125F}"/>
              </a:ext>
            </a:extLst>
          </p:cNvPr>
          <p:cNvSpPr txBox="1"/>
          <p:nvPr/>
        </p:nvSpPr>
        <p:spPr>
          <a:xfrm>
            <a:off x="10291896" y="234669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6</a:t>
            </a:r>
          </a:p>
        </p:txBody>
      </p:sp>
    </p:spTree>
    <p:extLst>
      <p:ext uri="{BB962C8B-B14F-4D97-AF65-F5344CB8AC3E}">
        <p14:creationId xmlns:p14="http://schemas.microsoft.com/office/powerpoint/2010/main" val="908945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7" grpId="0"/>
      <p:bldP spid="20" grpId="0"/>
      <p:bldP spid="12" grpId="0"/>
      <p:bldP spid="1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C25B-7153-4D30-AA99-756290FD94F6}"/>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PACELC Theorem</a:t>
            </a:r>
          </a:p>
        </p:txBody>
      </p:sp>
      <p:pic>
        <p:nvPicPr>
          <p:cNvPr id="7" name="Picture 6">
            <a:extLst>
              <a:ext uri="{FF2B5EF4-FFF2-40B4-BE49-F238E27FC236}">
                <a16:creationId xmlns:a16="http://schemas.microsoft.com/office/drawing/2014/main" id="{FB1BFD47-56D5-4217-AF73-C91676EFD3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462" y="2009578"/>
            <a:ext cx="6583401" cy="4351642"/>
          </a:xfrm>
          <a:prstGeom prst="rect">
            <a:avLst/>
          </a:prstGeom>
          <a:solidFill>
            <a:schemeClr val="bg1"/>
          </a:solidFill>
        </p:spPr>
      </p:pic>
      <p:sp>
        <p:nvSpPr>
          <p:cNvPr id="3" name="Rectangle 2">
            <a:extLst>
              <a:ext uri="{FF2B5EF4-FFF2-40B4-BE49-F238E27FC236}">
                <a16:creationId xmlns:a16="http://schemas.microsoft.com/office/drawing/2014/main" id="{03698EF7-6679-49B2-94D2-9AAE1CA79624}"/>
              </a:ext>
            </a:extLst>
          </p:cNvPr>
          <p:cNvSpPr/>
          <p:nvPr/>
        </p:nvSpPr>
        <p:spPr>
          <a:xfrm>
            <a:off x="8829040" y="1281421"/>
            <a:ext cx="3096040" cy="5442195"/>
          </a:xfrm>
          <a:prstGeom prst="rect">
            <a:avLst/>
          </a:prstGeom>
        </p:spPr>
        <p:txBody>
          <a:bodyPr wrap="square">
            <a:spAutoFit/>
          </a:bodyPr>
          <a:lstStyle/>
          <a:p>
            <a:pPr lvl="0">
              <a:lnSpc>
                <a:spcPct val="150000"/>
              </a:lnSpc>
              <a:defRPr/>
            </a:pPr>
            <a:r>
              <a:rPr lang="en-US">
                <a:solidFill>
                  <a:prstClr val="black"/>
                </a:solidFill>
              </a:rPr>
              <a:t>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Tree>
    <p:extLst>
      <p:ext uri="{BB962C8B-B14F-4D97-AF65-F5344CB8AC3E}">
        <p14:creationId xmlns:p14="http://schemas.microsoft.com/office/powerpoint/2010/main" val="1017142757"/>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C25B-7153-4D30-AA99-756290FD94F6}"/>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Consistency</a:t>
            </a:r>
          </a:p>
        </p:txBody>
      </p:sp>
      <p:pic>
        <p:nvPicPr>
          <p:cNvPr id="7" name="Picture 6">
            <a:extLst>
              <a:ext uri="{FF2B5EF4-FFF2-40B4-BE49-F238E27FC236}">
                <a16:creationId xmlns:a16="http://schemas.microsoft.com/office/drawing/2014/main" id="{FB1BFD47-56D5-4217-AF73-C91676EFD3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462" y="2009578"/>
            <a:ext cx="6583401" cy="4351642"/>
          </a:xfrm>
          <a:prstGeom prst="rect">
            <a:avLst/>
          </a:prstGeom>
          <a:solidFill>
            <a:schemeClr val="bg1"/>
          </a:solidFill>
        </p:spPr>
      </p:pic>
      <p:sp>
        <p:nvSpPr>
          <p:cNvPr id="8" name="TextBox 7">
            <a:extLst>
              <a:ext uri="{FF2B5EF4-FFF2-40B4-BE49-F238E27FC236}">
                <a16:creationId xmlns:a16="http://schemas.microsoft.com/office/drawing/2014/main" id="{EE6731F7-B475-464A-BA29-70D0714315E6}"/>
              </a:ext>
            </a:extLst>
          </p:cNvPr>
          <p:cNvSpPr txBox="1"/>
          <p:nvPr/>
        </p:nvSpPr>
        <p:spPr>
          <a:xfrm>
            <a:off x="342093" y="2159688"/>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sp>
        <p:nvSpPr>
          <p:cNvPr id="9" name="TextBox 8">
            <a:extLst>
              <a:ext uri="{FF2B5EF4-FFF2-40B4-BE49-F238E27FC236}">
                <a16:creationId xmlns:a16="http://schemas.microsoft.com/office/drawing/2014/main" id="{478EF3F1-D5F8-44FE-80F3-1F5026E028DE}"/>
              </a:ext>
            </a:extLst>
          </p:cNvPr>
          <p:cNvSpPr txBox="1"/>
          <p:nvPr/>
        </p:nvSpPr>
        <p:spPr>
          <a:xfrm>
            <a:off x="9256427" y="2344354"/>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sp>
        <p:nvSpPr>
          <p:cNvPr id="10" name="TextBox 9">
            <a:extLst>
              <a:ext uri="{FF2B5EF4-FFF2-40B4-BE49-F238E27FC236}">
                <a16:creationId xmlns:a16="http://schemas.microsoft.com/office/drawing/2014/main" id="{47AA6991-D0BA-4620-A6D7-C20E032343C4}"/>
              </a:ext>
            </a:extLst>
          </p:cNvPr>
          <p:cNvSpPr txBox="1"/>
          <p:nvPr/>
        </p:nvSpPr>
        <p:spPr>
          <a:xfrm>
            <a:off x="8846878" y="4375833"/>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cxnSp>
        <p:nvCxnSpPr>
          <p:cNvPr id="13" name="Straight Arrow Connector 12">
            <a:extLst>
              <a:ext uri="{FF2B5EF4-FFF2-40B4-BE49-F238E27FC236}">
                <a16:creationId xmlns:a16="http://schemas.microsoft.com/office/drawing/2014/main" id="{2AAD4992-2081-4B18-B5E7-8244633D985F}"/>
              </a:ext>
            </a:extLst>
          </p:cNvPr>
          <p:cNvCxnSpPr/>
          <p:nvPr/>
        </p:nvCxnSpPr>
        <p:spPr>
          <a:xfrm>
            <a:off x="1045216" y="2705795"/>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F23F9D-EC47-4066-9096-594058815175}"/>
              </a:ext>
            </a:extLst>
          </p:cNvPr>
          <p:cNvSpPr txBox="1"/>
          <p:nvPr/>
        </p:nvSpPr>
        <p:spPr>
          <a:xfrm>
            <a:off x="153593" y="2705795"/>
            <a:ext cx="17205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Update 5 =&gt; 6</a:t>
            </a:r>
          </a:p>
        </p:txBody>
      </p:sp>
      <p:cxnSp>
        <p:nvCxnSpPr>
          <p:cNvPr id="27" name="Straight Connector 26">
            <a:extLst>
              <a:ext uri="{FF2B5EF4-FFF2-40B4-BE49-F238E27FC236}">
                <a16:creationId xmlns:a16="http://schemas.microsoft.com/office/drawing/2014/main" id="{31689003-0635-4BFA-B8EB-E4BAB2BDA09A}"/>
              </a:ext>
            </a:extLst>
          </p:cNvPr>
          <p:cNvCxnSpPr>
            <a:cxnSpLocks/>
          </p:cNvCxnSpPr>
          <p:nvPr/>
        </p:nvCxnSpPr>
        <p:spPr>
          <a:xfrm>
            <a:off x="1274064" y="2344354"/>
            <a:ext cx="137160" cy="0"/>
          </a:xfrm>
          <a:prstGeom prst="line">
            <a:avLst/>
          </a:prstGeom>
          <a:ln w="38100">
            <a:solidFill>
              <a:srgbClr val="FF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FC520D17-97E5-46C5-97E7-EBC7A2093A5D}"/>
              </a:ext>
            </a:extLst>
          </p:cNvPr>
          <p:cNvCxnSpPr>
            <a:cxnSpLocks/>
          </p:cNvCxnSpPr>
          <p:nvPr/>
        </p:nvCxnSpPr>
        <p:spPr>
          <a:xfrm>
            <a:off x="10196889" y="2525585"/>
            <a:ext cx="137160" cy="0"/>
          </a:xfrm>
          <a:prstGeom prst="line">
            <a:avLst/>
          </a:prstGeom>
          <a:ln w="38100">
            <a:solidFill>
              <a:srgbClr val="FF0000"/>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06602BC0-6A53-4E17-B35A-2DA6C904A3A7}"/>
              </a:ext>
            </a:extLst>
          </p:cNvPr>
          <p:cNvSpPr txBox="1"/>
          <p:nvPr/>
        </p:nvSpPr>
        <p:spPr>
          <a:xfrm>
            <a:off x="1368562" y="2159332"/>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6</a:t>
            </a:r>
          </a:p>
        </p:txBody>
      </p:sp>
      <p:sp>
        <p:nvSpPr>
          <p:cNvPr id="18" name="TextBox 17">
            <a:extLst>
              <a:ext uri="{FF2B5EF4-FFF2-40B4-BE49-F238E27FC236}">
                <a16:creationId xmlns:a16="http://schemas.microsoft.com/office/drawing/2014/main" id="{8A14B0A3-5853-4293-B7FF-AC72A21D125F}"/>
              </a:ext>
            </a:extLst>
          </p:cNvPr>
          <p:cNvSpPr txBox="1"/>
          <p:nvPr/>
        </p:nvSpPr>
        <p:spPr>
          <a:xfrm>
            <a:off x="10291896" y="234669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6</a:t>
            </a:r>
          </a:p>
        </p:txBody>
      </p:sp>
      <p:sp>
        <p:nvSpPr>
          <p:cNvPr id="3" name="Rectangle 2">
            <a:extLst>
              <a:ext uri="{FF2B5EF4-FFF2-40B4-BE49-F238E27FC236}">
                <a16:creationId xmlns:a16="http://schemas.microsoft.com/office/drawing/2014/main" id="{6075A6DB-301C-40EA-8453-077A14E86961}"/>
              </a:ext>
            </a:extLst>
          </p:cNvPr>
          <p:cNvSpPr/>
          <p:nvPr/>
        </p:nvSpPr>
        <p:spPr>
          <a:xfrm>
            <a:off x="153593" y="1247105"/>
            <a:ext cx="11597715" cy="307777"/>
          </a:xfrm>
          <a:prstGeom prst="rect">
            <a:avLst/>
          </a:prstGeom>
        </p:spPr>
        <p:txBody>
          <a:bodyPr wrap="square">
            <a:spAutoFit/>
          </a:bodyPr>
          <a:lstStyle/>
          <a:p>
            <a:pPr lvl="0" algn="ctr">
              <a:defRPr/>
            </a:pPr>
            <a:r>
              <a:rPr lang="en-US" sz="1400" b="1">
                <a:solidFill>
                  <a:prstClr val="black"/>
                </a:solidFill>
                <a:latin typeface="Segoe UI Semibold" panose="020B0702040204020203" pitchFamily="34" charset="0"/>
                <a:cs typeface="Segoe UI Semibold" panose="020B0702040204020203" pitchFamily="34" charset="0"/>
              </a:rPr>
              <a:t>Latency: </a:t>
            </a:r>
            <a:r>
              <a:rPr lang="en-US" sz="1400">
                <a:solidFill>
                  <a:prstClr val="black"/>
                </a:solidFill>
              </a:rPr>
              <a:t>packet of information can travel as fast as speed of light. Replication between distant geographic regions can take 100’s of milliseconds</a:t>
            </a:r>
          </a:p>
        </p:txBody>
      </p:sp>
      <p:cxnSp>
        <p:nvCxnSpPr>
          <p:cNvPr id="26" name="Straight Arrow Connector 25">
            <a:extLst>
              <a:ext uri="{FF2B5EF4-FFF2-40B4-BE49-F238E27FC236}">
                <a16:creationId xmlns:a16="http://schemas.microsoft.com/office/drawing/2014/main" id="{A4ECAFF9-3006-47F8-B4C6-95923BAF489B}"/>
              </a:ext>
            </a:extLst>
          </p:cNvPr>
          <p:cNvCxnSpPr>
            <a:cxnSpLocks/>
          </p:cNvCxnSpPr>
          <p:nvPr/>
        </p:nvCxnSpPr>
        <p:spPr>
          <a:xfrm flipH="1">
            <a:off x="5482200" y="1546466"/>
            <a:ext cx="77362" cy="1169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AFF97-94BB-4943-BFE0-7DE43282AEFC}"/>
              </a:ext>
            </a:extLst>
          </p:cNvPr>
          <p:cNvCxnSpPr>
            <a:cxnSpLocks/>
          </p:cNvCxnSpPr>
          <p:nvPr/>
        </p:nvCxnSpPr>
        <p:spPr>
          <a:xfrm flipH="1">
            <a:off x="4607295" y="1546466"/>
            <a:ext cx="874906" cy="247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517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9390"/>
            <a:ext cx="5606043" cy="899665"/>
          </a:xfrm>
        </p:spPr>
        <p:txBody>
          <a:bodyPr/>
          <a:lstStyle/>
          <a:p>
            <a:r>
              <a:rPr lang="en-US"/>
              <a:t>Ideal for gaming, </a:t>
            </a:r>
            <a:r>
              <a:rPr lang="en-US" err="1"/>
              <a:t>IoT</a:t>
            </a:r>
            <a:r>
              <a:rPr lang="en-US"/>
              <a:t> and ecommerce</a:t>
            </a:r>
          </a:p>
        </p:txBody>
      </p:sp>
      <p:sp>
        <p:nvSpPr>
          <p:cNvPr id="3" name="Content Placeholder 2"/>
          <p:cNvSpPr>
            <a:spLocks noGrp="1"/>
          </p:cNvSpPr>
          <p:nvPr>
            <p:ph type="body" sz="quarter" idx="11"/>
          </p:nvPr>
        </p:nvSpPr>
        <p:spPr>
          <a:xfrm>
            <a:off x="269239" y="1494410"/>
            <a:ext cx="5606043" cy="2325765"/>
          </a:xfrm>
        </p:spPr>
        <p:txBody>
          <a:bodyPr/>
          <a:lstStyle/>
          <a:p>
            <a:r>
              <a:rPr lang="en-US">
                <a:solidFill>
                  <a:schemeClr val="tx1"/>
                </a:solidFill>
              </a:rPr>
              <a:t>Maintain service quality during high-traffic periods requiring massive scale and performance.</a:t>
            </a:r>
          </a:p>
          <a:p>
            <a:pPr marL="285750" lvl="1" indent="-285750">
              <a:spcBef>
                <a:spcPts val="1600"/>
              </a:spcBef>
              <a:spcAft>
                <a:spcPts val="0"/>
              </a:spcAft>
              <a:buFont typeface="Arial" charset="0"/>
              <a:buChar char="•"/>
            </a:pPr>
            <a:r>
              <a:rPr lang="en-US" sz="1600">
                <a:solidFill>
                  <a:schemeClr val="tx1"/>
                </a:solidFill>
              </a:rPr>
              <a:t>Instant, elastic scaling handles traffic bursts</a:t>
            </a:r>
          </a:p>
          <a:p>
            <a:pPr marL="285750" lvl="1" indent="-285750">
              <a:spcBef>
                <a:spcPts val="1000"/>
              </a:spcBef>
              <a:spcAft>
                <a:spcPts val="0"/>
              </a:spcAft>
              <a:buFont typeface="Arial" charset="0"/>
              <a:buChar char="•"/>
            </a:pPr>
            <a:r>
              <a:rPr lang="en-US" sz="1600">
                <a:solidFill>
                  <a:schemeClr val="tx1"/>
                </a:solidFill>
              </a:rPr>
              <a:t>Uninterrupted global user experience</a:t>
            </a:r>
          </a:p>
          <a:p>
            <a:pPr marL="285750" lvl="1" indent="-285750">
              <a:spcBef>
                <a:spcPts val="1000"/>
              </a:spcBef>
              <a:spcAft>
                <a:spcPts val="0"/>
              </a:spcAft>
              <a:buFont typeface="Arial" charset="0"/>
              <a:buChar char="•"/>
            </a:pPr>
            <a:r>
              <a:rPr lang="en-US" sz="1600">
                <a:solidFill>
                  <a:schemeClr val="tx1"/>
                </a:solidFill>
              </a:rPr>
              <a:t>Low-latency data access and processing for large and changing user bases</a:t>
            </a:r>
          </a:p>
          <a:p>
            <a:pPr marL="285750" lvl="1" indent="-285750">
              <a:spcBef>
                <a:spcPts val="1000"/>
              </a:spcBef>
              <a:spcAft>
                <a:spcPts val="0"/>
              </a:spcAft>
              <a:buFont typeface="Arial" charset="0"/>
              <a:buChar char="•"/>
            </a:pPr>
            <a:r>
              <a:rPr lang="en-US" sz="1600">
                <a:solidFill>
                  <a:schemeClr val="tx1"/>
                </a:solidFill>
              </a:rPr>
              <a:t>High availability across multiple data centers</a:t>
            </a:r>
          </a:p>
        </p:txBody>
      </p:sp>
      <p:pic>
        <p:nvPicPr>
          <p:cNvPr id="15" name="Picture 2" descr="Image result for xbox live logo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88831" y="6056663"/>
            <a:ext cx="1697381" cy="408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8315" y="6100009"/>
            <a:ext cx="784916" cy="3213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20191" y="1178527"/>
            <a:ext cx="5067208" cy="3421686"/>
            <a:chOff x="6320191" y="1178527"/>
            <a:chExt cx="5067208" cy="3421686"/>
          </a:xfrm>
        </p:grpSpPr>
        <p:cxnSp>
          <p:nvCxnSpPr>
            <p:cNvPr id="10" name="Straight Arrow Connector 9">
              <a:extLst>
                <a:ext uri="{FF2B5EF4-FFF2-40B4-BE49-F238E27FC236}">
                  <a16:creationId xmlns:a16="http://schemas.microsoft.com/office/drawing/2014/main" id="{0F2C561C-B19D-4C39-B2EB-F95246769E5E}"/>
                </a:ext>
              </a:extLst>
            </p:cNvPr>
            <p:cNvCxnSpPr>
              <a:cxnSpLocks/>
            </p:cNvCxnSpPr>
            <p:nvPr/>
          </p:nvCxnSpPr>
          <p:spPr>
            <a:xfrm>
              <a:off x="6639638"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AD26746D-45F9-48A1-B6BC-090DEFD5A595}"/>
                </a:ext>
              </a:extLst>
            </p:cNvPr>
            <p:cNvCxnSpPr>
              <a:cxnSpLocks/>
            </p:cNvCxnSpPr>
            <p:nvPr/>
          </p:nvCxnSpPr>
          <p:spPr>
            <a:xfrm>
              <a:off x="7528623"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CE784717-A40B-4021-B8FD-B25FCAC505B0}"/>
                </a:ext>
              </a:extLst>
            </p:cNvPr>
            <p:cNvCxnSpPr>
              <a:cxnSpLocks/>
            </p:cNvCxnSpPr>
            <p:nvPr/>
          </p:nvCxnSpPr>
          <p:spPr>
            <a:xfrm>
              <a:off x="8554033"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0B9001DB-7BA4-4AE3-9F8D-3A98D4246AD6}"/>
                </a:ext>
              </a:extLst>
            </p:cNvPr>
            <p:cNvCxnSpPr>
              <a:cxnSpLocks/>
            </p:cNvCxnSpPr>
            <p:nvPr/>
          </p:nvCxnSpPr>
          <p:spPr>
            <a:xfrm>
              <a:off x="9849794"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1AC0194B-725F-4BD6-B473-EFC283CABA00}"/>
                </a:ext>
              </a:extLst>
            </p:cNvPr>
            <p:cNvSpPr txBox="1"/>
            <p:nvPr/>
          </p:nvSpPr>
          <p:spPr>
            <a:xfrm>
              <a:off x="7610837" y="2924347"/>
              <a:ext cx="1100103"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API Apps (Game backend)</a:t>
              </a:r>
            </a:p>
          </p:txBody>
        </p:sp>
        <p:sp>
          <p:nvSpPr>
            <p:cNvPr id="20" name="TextBox 19">
              <a:extLst>
                <a:ext uri="{FF2B5EF4-FFF2-40B4-BE49-F238E27FC236}">
                  <a16:creationId xmlns:a16="http://schemas.microsoft.com/office/drawing/2014/main" id="{5A496006-E099-42EF-A55A-C65B88ACC10F}"/>
                </a:ext>
              </a:extLst>
            </p:cNvPr>
            <p:cNvSpPr txBox="1"/>
            <p:nvPr/>
          </p:nvSpPr>
          <p:spPr>
            <a:xfrm>
              <a:off x="8788468"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(Game database)</a:t>
              </a:r>
            </a:p>
          </p:txBody>
        </p:sp>
        <p:sp>
          <p:nvSpPr>
            <p:cNvPr id="21" name="TextBox 20">
              <a:extLst>
                <a:ext uri="{FF2B5EF4-FFF2-40B4-BE49-F238E27FC236}">
                  <a16:creationId xmlns:a16="http://schemas.microsoft.com/office/drawing/2014/main" id="{48365542-AC73-4F4B-9BFD-37D5EDA7F120}"/>
                </a:ext>
              </a:extLst>
            </p:cNvPr>
            <p:cNvSpPr txBox="1"/>
            <p:nvPr/>
          </p:nvSpPr>
          <p:spPr>
            <a:xfrm>
              <a:off x="10093674"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Databricks</a:t>
              </a: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(Game analytics)</a:t>
              </a:r>
            </a:p>
          </p:txBody>
        </p:sp>
        <p:sp>
          <p:nvSpPr>
            <p:cNvPr id="22" name="TextBox 21">
              <a:extLst>
                <a:ext uri="{FF2B5EF4-FFF2-40B4-BE49-F238E27FC236}">
                  <a16:creationId xmlns:a16="http://schemas.microsoft.com/office/drawing/2014/main" id="{A6C45DBE-B609-48DD-B618-A39D61EA92CE}"/>
                </a:ext>
              </a:extLst>
            </p:cNvPr>
            <p:cNvSpPr txBox="1"/>
            <p:nvPr/>
          </p:nvSpPr>
          <p:spPr>
            <a:xfrm>
              <a:off x="9966863" y="4215492"/>
              <a:ext cx="1420536"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Notification Hub (Push notifications)</a:t>
              </a:r>
            </a:p>
          </p:txBody>
        </p:sp>
        <p:sp>
          <p:nvSpPr>
            <p:cNvPr id="23" name="TextBox 22">
              <a:extLst>
                <a:ext uri="{FF2B5EF4-FFF2-40B4-BE49-F238E27FC236}">
                  <a16:creationId xmlns:a16="http://schemas.microsoft.com/office/drawing/2014/main" id="{2543AEFE-C367-4F4E-A69B-DE43B76FADD4}"/>
                </a:ext>
              </a:extLst>
            </p:cNvPr>
            <p:cNvSpPr txBox="1"/>
            <p:nvPr/>
          </p:nvSpPr>
          <p:spPr>
            <a:xfrm>
              <a:off x="8836749" y="4215492"/>
              <a:ext cx="108924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cxnSp>
          <p:nvCxnSpPr>
            <p:cNvPr id="24" name="Straight Arrow Connector 23">
              <a:extLst>
                <a:ext uri="{FF2B5EF4-FFF2-40B4-BE49-F238E27FC236}">
                  <a16:creationId xmlns:a16="http://schemas.microsoft.com/office/drawing/2014/main" id="{3874AF89-7E20-47B3-8E82-3238E629FD45}"/>
                </a:ext>
              </a:extLst>
            </p:cNvPr>
            <p:cNvCxnSpPr>
              <a:cxnSpLocks/>
            </p:cNvCxnSpPr>
            <p:nvPr/>
          </p:nvCxnSpPr>
          <p:spPr>
            <a:xfrm>
              <a:off x="9849794" y="3953746"/>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E3A7D08C-C334-47BB-9570-94FA64C97FCA}"/>
                </a:ext>
              </a:extLst>
            </p:cNvPr>
            <p:cNvCxnSpPr>
              <a:cxnSpLocks/>
            </p:cNvCxnSpPr>
            <p:nvPr/>
          </p:nvCxnSpPr>
          <p:spPr>
            <a:xfrm>
              <a:off x="9381370" y="3376687"/>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05B8389B-F92A-474E-86C3-4468D5DD9239}"/>
                </a:ext>
              </a:extLst>
            </p:cNvPr>
            <p:cNvCxnSpPr>
              <a:cxnSpLocks/>
            </p:cNvCxnSpPr>
            <p:nvPr/>
          </p:nvCxnSpPr>
          <p:spPr>
            <a:xfrm>
              <a:off x="9849794" y="1450033"/>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or: Elbow 6">
              <a:extLst>
                <a:ext uri="{FF2B5EF4-FFF2-40B4-BE49-F238E27FC236}">
                  <a16:creationId xmlns:a16="http://schemas.microsoft.com/office/drawing/2014/main" id="{A8AD75A0-90A7-4CC3-BE2D-D095F53D34CB}"/>
                </a:ext>
              </a:extLst>
            </p:cNvPr>
            <p:cNvCxnSpPr/>
            <p:nvPr/>
          </p:nvCxnSpPr>
          <p:spPr>
            <a:xfrm rot="5400000" flipH="1" flipV="1">
              <a:off x="8065013" y="1525579"/>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2" name="Group 31">
              <a:extLst>
                <a:ext uri="{FF2B5EF4-FFF2-40B4-BE49-F238E27FC236}">
                  <a16:creationId xmlns:a16="http://schemas.microsoft.com/office/drawing/2014/main" id="{42AB3146-A569-45AA-B0A2-19B38BA1D8DB}"/>
                </a:ext>
              </a:extLst>
            </p:cNvPr>
            <p:cNvGrpSpPr/>
            <p:nvPr/>
          </p:nvGrpSpPr>
          <p:grpSpPr>
            <a:xfrm>
              <a:off x="10463652" y="1178527"/>
              <a:ext cx="426959" cy="380732"/>
              <a:chOff x="2488012" y="1320237"/>
              <a:chExt cx="4696415" cy="4187934"/>
            </a:xfrm>
          </p:grpSpPr>
          <p:sp>
            <p:nvSpPr>
              <p:cNvPr id="33" name="Hexagon 32">
                <a:extLst>
                  <a:ext uri="{FF2B5EF4-FFF2-40B4-BE49-F238E27FC236}">
                    <a16:creationId xmlns:a16="http://schemas.microsoft.com/office/drawing/2014/main" id="{D32CDC59-BB51-4E61-97EF-A06BFCA19D8E}"/>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34" name="Snip Single Corner Rectangle 26">
                <a:extLst>
                  <a:ext uri="{FF2B5EF4-FFF2-40B4-BE49-F238E27FC236}">
                    <a16:creationId xmlns:a16="http://schemas.microsoft.com/office/drawing/2014/main" id="{A4DFFD03-AF8F-4FAF-8E9B-C15037DEEA75}"/>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69EE4662-671A-45AE-90FF-A20BD6F11F58}"/>
                  </a:ext>
                </a:extLst>
              </p:cNvPr>
              <p:cNvGrpSpPr/>
              <p:nvPr/>
            </p:nvGrpSpPr>
            <p:grpSpPr>
              <a:xfrm>
                <a:off x="4271145" y="2716507"/>
                <a:ext cx="790235" cy="1472560"/>
                <a:chOff x="4917030" y="1019829"/>
                <a:chExt cx="123056" cy="229308"/>
              </a:xfrm>
            </p:grpSpPr>
            <p:sp>
              <p:nvSpPr>
                <p:cNvPr id="37" name="Freeform: Shape 36">
                  <a:extLst>
                    <a:ext uri="{FF2B5EF4-FFF2-40B4-BE49-F238E27FC236}">
                      <a16:creationId xmlns:a16="http://schemas.microsoft.com/office/drawing/2014/main" id="{98DB71DC-EEFE-44CA-85DB-2A574227F24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7CF9D5E5-6207-4456-87F1-32E0C00C06D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5D55E68-A26F-4DE6-98E9-97FA629F053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C0EB8100-E241-4211-B198-091D5DE35F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ight Triangle 35">
                <a:extLst>
                  <a:ext uri="{FF2B5EF4-FFF2-40B4-BE49-F238E27FC236}">
                    <a16:creationId xmlns:a16="http://schemas.microsoft.com/office/drawing/2014/main" id="{9374EC66-650A-4EFB-9C96-8E53049BC80A}"/>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41" name="Group 40">
              <a:extLst>
                <a:ext uri="{FF2B5EF4-FFF2-40B4-BE49-F238E27FC236}">
                  <a16:creationId xmlns:a16="http://schemas.microsoft.com/office/drawing/2014/main" id="{FEA6FC49-A2B6-49E5-8596-E8B6129A2AC9}"/>
                </a:ext>
              </a:extLst>
            </p:cNvPr>
            <p:cNvGrpSpPr/>
            <p:nvPr/>
          </p:nvGrpSpPr>
          <p:grpSpPr>
            <a:xfrm>
              <a:off x="9108745" y="2459403"/>
              <a:ext cx="545250" cy="469964"/>
              <a:chOff x="8376458" y="5925518"/>
              <a:chExt cx="1045926" cy="901512"/>
            </a:xfrm>
          </p:grpSpPr>
          <p:sp>
            <p:nvSpPr>
              <p:cNvPr id="42" name="Star: 4 Points 8">
                <a:extLst>
                  <a:ext uri="{FF2B5EF4-FFF2-40B4-BE49-F238E27FC236}">
                    <a16:creationId xmlns:a16="http://schemas.microsoft.com/office/drawing/2014/main" id="{0F593330-38FB-47DE-9C14-5FCF82FFE12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Star: 4 Points 8">
                <a:extLst>
                  <a:ext uri="{FF2B5EF4-FFF2-40B4-BE49-F238E27FC236}">
                    <a16:creationId xmlns:a16="http://schemas.microsoft.com/office/drawing/2014/main" id="{70947D27-BAF8-41BB-BE03-1DBF6927421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82CE631-4FA2-4F70-A6BB-0627CE8533EB}"/>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9">
                <a:extLst>
                  <a:ext uri="{FF2B5EF4-FFF2-40B4-BE49-F238E27FC236}">
                    <a16:creationId xmlns:a16="http://schemas.microsoft.com/office/drawing/2014/main" id="{A5A787FB-7ED7-460F-A460-A824560744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30C5C548-ED4C-4751-98B7-FD3D6FE53176}"/>
                </a:ext>
              </a:extLst>
            </p:cNvPr>
            <p:cNvGrpSpPr/>
            <p:nvPr/>
          </p:nvGrpSpPr>
          <p:grpSpPr>
            <a:xfrm>
              <a:off x="7062806" y="2534694"/>
              <a:ext cx="369592" cy="369592"/>
              <a:chOff x="3355898" y="4646593"/>
              <a:chExt cx="536092" cy="536092"/>
            </a:xfrm>
          </p:grpSpPr>
          <p:sp>
            <p:nvSpPr>
              <p:cNvPr id="47" name="Freeform 216">
                <a:extLst>
                  <a:ext uri="{FF2B5EF4-FFF2-40B4-BE49-F238E27FC236}">
                    <a16:creationId xmlns:a16="http://schemas.microsoft.com/office/drawing/2014/main" id="{4DCA80E3-36AE-48E9-9891-45AB2A4616B3}"/>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8F52F89F-0C12-47A4-8E11-0A21BFF614F3}"/>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15D133-7082-4827-8084-66EA14CAFE22}"/>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EBD1DD-C981-475B-BDCB-D96963EFA17D}"/>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51" name="Freeform: Shape 50">
              <a:extLst>
                <a:ext uri="{FF2B5EF4-FFF2-40B4-BE49-F238E27FC236}">
                  <a16:creationId xmlns:a16="http://schemas.microsoft.com/office/drawing/2014/main" id="{9971DDBA-50AF-44B5-B61E-A99E919B0E7B}"/>
                </a:ext>
              </a:extLst>
            </p:cNvPr>
            <p:cNvSpPr/>
            <p:nvPr/>
          </p:nvSpPr>
          <p:spPr bwMode="auto">
            <a:xfrm>
              <a:off x="10489861" y="3836764"/>
              <a:ext cx="374540" cy="36521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3D255387-6275-4F82-B3BF-156C3B834AAA}"/>
                </a:ext>
              </a:extLst>
            </p:cNvPr>
            <p:cNvGrpSpPr/>
            <p:nvPr/>
          </p:nvGrpSpPr>
          <p:grpSpPr>
            <a:xfrm>
              <a:off x="9141930" y="3773670"/>
              <a:ext cx="478880" cy="428307"/>
              <a:chOff x="6773175" y="404044"/>
              <a:chExt cx="802419" cy="717677"/>
            </a:xfrm>
          </p:grpSpPr>
          <p:sp>
            <p:nvSpPr>
              <p:cNvPr id="54" name="Freeform 24">
                <a:extLst>
                  <a:ext uri="{FF2B5EF4-FFF2-40B4-BE49-F238E27FC236}">
                    <a16:creationId xmlns:a16="http://schemas.microsoft.com/office/drawing/2014/main" id="{B4A48C86-B06D-463E-9530-8879432EEA1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Freeform 640">
                <a:extLst>
                  <a:ext uri="{FF2B5EF4-FFF2-40B4-BE49-F238E27FC236}">
                    <a16:creationId xmlns:a16="http://schemas.microsoft.com/office/drawing/2014/main" id="{896A561F-B0AA-40A6-8FED-989EA58E9029}"/>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Freeform 28">
                <a:extLst>
                  <a:ext uri="{FF2B5EF4-FFF2-40B4-BE49-F238E27FC236}">
                    <a16:creationId xmlns:a16="http://schemas.microsoft.com/office/drawing/2014/main" id="{CB691F13-BCB1-4D97-825A-517FCF730E3A}"/>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610CE6B9-34B3-4913-A0B9-760BD218388B}"/>
                </a:ext>
              </a:extLst>
            </p:cNvPr>
            <p:cNvSpPr>
              <a:spLocks noEditPoints="1"/>
            </p:cNvSpPr>
            <p:nvPr/>
          </p:nvSpPr>
          <p:spPr bwMode="auto">
            <a:xfrm>
              <a:off x="6320191" y="2507495"/>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61" name="Freeform 5">
              <a:extLst>
                <a:ext uri="{FF2B5EF4-FFF2-40B4-BE49-F238E27FC236}">
                  <a16:creationId xmlns:a16="http://schemas.microsoft.com/office/drawing/2014/main" id="{F384ECB9-40B2-43BB-BAE5-1EAC437CA6AC}"/>
                </a:ext>
              </a:extLst>
            </p:cNvPr>
            <p:cNvSpPr>
              <a:spLocks/>
            </p:cNvSpPr>
            <p:nvPr/>
          </p:nvSpPr>
          <p:spPr bwMode="auto">
            <a:xfrm>
              <a:off x="7948025" y="2506426"/>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70" name="Group 69">
              <a:extLst>
                <a:ext uri="{FF2B5EF4-FFF2-40B4-BE49-F238E27FC236}">
                  <a16:creationId xmlns:a16="http://schemas.microsoft.com/office/drawing/2014/main" id="{C59C9D89-FB10-46BD-853A-959C4BC064B2}"/>
                </a:ext>
              </a:extLst>
            </p:cNvPr>
            <p:cNvGrpSpPr/>
            <p:nvPr/>
          </p:nvGrpSpPr>
          <p:grpSpPr>
            <a:xfrm>
              <a:off x="9087722" y="1290701"/>
              <a:ext cx="587297" cy="254447"/>
              <a:chOff x="9486900" y="1775232"/>
              <a:chExt cx="587297" cy="254447"/>
            </a:xfrm>
          </p:grpSpPr>
          <p:sp>
            <p:nvSpPr>
              <p:cNvPr id="62" name="Freeform 146">
                <a:extLst>
                  <a:ext uri="{FF2B5EF4-FFF2-40B4-BE49-F238E27FC236}">
                    <a16:creationId xmlns:a16="http://schemas.microsoft.com/office/drawing/2014/main" id="{28CA7174-1254-44E3-9C60-8516E22D53DA}"/>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F8952C0A-B926-4DA0-A2E2-E6B526A92CFA}"/>
                  </a:ext>
                </a:extLst>
              </p:cNvPr>
              <p:cNvCxnSpPr>
                <a:cxnSpLocks/>
                <a:stCxn id="62"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B741BD-B395-40A1-B4E2-1B0CDD67C8D1}"/>
                  </a:ext>
                </a:extLst>
              </p:cNvPr>
              <p:cNvCxnSpPr>
                <a:cxnSpLocks/>
                <a:stCxn id="62"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00D9F7-4919-49F3-81CE-1F47936F877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FA96DA49-26C4-48BC-AC3F-50F423343349}"/>
                </a:ext>
              </a:extLst>
            </p:cNvPr>
            <p:cNvSpPr txBox="1"/>
            <p:nvPr/>
          </p:nvSpPr>
          <p:spPr>
            <a:xfrm>
              <a:off x="8788468" y="1578149"/>
              <a:ext cx="116691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CDN</a:t>
              </a:r>
            </a:p>
          </p:txBody>
        </p:sp>
        <p:sp>
          <p:nvSpPr>
            <p:cNvPr id="72" name="TextBox 71">
              <a:extLst>
                <a:ext uri="{FF2B5EF4-FFF2-40B4-BE49-F238E27FC236}">
                  <a16:creationId xmlns:a16="http://schemas.microsoft.com/office/drawing/2014/main" id="{61EE9FE8-0764-41E9-A5E1-FFA945A7C824}"/>
                </a:ext>
              </a:extLst>
            </p:cNvPr>
            <p:cNvSpPr txBox="1"/>
            <p:nvPr/>
          </p:nvSpPr>
          <p:spPr>
            <a:xfrm>
              <a:off x="10093674" y="1578149"/>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(Game files)</a:t>
              </a:r>
            </a:p>
          </p:txBody>
        </p:sp>
      </p:grpSp>
      <p:grpSp>
        <p:nvGrpSpPr>
          <p:cNvPr id="60" name="Group 59">
            <a:extLst>
              <a:ext uri="{FF2B5EF4-FFF2-40B4-BE49-F238E27FC236}">
                <a16:creationId xmlns:a16="http://schemas.microsoft.com/office/drawing/2014/main" id="{13CA41DD-1A77-AA47-BBF2-0A637A0896CC}"/>
              </a:ext>
            </a:extLst>
          </p:cNvPr>
          <p:cNvGrpSpPr/>
          <p:nvPr/>
        </p:nvGrpSpPr>
        <p:grpSpPr>
          <a:xfrm>
            <a:off x="10412752" y="2481298"/>
            <a:ext cx="460017" cy="387996"/>
            <a:chOff x="5818113" y="2550840"/>
            <a:chExt cx="529278" cy="431824"/>
          </a:xfrm>
        </p:grpSpPr>
        <p:sp>
          <p:nvSpPr>
            <p:cNvPr id="63" name="Diamond 62">
              <a:extLst>
                <a:ext uri="{FF2B5EF4-FFF2-40B4-BE49-F238E27FC236}">
                  <a16:creationId xmlns:a16="http://schemas.microsoft.com/office/drawing/2014/main" id="{853BFC27-F89A-6342-8682-9F85FCA18DA7}"/>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Freeform: Shape 52">
              <a:extLst>
                <a:ext uri="{FF2B5EF4-FFF2-40B4-BE49-F238E27FC236}">
                  <a16:creationId xmlns:a16="http://schemas.microsoft.com/office/drawing/2014/main" id="{5A35BF8D-E6AE-304C-8EB9-E15766AA35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02567305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C25B-7153-4D30-AA99-756290FD94F6}"/>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Consistency</a:t>
            </a:r>
          </a:p>
        </p:txBody>
      </p:sp>
      <p:pic>
        <p:nvPicPr>
          <p:cNvPr id="7" name="Picture 6">
            <a:extLst>
              <a:ext uri="{FF2B5EF4-FFF2-40B4-BE49-F238E27FC236}">
                <a16:creationId xmlns:a16="http://schemas.microsoft.com/office/drawing/2014/main" id="{FB1BFD47-56D5-4217-AF73-C91676EFD3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462" y="2009578"/>
            <a:ext cx="6583401" cy="4351642"/>
          </a:xfrm>
          <a:prstGeom prst="rect">
            <a:avLst/>
          </a:prstGeom>
          <a:solidFill>
            <a:schemeClr val="bg1"/>
          </a:solidFill>
        </p:spPr>
      </p:pic>
      <p:sp>
        <p:nvSpPr>
          <p:cNvPr id="8" name="TextBox 7">
            <a:extLst>
              <a:ext uri="{FF2B5EF4-FFF2-40B4-BE49-F238E27FC236}">
                <a16:creationId xmlns:a16="http://schemas.microsoft.com/office/drawing/2014/main" id="{EE6731F7-B475-464A-BA29-70D0714315E6}"/>
              </a:ext>
            </a:extLst>
          </p:cNvPr>
          <p:cNvSpPr txBox="1"/>
          <p:nvPr/>
        </p:nvSpPr>
        <p:spPr>
          <a:xfrm>
            <a:off x="342093" y="2159688"/>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sp>
        <p:nvSpPr>
          <p:cNvPr id="9" name="TextBox 8">
            <a:extLst>
              <a:ext uri="{FF2B5EF4-FFF2-40B4-BE49-F238E27FC236}">
                <a16:creationId xmlns:a16="http://schemas.microsoft.com/office/drawing/2014/main" id="{478EF3F1-D5F8-44FE-80F3-1F5026E028DE}"/>
              </a:ext>
            </a:extLst>
          </p:cNvPr>
          <p:cNvSpPr txBox="1"/>
          <p:nvPr/>
        </p:nvSpPr>
        <p:spPr>
          <a:xfrm>
            <a:off x="9256427" y="2344354"/>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sp>
        <p:nvSpPr>
          <p:cNvPr id="10" name="TextBox 9">
            <a:extLst>
              <a:ext uri="{FF2B5EF4-FFF2-40B4-BE49-F238E27FC236}">
                <a16:creationId xmlns:a16="http://schemas.microsoft.com/office/drawing/2014/main" id="{47AA6991-D0BA-4620-A6D7-C20E032343C4}"/>
              </a:ext>
            </a:extLst>
          </p:cNvPr>
          <p:cNvSpPr txBox="1"/>
          <p:nvPr/>
        </p:nvSpPr>
        <p:spPr>
          <a:xfrm>
            <a:off x="8846878" y="4375833"/>
            <a:ext cx="1171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Value = 5</a:t>
            </a:r>
          </a:p>
        </p:txBody>
      </p:sp>
      <p:cxnSp>
        <p:nvCxnSpPr>
          <p:cNvPr id="13" name="Straight Arrow Connector 12">
            <a:extLst>
              <a:ext uri="{FF2B5EF4-FFF2-40B4-BE49-F238E27FC236}">
                <a16:creationId xmlns:a16="http://schemas.microsoft.com/office/drawing/2014/main" id="{2AAD4992-2081-4B18-B5E7-8244633D985F}"/>
              </a:ext>
            </a:extLst>
          </p:cNvPr>
          <p:cNvCxnSpPr/>
          <p:nvPr/>
        </p:nvCxnSpPr>
        <p:spPr>
          <a:xfrm>
            <a:off x="1045216" y="2705795"/>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F23F9D-EC47-4066-9096-594058815175}"/>
              </a:ext>
            </a:extLst>
          </p:cNvPr>
          <p:cNvSpPr txBox="1"/>
          <p:nvPr/>
        </p:nvSpPr>
        <p:spPr>
          <a:xfrm>
            <a:off x="153593" y="2705795"/>
            <a:ext cx="17205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Update 5 =&gt; 6</a:t>
            </a:r>
          </a:p>
        </p:txBody>
      </p:sp>
      <p:cxnSp>
        <p:nvCxnSpPr>
          <p:cNvPr id="27" name="Straight Connector 26">
            <a:extLst>
              <a:ext uri="{FF2B5EF4-FFF2-40B4-BE49-F238E27FC236}">
                <a16:creationId xmlns:a16="http://schemas.microsoft.com/office/drawing/2014/main" id="{31689003-0635-4BFA-B8EB-E4BAB2BDA09A}"/>
              </a:ext>
            </a:extLst>
          </p:cNvPr>
          <p:cNvCxnSpPr>
            <a:cxnSpLocks/>
          </p:cNvCxnSpPr>
          <p:nvPr/>
        </p:nvCxnSpPr>
        <p:spPr>
          <a:xfrm>
            <a:off x="1274064" y="2344354"/>
            <a:ext cx="137160" cy="0"/>
          </a:xfrm>
          <a:prstGeom prst="line">
            <a:avLst/>
          </a:prstGeom>
          <a:ln w="38100">
            <a:solidFill>
              <a:srgbClr val="FF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FC520D17-97E5-46C5-97E7-EBC7A2093A5D}"/>
              </a:ext>
            </a:extLst>
          </p:cNvPr>
          <p:cNvCxnSpPr>
            <a:cxnSpLocks/>
          </p:cNvCxnSpPr>
          <p:nvPr/>
        </p:nvCxnSpPr>
        <p:spPr>
          <a:xfrm>
            <a:off x="10196889" y="2525585"/>
            <a:ext cx="137160" cy="0"/>
          </a:xfrm>
          <a:prstGeom prst="line">
            <a:avLst/>
          </a:prstGeom>
          <a:ln w="38100">
            <a:solidFill>
              <a:srgbClr val="FF0000"/>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06602BC0-6A53-4E17-B35A-2DA6C904A3A7}"/>
              </a:ext>
            </a:extLst>
          </p:cNvPr>
          <p:cNvSpPr txBox="1"/>
          <p:nvPr/>
        </p:nvSpPr>
        <p:spPr>
          <a:xfrm>
            <a:off x="1368562" y="2159332"/>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6</a:t>
            </a:r>
          </a:p>
        </p:txBody>
      </p:sp>
      <p:sp>
        <p:nvSpPr>
          <p:cNvPr id="18" name="TextBox 17">
            <a:extLst>
              <a:ext uri="{FF2B5EF4-FFF2-40B4-BE49-F238E27FC236}">
                <a16:creationId xmlns:a16="http://schemas.microsoft.com/office/drawing/2014/main" id="{8A14B0A3-5853-4293-B7FF-AC72A21D125F}"/>
              </a:ext>
            </a:extLst>
          </p:cNvPr>
          <p:cNvSpPr txBox="1"/>
          <p:nvPr/>
        </p:nvSpPr>
        <p:spPr>
          <a:xfrm>
            <a:off x="10291896" y="234669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6</a:t>
            </a:r>
          </a:p>
        </p:txBody>
      </p:sp>
      <p:sp>
        <p:nvSpPr>
          <p:cNvPr id="21" name="TextBox 20">
            <a:extLst>
              <a:ext uri="{FF2B5EF4-FFF2-40B4-BE49-F238E27FC236}">
                <a16:creationId xmlns:a16="http://schemas.microsoft.com/office/drawing/2014/main" id="{250F9BEC-ABD2-4100-9D44-C98226EB2C91}"/>
              </a:ext>
            </a:extLst>
          </p:cNvPr>
          <p:cNvSpPr txBox="1"/>
          <p:nvPr/>
        </p:nvSpPr>
        <p:spPr>
          <a:xfrm>
            <a:off x="8538857" y="4937949"/>
            <a:ext cx="3212452" cy="1815882"/>
          </a:xfrm>
          <a:prstGeom prst="rect">
            <a:avLst/>
          </a:prstGeom>
          <a:noFill/>
        </p:spPr>
        <p:txBody>
          <a:bodyPr wrap="square" rtlCol="0">
            <a:spAutoFit/>
          </a:bodyPr>
          <a:lstStyle/>
          <a:p>
            <a:pPr lvl="0">
              <a:defRPr/>
            </a:pPr>
            <a:r>
              <a:rPr lang="en-US" sz="1400">
                <a:solidFill>
                  <a:prstClr val="black"/>
                </a:solidFill>
                <a:cs typeface="Segoe UI Semibold" panose="020B0702040204020203" pitchFamily="34" charset="0"/>
              </a:rPr>
              <a:t>Should it Reader B see 5 immediately? (prioritize latency)</a:t>
            </a:r>
          </a:p>
          <a:p>
            <a:pPr lvl="0">
              <a:defRPr/>
            </a:pPr>
            <a:endParaRPr lang="en-US" sz="1400">
              <a:solidFill>
                <a:prstClr val="black"/>
              </a:solidFill>
              <a:cs typeface="Segoe UI Semibold" panose="020B0702040204020203" pitchFamily="34" charset="0"/>
            </a:endParaRPr>
          </a:p>
          <a:p>
            <a:pPr lvl="0">
              <a:defRPr/>
            </a:pPr>
            <a:r>
              <a:rPr lang="en-US" sz="1400">
                <a:solidFill>
                  <a:prstClr val="black"/>
                </a:solidFill>
                <a:cs typeface="Segoe UI Semibold" panose="020B0702040204020203" pitchFamily="34" charset="0"/>
              </a:rPr>
              <a:t>Does it see the same result as reader A? (quorum impacts throughput)</a:t>
            </a:r>
          </a:p>
          <a:p>
            <a:pPr lvl="0">
              <a:defRPr/>
            </a:pPr>
            <a:endParaRPr lang="en-US" sz="1400">
              <a:solidFill>
                <a:prstClr val="black"/>
              </a:solidFill>
              <a:cs typeface="Segoe UI Semibold" panose="020B0702040204020203" pitchFamily="34" charset="0"/>
            </a:endParaRPr>
          </a:p>
          <a:p>
            <a:pPr lvl="0">
              <a:defRPr/>
            </a:pPr>
            <a:r>
              <a:rPr lang="en-US" sz="1400">
                <a:solidFill>
                  <a:prstClr val="black"/>
                </a:solidFill>
                <a:cs typeface="Segoe UI Semibold" panose="020B0702040204020203" pitchFamily="34" charset="0"/>
              </a:rPr>
              <a:t>Does it sit and wait for 5 =&gt; 6 propagate? (prioritize consistency)</a:t>
            </a:r>
          </a:p>
        </p:txBody>
      </p:sp>
      <p:cxnSp>
        <p:nvCxnSpPr>
          <p:cNvPr id="22" name="Straight Arrow Connector 21">
            <a:extLst>
              <a:ext uri="{FF2B5EF4-FFF2-40B4-BE49-F238E27FC236}">
                <a16:creationId xmlns:a16="http://schemas.microsoft.com/office/drawing/2014/main" id="{47FD252B-005D-4923-A77C-C64FDDEDF8B0}"/>
              </a:ext>
            </a:extLst>
          </p:cNvPr>
          <p:cNvCxnSpPr>
            <a:cxnSpLocks/>
          </p:cNvCxnSpPr>
          <p:nvPr/>
        </p:nvCxnSpPr>
        <p:spPr>
          <a:xfrm flipH="1" flipV="1">
            <a:off x="6251146" y="5369894"/>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80B62B-3EB8-4E5A-A6B0-AF446E53133E}"/>
              </a:ext>
            </a:extLst>
          </p:cNvPr>
          <p:cNvSpPr txBox="1"/>
          <p:nvPr/>
        </p:nvSpPr>
        <p:spPr>
          <a:xfrm>
            <a:off x="5289357" y="6450761"/>
            <a:ext cx="236769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mn-cs"/>
              </a:rPr>
              <a:t>Reader B: What is the value?</a:t>
            </a:r>
          </a:p>
        </p:txBody>
      </p:sp>
      <p:cxnSp>
        <p:nvCxnSpPr>
          <p:cNvPr id="24" name="Straight Arrow Connector 23">
            <a:extLst>
              <a:ext uri="{FF2B5EF4-FFF2-40B4-BE49-F238E27FC236}">
                <a16:creationId xmlns:a16="http://schemas.microsoft.com/office/drawing/2014/main" id="{F32A6299-A595-4B9E-9CC0-70A0899EDEF6}"/>
              </a:ext>
            </a:extLst>
          </p:cNvPr>
          <p:cNvCxnSpPr>
            <a:cxnSpLocks/>
          </p:cNvCxnSpPr>
          <p:nvPr/>
        </p:nvCxnSpPr>
        <p:spPr>
          <a:xfrm flipH="1">
            <a:off x="7382399" y="1773218"/>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71815E9-80EF-44C9-9D7F-2D7C7DEEA44D}"/>
              </a:ext>
            </a:extLst>
          </p:cNvPr>
          <p:cNvSpPr txBox="1"/>
          <p:nvPr/>
        </p:nvSpPr>
        <p:spPr>
          <a:xfrm>
            <a:off x="7663200" y="1246812"/>
            <a:ext cx="292511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mn-cs"/>
              </a:rPr>
              <a:t>Reader A: What is the value?</a:t>
            </a:r>
          </a:p>
        </p:txBody>
      </p:sp>
    </p:spTree>
    <p:extLst>
      <p:ext uri="{BB962C8B-B14F-4D97-AF65-F5344CB8AC3E}">
        <p14:creationId xmlns:p14="http://schemas.microsoft.com/office/powerpoint/2010/main" val="300096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62465" cy="1080483"/>
            <a:chOff x="1719164" y="4408240"/>
            <a:chExt cx="3262465"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168632" y="5150169"/>
              <a:ext cx="18129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Bounded-staleness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08269"/>
          </a:xfrm>
          <a:prstGeom prst="rect">
            <a:avLst/>
          </a:prstGeom>
        </p:spPr>
        <p:txBody>
          <a:bodyPr wrap="square">
            <a:spAutoFit/>
          </a:bodyPr>
          <a:lstStyle/>
          <a:p>
            <a:pPr>
              <a:spcBef>
                <a:spcPts val="1400"/>
              </a:spcBef>
              <a:buClr>
                <a:srgbClr val="0177D7"/>
              </a:buClr>
            </a:pPr>
            <a:r>
              <a:rPr lang="en-US" sz="1600" dirty="0">
                <a:latin typeface="Segoe UI Semilight" charset="0"/>
                <a:ea typeface="Segoe UI Semilight" charset="0"/>
                <a:cs typeface="Segoe UI Semilight" charset="0"/>
              </a:rPr>
              <a:t>Five well-defined, consistency models</a:t>
            </a:r>
          </a:p>
          <a:p>
            <a:pPr>
              <a:spcBef>
                <a:spcPts val="1400"/>
              </a:spcBef>
              <a:buClr>
                <a:srgbClr val="0177D7"/>
              </a:buClr>
            </a:pPr>
            <a:r>
              <a:rPr lang="en-US" sz="1600" dirty="0">
                <a:latin typeface="Segoe UI Semilight" charset="0"/>
                <a:ea typeface="Segoe UI Semilight" charset="0"/>
                <a:cs typeface="Segoe UI Semilight" charset="0"/>
              </a:rPr>
              <a:t>Overridable on a per-request basis</a:t>
            </a:r>
          </a:p>
          <a:p>
            <a:pPr>
              <a:spcBef>
                <a:spcPts val="1400"/>
              </a:spcBef>
              <a:buClr>
                <a:srgbClr val="0177D7"/>
              </a:buClr>
            </a:pPr>
            <a:r>
              <a:rPr lang="en-US" sz="1600" dirty="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dirty="0">
                <a:latin typeface="Segoe UI Semilight" charset="0"/>
                <a:ea typeface="Segoe UI Semilight" charset="0"/>
                <a:cs typeface="Segoe UI Semilight" charset="0"/>
              </a:rPr>
              <a:t>An intuitive programming model offering low latency and high availability for your planet-scale app.</a:t>
            </a:r>
            <a:endParaRPr lang="en-US" dirty="0">
              <a:solidFill>
                <a:schemeClr val="dk1"/>
              </a:solidFill>
              <a:latin typeface="Segoe UI Semilight" charset="0"/>
              <a:ea typeface="Segoe UI Semilight" charset="0"/>
              <a:cs typeface="Segoe UI Semilight" charset="0"/>
            </a:endParaRPr>
          </a:p>
        </p:txBody>
      </p:sp>
      <p:sp>
        <p:nvSpPr>
          <p:cNvPr id="20" name="Rectangle 19">
            <a:extLst>
              <a:ext uri="{FF2B5EF4-FFF2-40B4-BE49-F238E27FC236}">
                <a16:creationId xmlns:a16="http://schemas.microsoft.com/office/drawing/2014/main" id="{DA30FCE1-CA1C-495D-9211-0997DC80A084}"/>
              </a:ext>
            </a:extLst>
          </p:cNvPr>
          <p:cNvSpPr/>
          <p:nvPr/>
        </p:nvSpPr>
        <p:spPr>
          <a:xfrm>
            <a:off x="7997557" y="1856511"/>
            <a:ext cx="3351164" cy="1646605"/>
          </a:xfrm>
          <a:prstGeom prst="rect">
            <a:avLst/>
          </a:prstGeom>
        </p:spPr>
        <p:txBody>
          <a:bodyPr wrap="square">
            <a:spAutoFit/>
          </a:bodyPr>
          <a:lstStyle/>
          <a:p>
            <a:pPr>
              <a:spcBef>
                <a:spcPts val="1400"/>
              </a:spcBef>
              <a:buClr>
                <a:srgbClr val="0177D7"/>
              </a:buClr>
            </a:pPr>
            <a:r>
              <a:rPr lang="en-US" sz="1600" b="1">
                <a:latin typeface="Segoe UI Semibold" panose="020B0702040204020203" pitchFamily="34" charset="0"/>
                <a:ea typeface="Segoe UI Semilight" charset="0"/>
                <a:cs typeface="Segoe UI Semibold" panose="020B0702040204020203" pitchFamily="34" charset="0"/>
              </a:rPr>
              <a:t>CLEAR TRADEOFFS</a:t>
            </a:r>
          </a:p>
          <a:p>
            <a:pPr marL="285750" indent="-285750">
              <a:spcBef>
                <a:spcPts val="1400"/>
              </a:spcBef>
              <a:buClr>
                <a:srgbClr val="0177D7"/>
              </a:buClr>
              <a:buFont typeface="Arial" panose="020B0604020202020204" pitchFamily="34" charset="0"/>
              <a:buChar char="•"/>
            </a:pPr>
            <a:r>
              <a:rPr lang="en-US" sz="1600" b="1">
                <a:latin typeface="Segoe UI Semibold" panose="020B0702040204020203" pitchFamily="34" charset="0"/>
                <a:ea typeface="Segoe UI Semilight" charset="0"/>
                <a:cs typeface="Segoe UI Semibold" panose="020B0702040204020203" pitchFamily="34" charset="0"/>
              </a:rPr>
              <a:t>Latency</a:t>
            </a:r>
          </a:p>
          <a:p>
            <a:pPr marL="285750" indent="-285750">
              <a:spcBef>
                <a:spcPts val="1400"/>
              </a:spcBef>
              <a:buClr>
                <a:srgbClr val="0177D7"/>
              </a:buClr>
              <a:buFont typeface="Arial" panose="020B0604020202020204" pitchFamily="34" charset="0"/>
              <a:buChar char="•"/>
            </a:pPr>
            <a:r>
              <a:rPr lang="en-US" sz="1600" b="1">
                <a:latin typeface="Segoe UI Semibold" panose="020B0702040204020203" pitchFamily="34" charset="0"/>
                <a:ea typeface="Segoe UI Semilight" charset="0"/>
                <a:cs typeface="Segoe UI Semibold" panose="020B0702040204020203" pitchFamily="34" charset="0"/>
              </a:rPr>
              <a:t>Availability</a:t>
            </a:r>
          </a:p>
          <a:p>
            <a:pPr marL="285750" indent="-285750">
              <a:spcBef>
                <a:spcPts val="1400"/>
              </a:spcBef>
              <a:buClr>
                <a:srgbClr val="0177D7"/>
              </a:buClr>
              <a:buFont typeface="Arial" panose="020B0604020202020204" pitchFamily="34" charset="0"/>
              <a:buChar char="•"/>
            </a:pPr>
            <a:r>
              <a:rPr lang="en-US" sz="1600" b="1">
                <a:latin typeface="Segoe UI Semibold" panose="020B0702040204020203" pitchFamily="34" charset="0"/>
                <a:ea typeface="Segoe UI Semilight" charset="0"/>
                <a:cs typeface="Segoe UI Semibold" panose="020B0702040204020203" pitchFamily="34" charset="0"/>
              </a:rPr>
              <a:t>Throughput</a:t>
            </a:r>
            <a:endParaRPr lang="en-US" b="1">
              <a:latin typeface="Segoe UI Semibold" panose="020B0702040204020203" pitchFamily="34" charset="0"/>
              <a:ea typeface="Segoe UI Semilight" charset="0"/>
              <a:cs typeface="Segoe UI Semibold" panose="020B0702040204020203" pitchFamily="34" charset="0"/>
            </a:endParaRPr>
          </a:p>
        </p:txBody>
      </p:sp>
    </p:spTree>
    <p:extLst>
      <p:ext uri="{BB962C8B-B14F-4D97-AF65-F5344CB8AC3E}">
        <p14:creationId xmlns:p14="http://schemas.microsoft.com/office/powerpoint/2010/main" val="2301762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0724-B2E6-4228-8364-160F0D998359}"/>
              </a:ext>
            </a:extLst>
          </p:cNvPr>
          <p:cNvSpPr>
            <a:spLocks noGrp="1"/>
          </p:cNvSpPr>
          <p:nvPr>
            <p:ph type="title"/>
          </p:nvPr>
        </p:nvSpPr>
        <p:spPr/>
        <p:txBody>
          <a:bodyPr/>
          <a:lstStyle/>
          <a:p>
            <a:r>
              <a:rPr lang="en-US" dirty="0"/>
              <a:t>Consistency Models - Breakdown</a:t>
            </a:r>
          </a:p>
        </p:txBody>
      </p:sp>
      <p:graphicFrame>
        <p:nvGraphicFramePr>
          <p:cNvPr id="4" name="Table 3">
            <a:extLst>
              <a:ext uri="{FF2B5EF4-FFF2-40B4-BE49-F238E27FC236}">
                <a16:creationId xmlns:a16="http://schemas.microsoft.com/office/drawing/2014/main" id="{40A1FAB7-330F-4B85-A663-48D378EF6836}"/>
              </a:ext>
            </a:extLst>
          </p:cNvPr>
          <p:cNvGraphicFramePr>
            <a:graphicFrameLocks noGrp="1"/>
          </p:cNvGraphicFramePr>
          <p:nvPr>
            <p:extLst>
              <p:ext uri="{D42A27DB-BD31-4B8C-83A1-F6EECF244321}">
                <p14:modId xmlns:p14="http://schemas.microsoft.com/office/powerpoint/2010/main" val="918024039"/>
              </p:ext>
            </p:extLst>
          </p:nvPr>
        </p:nvGraphicFramePr>
        <p:xfrm>
          <a:off x="212221" y="1669869"/>
          <a:ext cx="11767558" cy="4599432"/>
        </p:xfrm>
        <a:graphic>
          <a:graphicData uri="http://schemas.openxmlformats.org/drawingml/2006/table">
            <a:tbl>
              <a:tblPr>
                <a:tableStyleId>{2D5ABB26-0587-4C30-8999-92F81FD0307C}</a:tableStyleId>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algn="l" fontAlgn="b"/>
                      <a:r>
                        <a:rPr lang="en-US" b="1">
                          <a:effectLst/>
                          <a:latin typeface="Segoe UI Semibold" panose="020B0702040204020203" pitchFamily="34" charset="0"/>
                          <a:cs typeface="Segoe UI Semibold" panose="020B0702040204020203" pitchFamily="34" charset="0"/>
                        </a:rPr>
                        <a:t>Consistency Level</a:t>
                      </a:r>
                    </a:p>
                  </a:txBody>
                  <a:tcPr marL="152400" marR="152400"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algn="l" fontAlgn="b"/>
                      <a:r>
                        <a:rPr lang="en-US" b="1">
                          <a:effectLst/>
                          <a:latin typeface="Segoe UI Semibold" panose="020B0702040204020203" pitchFamily="34" charset="0"/>
                          <a:cs typeface="Segoe UI Semibold" panose="020B0702040204020203" pitchFamily="34" charset="0"/>
                        </a:rPr>
                        <a:t>Guarantees</a:t>
                      </a:r>
                    </a:p>
                  </a:txBody>
                  <a:tcPr marL="152400" marR="152400"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038802"/>
                  </a:ext>
                </a:extLst>
              </a:tr>
              <a:tr h="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b="0">
                          <a:effectLst/>
                          <a:latin typeface="Segoe UI Semibold" panose="020B0702040204020203" pitchFamily="34" charset="0"/>
                          <a:cs typeface="Segoe UI Semibold" panose="020B0702040204020203" pitchFamily="34" charset="0"/>
                        </a:rPr>
                        <a:t>Strong</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a:effectLst/>
                          <a:latin typeface="+mn-lt"/>
                        </a:rPr>
                        <a:t>Linearizability (once operation is complete, it </a:t>
                      </a:r>
                      <a:r>
                        <a:rPr lang="en-US" u="none">
                          <a:effectLst/>
                          <a:latin typeface="+mn-lt"/>
                        </a:rPr>
                        <a:t>will</a:t>
                      </a:r>
                      <a:r>
                        <a:rPr lang="en-US">
                          <a:effectLst/>
                          <a:latin typeface="+mn-lt"/>
                        </a:rPr>
                        <a:t> be visible to all)</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386260"/>
                  </a:ext>
                </a:extLst>
              </a:tr>
              <a:tr h="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b="0">
                          <a:effectLst/>
                          <a:latin typeface="Segoe UI Semibold" panose="020B0702040204020203" pitchFamily="34" charset="0"/>
                          <a:cs typeface="Segoe UI Semibold" panose="020B0702040204020203" pitchFamily="34" charset="0"/>
                        </a:rPr>
                        <a:t>Bounded Staleness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a:effectLst/>
                          <a:latin typeface="+mn-lt"/>
                        </a:rPr>
                        <a:t>Consistent Prefix.</a:t>
                      </a:r>
                    </a:p>
                    <a:p>
                      <a:pPr fontAlgn="t"/>
                      <a:r>
                        <a:rPr lang="en-US">
                          <a:effectLst/>
                          <a:latin typeface="+mn-lt"/>
                        </a:rPr>
                        <a:t>Reads lag behind writes by at most k prefixes or t interval</a:t>
                      </a:r>
                    </a:p>
                    <a:p>
                      <a:pPr fontAlgn="t"/>
                      <a:r>
                        <a:rPr lang="en-US">
                          <a:effectLst/>
                          <a:latin typeface="+mn-lt"/>
                        </a:rPr>
                        <a:t>Similar properties to strong consistency (except within staleness window), while preserving 99.99% availability and low latency.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0219728"/>
                  </a:ext>
                </a:extLst>
              </a:tr>
              <a:tr h="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b="0">
                          <a:effectLst/>
                          <a:latin typeface="Segoe UI Semibold" panose="020B0702040204020203" pitchFamily="34" charset="0"/>
                          <a:cs typeface="Segoe UI Semibold" panose="020B0702040204020203" pitchFamily="34" charset="0"/>
                        </a:rPr>
                        <a:t>Session</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a:effectLst/>
                          <a:latin typeface="+mn-lt"/>
                        </a:rPr>
                        <a:t>Consistent Prefix.</a:t>
                      </a:r>
                    </a:p>
                    <a:p>
                      <a:pPr fontAlgn="t"/>
                      <a:r>
                        <a:rPr lang="en-US">
                          <a:effectLst/>
                          <a:latin typeface="+mn-lt"/>
                        </a:rPr>
                        <a:t>Within a session: monotonic reads, monotonic writes, read-your-writes, write-follows-reads</a:t>
                      </a:r>
                    </a:p>
                    <a:p>
                      <a:pPr fontAlgn="t"/>
                      <a:r>
                        <a:rPr lang="en-US">
                          <a:effectLst/>
                          <a:latin typeface="+mn-lt"/>
                        </a:rPr>
                        <a:t>Predictable consistency for a session, high read throughput + low latency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54513"/>
                  </a:ext>
                </a:extLst>
              </a:tr>
              <a:tr h="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b="0">
                          <a:effectLst/>
                          <a:latin typeface="Segoe UI Semibold" panose="020B0702040204020203" pitchFamily="34" charset="0"/>
                          <a:cs typeface="Segoe UI Semibold" panose="020B0702040204020203" pitchFamily="34" charset="0"/>
                        </a:rPr>
                        <a:t>Consistent Prefix</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a:effectLst/>
                          <a:latin typeface="+mn-lt"/>
                        </a:rPr>
                        <a:t>Reads will never see out of order writes (no gaps).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2965067"/>
                  </a:ext>
                </a:extLst>
              </a:tr>
              <a:tr h="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b="0">
                          <a:effectLst/>
                          <a:latin typeface="Segoe UI Semibold" panose="020B0702040204020203" pitchFamily="34" charset="0"/>
                          <a:cs typeface="Segoe UI Semibold" panose="020B0702040204020203" pitchFamily="34" charset="0"/>
                        </a:rPr>
                        <a:t>Eventual</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a:effectLst/>
                          <a:latin typeface="+mn-lt"/>
                        </a:rPr>
                        <a:t>Potential for out of order reads. Lowest cost for reads of all consistency levels.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112212180"/>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Demystifying CONSISTENCY MODELS</a:t>
            </a:r>
          </a:p>
        </p:txBody>
      </p:sp>
      <p:sp>
        <p:nvSpPr>
          <p:cNvPr id="9" name="Text Placeholder 8">
            <a:extLst>
              <a:ext uri="{FF2B5EF4-FFF2-40B4-BE49-F238E27FC236}">
                <a16:creationId xmlns:a16="http://schemas.microsoft.com/office/drawing/2014/main" id="{59603062-3E99-47F1-9962-E1A5FCD6E18A}"/>
              </a:ext>
            </a:extLst>
          </p:cNvPr>
          <p:cNvSpPr>
            <a:spLocks noGrp="1"/>
          </p:cNvSpPr>
          <p:nvPr>
            <p:ph type="body" sz="quarter" idx="10"/>
          </p:nvPr>
        </p:nvSpPr>
        <p:spPr>
          <a:xfrm>
            <a:off x="269239" y="1925685"/>
            <a:ext cx="7031736" cy="3194721"/>
          </a:xfrm>
        </p:spPr>
        <p:txBody>
          <a:bodyPr/>
          <a:lstStyle/>
          <a:p>
            <a:r>
              <a:rPr lang="en-US" sz="1600"/>
              <a:t>Strong consistency</a:t>
            </a:r>
          </a:p>
          <a:p>
            <a:endParaRPr lang="en-US" sz="1600"/>
          </a:p>
          <a:p>
            <a:r>
              <a:rPr lang="en-US" sz="1600">
                <a:solidFill>
                  <a:srgbClr val="505050"/>
                </a:solidFill>
                <a:latin typeface="+mn-lt"/>
              </a:rPr>
              <a:t>Guarantees linearizability. Once an operation is complete, it will be visible to all readers in a strongly-consistent manner across replicas.</a:t>
            </a:r>
          </a:p>
          <a:p>
            <a:endParaRPr lang="en-US" sz="1600">
              <a:solidFill>
                <a:srgbClr val="505050"/>
              </a:solidFill>
              <a:latin typeface="+mn-lt"/>
            </a:endParaRPr>
          </a:p>
          <a:p>
            <a:r>
              <a:rPr lang="en-US" sz="1600">
                <a:solidFill>
                  <a:srgbClr val="0078D7"/>
                </a:solidFill>
                <a:latin typeface="Segoe UI Semibold" panose="020B0702040204020203" pitchFamily="34" charset="0"/>
                <a:cs typeface="Segoe UI Semibold" panose="020B0702040204020203" pitchFamily="34" charset="0"/>
              </a:rPr>
              <a:t>Eventual consistency</a:t>
            </a:r>
          </a:p>
          <a:p>
            <a:endParaRPr lang="en-US" sz="1600">
              <a:solidFill>
                <a:srgbClr val="505050"/>
              </a:solidFill>
              <a:latin typeface="+mn-lt"/>
            </a:endParaRPr>
          </a:p>
          <a:p>
            <a:r>
              <a:rPr lang="en-US" sz="1600">
                <a:solidFill>
                  <a:srgbClr val="505050"/>
                </a:solidFill>
                <a:latin typeface="+mn-lt"/>
              </a:rPr>
              <a:t>Replicas are eventually consistent with any operations. There is a potential for out-of-order reads. Lowest cost and highest performance for reads of all consistency levels.</a:t>
            </a:r>
          </a:p>
          <a:p>
            <a:endParaRPr lang="en-US" sz="1600">
              <a:solidFill>
                <a:srgbClr val="505050"/>
              </a:solidFill>
              <a:latin typeface="+mn-lt"/>
            </a:endParaRPr>
          </a:p>
          <a:p>
            <a:endParaRPr lang="en-US" sz="1600"/>
          </a:p>
        </p:txBody>
      </p:sp>
      <p:grpSp>
        <p:nvGrpSpPr>
          <p:cNvPr id="45" name="Group 44">
            <a:extLst>
              <a:ext uri="{FF2B5EF4-FFF2-40B4-BE49-F238E27FC236}">
                <a16:creationId xmlns:a16="http://schemas.microsoft.com/office/drawing/2014/main" id="{0CE239DB-7ACE-4AD8-99D6-A546779B021F}"/>
              </a:ext>
            </a:extLst>
          </p:cNvPr>
          <p:cNvGrpSpPr/>
          <p:nvPr/>
        </p:nvGrpSpPr>
        <p:grpSpPr>
          <a:xfrm>
            <a:off x="10027111" y="1922402"/>
            <a:ext cx="619337" cy="1080483"/>
            <a:chOff x="1719164" y="4353648"/>
            <a:chExt cx="619337" cy="1080483"/>
          </a:xfrm>
        </p:grpSpPr>
        <p:sp>
          <p:nvSpPr>
            <p:cNvPr id="46" name="Rectangle 45">
              <a:extLst>
                <a:ext uri="{FF2B5EF4-FFF2-40B4-BE49-F238E27FC236}">
                  <a16:creationId xmlns:a16="http://schemas.microsoft.com/office/drawing/2014/main" id="{2C61F00D-8A1F-41DC-99EC-60173E6CCCD5}"/>
                </a:ext>
              </a:extLst>
            </p:cNvPr>
            <p:cNvSpPr/>
            <p:nvPr/>
          </p:nvSpPr>
          <p:spPr>
            <a:xfrm>
              <a:off x="1719403" y="4353648"/>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7" name="TextBox 46">
              <a:extLst>
                <a:ext uri="{FF2B5EF4-FFF2-40B4-BE49-F238E27FC236}">
                  <a16:creationId xmlns:a16="http://schemas.microsoft.com/office/drawing/2014/main" id="{3619EC24-35FF-4FC6-BC54-A884BEB51D66}"/>
                </a:ext>
              </a:extLst>
            </p:cNvPr>
            <p:cNvSpPr txBox="1"/>
            <p:nvPr/>
          </p:nvSpPr>
          <p:spPr>
            <a:xfrm>
              <a:off x="1719164" y="5095577"/>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grpSp>
      <p:grpSp>
        <p:nvGrpSpPr>
          <p:cNvPr id="48" name="Group 47">
            <a:extLst>
              <a:ext uri="{FF2B5EF4-FFF2-40B4-BE49-F238E27FC236}">
                <a16:creationId xmlns:a16="http://schemas.microsoft.com/office/drawing/2014/main" id="{0D4EB43E-4DB2-4941-AE2C-9075C01EEBD8}"/>
              </a:ext>
            </a:extLst>
          </p:cNvPr>
          <p:cNvGrpSpPr/>
          <p:nvPr/>
        </p:nvGrpSpPr>
        <p:grpSpPr>
          <a:xfrm>
            <a:off x="9940741" y="5414016"/>
            <a:ext cx="792076" cy="1080386"/>
            <a:chOff x="9828063" y="4353745"/>
            <a:chExt cx="792076" cy="1080386"/>
          </a:xfrm>
        </p:grpSpPr>
        <p:sp>
          <p:nvSpPr>
            <p:cNvPr id="49" name="Oval 48">
              <a:extLst>
                <a:ext uri="{FF2B5EF4-FFF2-40B4-BE49-F238E27FC236}">
                  <a16:creationId xmlns:a16="http://schemas.microsoft.com/office/drawing/2014/main" id="{FD9FD354-57C8-42F0-9DB0-DB034BFC8043}"/>
                </a:ext>
              </a:extLst>
            </p:cNvPr>
            <p:cNvSpPr/>
            <p:nvPr/>
          </p:nvSpPr>
          <p:spPr>
            <a:xfrm>
              <a:off x="9914671" y="4353745"/>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50" name="TextBox 49">
              <a:extLst>
                <a:ext uri="{FF2B5EF4-FFF2-40B4-BE49-F238E27FC236}">
                  <a16:creationId xmlns:a16="http://schemas.microsoft.com/office/drawing/2014/main" id="{4BB6D243-527C-46AE-8B79-F2AE3E01D115}"/>
                </a:ext>
              </a:extLst>
            </p:cNvPr>
            <p:cNvSpPr txBox="1"/>
            <p:nvPr/>
          </p:nvSpPr>
          <p:spPr>
            <a:xfrm>
              <a:off x="9828063" y="5095577"/>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grpSp>
        <p:nvGrpSpPr>
          <p:cNvPr id="51" name="Group 50">
            <a:extLst>
              <a:ext uri="{FF2B5EF4-FFF2-40B4-BE49-F238E27FC236}">
                <a16:creationId xmlns:a16="http://schemas.microsoft.com/office/drawing/2014/main" id="{9E53723F-D5C9-44C5-99C8-C8148F63E13E}"/>
              </a:ext>
            </a:extLst>
          </p:cNvPr>
          <p:cNvGrpSpPr/>
          <p:nvPr/>
        </p:nvGrpSpPr>
        <p:grpSpPr>
          <a:xfrm rot="5400000">
            <a:off x="9051874" y="4075368"/>
            <a:ext cx="4572000" cy="266068"/>
            <a:chOff x="1820911" y="5539981"/>
            <a:chExt cx="4572000" cy="266068"/>
          </a:xfrm>
        </p:grpSpPr>
        <p:cxnSp>
          <p:nvCxnSpPr>
            <p:cNvPr id="52" name="Straight Connector 51">
              <a:extLst>
                <a:ext uri="{FF2B5EF4-FFF2-40B4-BE49-F238E27FC236}">
                  <a16:creationId xmlns:a16="http://schemas.microsoft.com/office/drawing/2014/main" id="{56FBD2C1-8D5D-445C-A218-FCA453CE70A8}"/>
                </a:ext>
              </a:extLst>
            </p:cNvPr>
            <p:cNvCxnSpPr>
              <a:cxnSpLocks/>
            </p:cNvCxnSpPr>
            <p:nvPr/>
          </p:nvCxnSpPr>
          <p:spPr>
            <a:xfrm>
              <a:off x="1820911" y="5673015"/>
              <a:ext cx="4572000"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3" name="Rectangle: Rounded Corners 95">
              <a:extLst>
                <a:ext uri="{FF2B5EF4-FFF2-40B4-BE49-F238E27FC236}">
                  <a16:creationId xmlns:a16="http://schemas.microsoft.com/office/drawing/2014/main" id="{084DFDC6-C580-4779-825E-E20859D55BFC}"/>
                </a:ext>
              </a:extLst>
            </p:cNvPr>
            <p:cNvSpPr/>
            <p:nvPr/>
          </p:nvSpPr>
          <p:spPr>
            <a:xfrm>
              <a:off x="4056032"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Tree>
    <p:extLst>
      <p:ext uri="{BB962C8B-B14F-4D97-AF65-F5344CB8AC3E}">
        <p14:creationId xmlns:p14="http://schemas.microsoft.com/office/powerpoint/2010/main" val="3645381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300" fill="hold"/>
                                        <p:tgtEl>
                                          <p:spTgt spid="51"/>
                                        </p:tgtEl>
                                        <p:attrNameLst>
                                          <p:attrName>ppt_x</p:attrName>
                                        </p:attrNameLst>
                                      </p:cBhvr>
                                      <p:tavLst>
                                        <p:tav tm="0">
                                          <p:val>
                                            <p:strVal val="#ppt_x"/>
                                          </p:val>
                                        </p:tav>
                                        <p:tav tm="100000">
                                          <p:val>
                                            <p:strVal val="#ppt_x"/>
                                          </p:val>
                                        </p:tav>
                                      </p:tavLst>
                                    </p:anim>
                                    <p:anim calcmode="lin" valueType="num">
                                      <p:cBhvr additive="base">
                                        <p:cTn id="8" dur="3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1AE4-A426-45DF-A0AE-9AFF67CF9979}"/>
              </a:ext>
            </a:extLst>
          </p:cNvPr>
          <p:cNvSpPr>
            <a:spLocks noGrp="1"/>
          </p:cNvSpPr>
          <p:nvPr>
            <p:ph type="title"/>
          </p:nvPr>
        </p:nvSpPr>
        <p:spPr/>
        <p:txBody>
          <a:bodyPr/>
          <a:lstStyle/>
          <a:p>
            <a:r>
              <a:rPr lang="en-US"/>
              <a:t>Strong Consistency</a:t>
            </a:r>
          </a:p>
        </p:txBody>
      </p:sp>
      <p:sp>
        <p:nvSpPr>
          <p:cNvPr id="4" name="Text Placeholder 3">
            <a:extLst>
              <a:ext uri="{FF2B5EF4-FFF2-40B4-BE49-F238E27FC236}">
                <a16:creationId xmlns:a16="http://schemas.microsoft.com/office/drawing/2014/main" id="{151D81B0-AE37-42A9-B078-6A91C8AFCDFC}"/>
              </a:ext>
            </a:extLst>
          </p:cNvPr>
          <p:cNvSpPr>
            <a:spLocks noGrp="1"/>
          </p:cNvSpPr>
          <p:nvPr>
            <p:ph type="body" sz="quarter" idx="10"/>
          </p:nvPr>
        </p:nvSpPr>
        <p:spPr>
          <a:xfrm>
            <a:off x="269239" y="1925685"/>
            <a:ext cx="11655839" cy="1785104"/>
          </a:xfrm>
        </p:spPr>
        <p:txBody>
          <a:bodyPr/>
          <a:lstStyle/>
          <a:p>
            <a:pPr marL="285750" indent="-285750">
              <a:spcBef>
                <a:spcPts val="600"/>
              </a:spcBef>
              <a:spcAft>
                <a:spcPts val="600"/>
              </a:spcAft>
              <a:buFont typeface="Arial" panose="020B0604020202020204" pitchFamily="34" charset="0"/>
              <a:buChar char="•"/>
            </a:pPr>
            <a:r>
              <a:rPr lang="en-US" sz="1600" b="0">
                <a:solidFill>
                  <a:schemeClr val="tx1"/>
                </a:solidFill>
                <a:latin typeface="+mn-lt"/>
              </a:rPr>
              <a:t>Strong consistency offers a linearizability guarantee with the reads guaranteed to return the most recent version of an item.</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Strong consistency guarantees that a write is only visible after it is committed durably by the majority quorum of replicas. </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A client is always guaranteed to read the latest acknowledged write.</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The cost of a read operation (in terms of request units consumed) with strong consistency is higher than session and eventual, but the same as bounded staleness.</a:t>
            </a:r>
          </a:p>
        </p:txBody>
      </p:sp>
    </p:spTree>
    <p:extLst>
      <p:ext uri="{BB962C8B-B14F-4D97-AF65-F5344CB8AC3E}">
        <p14:creationId xmlns:p14="http://schemas.microsoft.com/office/powerpoint/2010/main" val="2798389555"/>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1AE4-A426-45DF-A0AE-9AFF67CF9979}"/>
              </a:ext>
            </a:extLst>
          </p:cNvPr>
          <p:cNvSpPr>
            <a:spLocks noGrp="1"/>
          </p:cNvSpPr>
          <p:nvPr>
            <p:ph type="title"/>
          </p:nvPr>
        </p:nvSpPr>
        <p:spPr/>
        <p:txBody>
          <a:bodyPr/>
          <a:lstStyle/>
          <a:p>
            <a:r>
              <a:rPr lang="en-US"/>
              <a:t>Eventual Consistency</a:t>
            </a:r>
          </a:p>
        </p:txBody>
      </p:sp>
      <p:sp>
        <p:nvSpPr>
          <p:cNvPr id="4" name="Text Placeholder 3">
            <a:extLst>
              <a:ext uri="{FF2B5EF4-FFF2-40B4-BE49-F238E27FC236}">
                <a16:creationId xmlns:a16="http://schemas.microsoft.com/office/drawing/2014/main" id="{7CB87B9D-3570-482B-B869-2BB5DF3062B1}"/>
              </a:ext>
            </a:extLst>
          </p:cNvPr>
          <p:cNvSpPr>
            <a:spLocks noGrp="1"/>
          </p:cNvSpPr>
          <p:nvPr>
            <p:ph type="body" sz="quarter" idx="10"/>
          </p:nvPr>
        </p:nvSpPr>
        <p:spPr>
          <a:xfrm>
            <a:off x="269239" y="1925685"/>
            <a:ext cx="11655839" cy="2031325"/>
          </a:xfrm>
        </p:spPr>
        <p:txBody>
          <a:bodyPr/>
          <a:lstStyle/>
          <a:p>
            <a:pPr marL="285750" indent="-285750">
              <a:spcBef>
                <a:spcPts val="600"/>
              </a:spcBef>
              <a:spcAft>
                <a:spcPts val="600"/>
              </a:spcAft>
              <a:buFont typeface="Arial" panose="020B0604020202020204" pitchFamily="34" charset="0"/>
              <a:buChar char="•"/>
            </a:pPr>
            <a:r>
              <a:rPr lang="en-US" sz="1600" b="0">
                <a:solidFill>
                  <a:schemeClr val="tx1"/>
                </a:solidFill>
                <a:latin typeface="+mn-lt"/>
              </a:rPr>
              <a:t>Eventual consistency guarantees that in absence of any further writes, the replicas within the group eventually converge.</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Eventual consistency is the weakest form of consistency where a client may get the values that are older than the ones it had seen before.</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Eventual consistency provides the weakest read consistency but offers the lowest latency for both reads and writes.</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The cost of a read operation (in terms of RUs consumed) with the eventual consistency level is the lowest of all the Azure Cosmos DB consistency levels.</a:t>
            </a:r>
          </a:p>
        </p:txBody>
      </p:sp>
    </p:spTree>
    <p:extLst>
      <p:ext uri="{BB962C8B-B14F-4D97-AF65-F5344CB8AC3E}">
        <p14:creationId xmlns:p14="http://schemas.microsoft.com/office/powerpoint/2010/main" val="2604363630"/>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6EC640-70AB-4F5C-B88A-8D3B17602A32}"/>
              </a:ext>
            </a:extLst>
          </p:cNvPr>
          <p:cNvGrpSpPr/>
          <p:nvPr/>
        </p:nvGrpSpPr>
        <p:grpSpPr>
          <a:xfrm>
            <a:off x="9456731" y="2430608"/>
            <a:ext cx="1760098" cy="1080483"/>
            <a:chOff x="3195082" y="4353648"/>
            <a:chExt cx="1760098" cy="1080483"/>
          </a:xfrm>
        </p:grpSpPr>
        <p:sp>
          <p:nvSpPr>
            <p:cNvPr id="33" name="Rectangle: Rounded Corners 94"/>
            <p:cNvSpPr/>
            <p:nvPr/>
          </p:nvSpPr>
          <p:spPr>
            <a:xfrm>
              <a:off x="3765700" y="4353648"/>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195082" y="5095577"/>
              <a:ext cx="1760098"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Bounded-staleness</a:t>
              </a:r>
            </a:p>
          </p:txBody>
        </p:sp>
      </p:grpSp>
      <p:grpSp>
        <p:nvGrpSpPr>
          <p:cNvPr id="3" name="Group 2">
            <a:extLst>
              <a:ext uri="{FF2B5EF4-FFF2-40B4-BE49-F238E27FC236}">
                <a16:creationId xmlns:a16="http://schemas.microsoft.com/office/drawing/2014/main" id="{2BC8D577-0B0D-4333-BF62-10EB710E539E}"/>
              </a:ext>
            </a:extLst>
          </p:cNvPr>
          <p:cNvGrpSpPr/>
          <p:nvPr/>
        </p:nvGrpSpPr>
        <p:grpSpPr>
          <a:xfrm>
            <a:off x="9990531" y="3668209"/>
            <a:ext cx="692497" cy="1080483"/>
            <a:chOff x="5775179" y="4353648"/>
            <a:chExt cx="692497" cy="1080483"/>
          </a:xfrm>
        </p:grpSpPr>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grpSp>
        <p:nvGrpSpPr>
          <p:cNvPr id="4" name="Group 3">
            <a:extLst>
              <a:ext uri="{FF2B5EF4-FFF2-40B4-BE49-F238E27FC236}">
                <a16:creationId xmlns:a16="http://schemas.microsoft.com/office/drawing/2014/main" id="{6B75B1A6-39A1-4C0F-86FA-4B572C23BC1F}"/>
              </a:ext>
            </a:extLst>
          </p:cNvPr>
          <p:cNvGrpSpPr/>
          <p:nvPr/>
        </p:nvGrpSpPr>
        <p:grpSpPr>
          <a:xfrm>
            <a:off x="9555059" y="4905810"/>
            <a:ext cx="1563441" cy="1080386"/>
            <a:chOff x="7386004" y="4353745"/>
            <a:chExt cx="1563441" cy="1080386"/>
          </a:xfrm>
        </p:grpSpPr>
        <p:sp>
          <p:nvSpPr>
            <p:cNvPr id="35" name="Rectangle: Rounded Corners 96"/>
            <p:cNvSpPr/>
            <p:nvPr/>
          </p:nvSpPr>
          <p:spPr>
            <a:xfrm>
              <a:off x="7858295" y="4353745"/>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095577"/>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Demystifying CONSISTENCY MODELS</a:t>
            </a:r>
          </a:p>
        </p:txBody>
      </p:sp>
      <p:sp>
        <p:nvSpPr>
          <p:cNvPr id="9" name="Text Placeholder 8">
            <a:extLst>
              <a:ext uri="{FF2B5EF4-FFF2-40B4-BE49-F238E27FC236}">
                <a16:creationId xmlns:a16="http://schemas.microsoft.com/office/drawing/2014/main" id="{59603062-3E99-47F1-9962-E1A5FCD6E18A}"/>
              </a:ext>
            </a:extLst>
          </p:cNvPr>
          <p:cNvSpPr>
            <a:spLocks noGrp="1"/>
          </p:cNvSpPr>
          <p:nvPr>
            <p:ph type="body" sz="quarter" idx="10"/>
          </p:nvPr>
        </p:nvSpPr>
        <p:spPr>
          <a:xfrm>
            <a:off x="269239" y="1925685"/>
            <a:ext cx="7031736" cy="4278094"/>
          </a:xfrm>
        </p:spPr>
        <p:txBody>
          <a:bodyPr/>
          <a:lstStyle/>
          <a:p>
            <a:r>
              <a:rPr lang="en-US" sz="1600"/>
              <a:t>Bounded-staleness</a:t>
            </a:r>
            <a:endParaRPr lang="en-US" sz="1600">
              <a:latin typeface="+mn-lt"/>
            </a:endParaRPr>
          </a:p>
          <a:p>
            <a:endParaRPr lang="en-US" sz="1600">
              <a:latin typeface="+mn-lt"/>
            </a:endParaRPr>
          </a:p>
          <a:p>
            <a:r>
              <a:rPr lang="en-US" sz="1600" b="0">
                <a:solidFill>
                  <a:srgbClr val="7F7F7F"/>
                </a:solidFill>
                <a:latin typeface="+mn-lt"/>
              </a:rPr>
              <a:t>Consistent prefix. Reads lag behind writes by at most </a:t>
            </a:r>
            <a:r>
              <a:rPr lang="en-US" sz="1600" b="0">
                <a:solidFill>
                  <a:srgbClr val="7F7F7F"/>
                </a:solidFill>
                <a:latin typeface="Segoe UI Semibold" panose="020B0702040204020203" pitchFamily="34" charset="0"/>
                <a:cs typeface="Segoe UI Semibold" panose="020B0702040204020203" pitchFamily="34" charset="0"/>
              </a:rPr>
              <a:t>k</a:t>
            </a:r>
            <a:r>
              <a:rPr lang="en-US" sz="1600" b="0">
                <a:solidFill>
                  <a:srgbClr val="7F7F7F"/>
                </a:solidFill>
                <a:latin typeface="+mn-lt"/>
              </a:rPr>
              <a:t> prefixes or </a:t>
            </a:r>
            <a:r>
              <a:rPr lang="en-US" sz="1600" b="0">
                <a:solidFill>
                  <a:srgbClr val="7F7F7F"/>
                </a:solidFill>
                <a:latin typeface="Segoe UI Semibold" panose="020B0702040204020203" pitchFamily="34" charset="0"/>
                <a:cs typeface="Segoe UI Semibold" panose="020B0702040204020203" pitchFamily="34" charset="0"/>
              </a:rPr>
              <a:t>t </a:t>
            </a:r>
            <a:r>
              <a:rPr lang="en-US" sz="1600" b="0">
                <a:solidFill>
                  <a:srgbClr val="7F7F7F"/>
                </a:solidFill>
                <a:latin typeface="+mn-lt"/>
              </a:rPr>
              <a:t>interval. Similar properties to strong consistency except within staleness window.</a:t>
            </a:r>
          </a:p>
          <a:p>
            <a:endParaRPr lang="en-US" sz="1600"/>
          </a:p>
          <a:p>
            <a:r>
              <a:rPr lang="en-US" sz="1600"/>
              <a:t>Session</a:t>
            </a:r>
          </a:p>
          <a:p>
            <a:endParaRPr lang="en-US" sz="1600">
              <a:latin typeface="+mn-lt"/>
            </a:endParaRPr>
          </a:p>
          <a:p>
            <a:r>
              <a:rPr lang="en-US" sz="1600" b="0">
                <a:solidFill>
                  <a:srgbClr val="7F7F7F"/>
                </a:solidFill>
                <a:latin typeface="+mn-lt"/>
              </a:rPr>
              <a:t>Consistent prefix. Within a session, reads and writes are monotonic. This is referred to as “read-your-writes” and “write-follows-reads”. Predictable consistency for a session. High read throughput and low latency outside of session.</a:t>
            </a:r>
          </a:p>
          <a:p>
            <a:endParaRPr lang="en-US" sz="1600"/>
          </a:p>
          <a:p>
            <a:r>
              <a:rPr lang="en-US" sz="1600"/>
              <a:t>Consistent Prefix</a:t>
            </a:r>
          </a:p>
          <a:p>
            <a:endParaRPr lang="en-US" sz="1600">
              <a:latin typeface="+mn-lt"/>
            </a:endParaRPr>
          </a:p>
          <a:p>
            <a:r>
              <a:rPr lang="en-US" sz="1600" b="0">
                <a:solidFill>
                  <a:srgbClr val="7F7F7F"/>
                </a:solidFill>
                <a:latin typeface="+mn-lt"/>
              </a:rPr>
              <a:t>Reads will never see out of order writes.</a:t>
            </a:r>
          </a:p>
        </p:txBody>
      </p:sp>
      <p:grpSp>
        <p:nvGrpSpPr>
          <p:cNvPr id="25" name="Group 24">
            <a:extLst>
              <a:ext uri="{FF2B5EF4-FFF2-40B4-BE49-F238E27FC236}">
                <a16:creationId xmlns:a16="http://schemas.microsoft.com/office/drawing/2014/main" id="{F261F303-2509-4A9E-8062-D66A6020ACC9}"/>
              </a:ext>
            </a:extLst>
          </p:cNvPr>
          <p:cNvGrpSpPr/>
          <p:nvPr/>
        </p:nvGrpSpPr>
        <p:grpSpPr>
          <a:xfrm rot="5400000">
            <a:off x="9051874" y="4075368"/>
            <a:ext cx="4572000" cy="266068"/>
            <a:chOff x="1820911" y="5539981"/>
            <a:chExt cx="4572000" cy="266068"/>
          </a:xfrm>
        </p:grpSpPr>
        <p:cxnSp>
          <p:nvCxnSpPr>
            <p:cNvPr id="26" name="Straight Connector 25">
              <a:extLst>
                <a:ext uri="{FF2B5EF4-FFF2-40B4-BE49-F238E27FC236}">
                  <a16:creationId xmlns:a16="http://schemas.microsoft.com/office/drawing/2014/main" id="{53E26C7A-01C5-4440-8F11-E817D76FAB8A}"/>
                </a:ext>
              </a:extLst>
            </p:cNvPr>
            <p:cNvCxnSpPr>
              <a:cxnSpLocks/>
            </p:cNvCxnSpPr>
            <p:nvPr/>
          </p:nvCxnSpPr>
          <p:spPr>
            <a:xfrm>
              <a:off x="1820911" y="5673015"/>
              <a:ext cx="4572000"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7" name="Rectangle: Rounded Corners 95">
              <a:extLst>
                <a:ext uri="{FF2B5EF4-FFF2-40B4-BE49-F238E27FC236}">
                  <a16:creationId xmlns:a16="http://schemas.microsoft.com/office/drawing/2014/main" id="{CC118035-3A29-4B10-BFC2-7B1B13193F62}"/>
                </a:ext>
              </a:extLst>
            </p:cNvPr>
            <p:cNvSpPr/>
            <p:nvPr/>
          </p:nvSpPr>
          <p:spPr>
            <a:xfrm>
              <a:off x="4056032"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Tree>
    <p:extLst>
      <p:ext uri="{BB962C8B-B14F-4D97-AF65-F5344CB8AC3E}">
        <p14:creationId xmlns:p14="http://schemas.microsoft.com/office/powerpoint/2010/main" val="2885862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300" fill="hold"/>
                                        <p:tgtEl>
                                          <p:spTgt spid="25"/>
                                        </p:tgtEl>
                                        <p:attrNameLst>
                                          <p:attrName>ppt_x</p:attrName>
                                        </p:attrNameLst>
                                      </p:cBhvr>
                                      <p:tavLst>
                                        <p:tav tm="0">
                                          <p:val>
                                            <p:strVal val="#ppt_x"/>
                                          </p:val>
                                        </p:tav>
                                        <p:tav tm="100000">
                                          <p:val>
                                            <p:strVal val="#ppt_x"/>
                                          </p:val>
                                        </p:tav>
                                      </p:tavLst>
                                    </p:anim>
                                    <p:anim calcmode="lin" valueType="num">
                                      <p:cBhvr additive="base">
                                        <p:cTn id="8" dur="3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1AE4-A426-45DF-A0AE-9AFF67CF9979}"/>
              </a:ext>
            </a:extLst>
          </p:cNvPr>
          <p:cNvSpPr>
            <a:spLocks noGrp="1"/>
          </p:cNvSpPr>
          <p:nvPr>
            <p:ph type="title"/>
          </p:nvPr>
        </p:nvSpPr>
        <p:spPr/>
        <p:txBody>
          <a:bodyPr/>
          <a:lstStyle/>
          <a:p>
            <a:r>
              <a:rPr lang="en-US"/>
              <a:t>Bounded Staleness Consistency</a:t>
            </a:r>
          </a:p>
        </p:txBody>
      </p:sp>
      <p:sp>
        <p:nvSpPr>
          <p:cNvPr id="4" name="Text Placeholder 3">
            <a:extLst>
              <a:ext uri="{FF2B5EF4-FFF2-40B4-BE49-F238E27FC236}">
                <a16:creationId xmlns:a16="http://schemas.microsoft.com/office/drawing/2014/main" id="{86FBFC85-0FDD-4C56-854F-27DDD1CBE512}"/>
              </a:ext>
            </a:extLst>
          </p:cNvPr>
          <p:cNvSpPr>
            <a:spLocks noGrp="1"/>
          </p:cNvSpPr>
          <p:nvPr>
            <p:ph type="body" sz="quarter" idx="10"/>
          </p:nvPr>
        </p:nvSpPr>
        <p:spPr>
          <a:xfrm>
            <a:off x="269239" y="1925685"/>
            <a:ext cx="11655839" cy="2277547"/>
          </a:xfrm>
        </p:spPr>
        <p:txBody>
          <a:bodyPr/>
          <a:lstStyle/>
          <a:p>
            <a:pPr marL="285750" indent="-285750">
              <a:spcBef>
                <a:spcPts val="600"/>
              </a:spcBef>
              <a:spcAft>
                <a:spcPts val="600"/>
              </a:spcAft>
              <a:buFont typeface="Arial" panose="020B0604020202020204" pitchFamily="34" charset="0"/>
              <a:buChar char="•"/>
            </a:pPr>
            <a:r>
              <a:rPr lang="en-US" sz="1600" b="0">
                <a:solidFill>
                  <a:schemeClr val="tx1"/>
                </a:solidFill>
                <a:latin typeface="+mn-lt"/>
              </a:rPr>
              <a:t>Bounded staleness consistency guarantees that the reads may lag behind writes by at most K versions or prefixes of an item or t time-interval.</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Bounded staleness offers total global order except within the "staleness window." The monotonic read guarantees exist within a region both inside and outside the "staleness window."</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Bounded staleness provides a stronger consistency guarantee than session, consistent-prefix, or eventual consistency. </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The cost of a read operation (in terms of RUs consumed) with bounded staleness is higher than session and eventual consistency, but the same as strong consistency.</a:t>
            </a:r>
          </a:p>
        </p:txBody>
      </p:sp>
    </p:spTree>
    <p:extLst>
      <p:ext uri="{BB962C8B-B14F-4D97-AF65-F5344CB8AC3E}">
        <p14:creationId xmlns:p14="http://schemas.microsoft.com/office/powerpoint/2010/main" val="2465586845"/>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1AE4-A426-45DF-A0AE-9AFF67CF9979}"/>
              </a:ext>
            </a:extLst>
          </p:cNvPr>
          <p:cNvSpPr>
            <a:spLocks noGrp="1"/>
          </p:cNvSpPr>
          <p:nvPr>
            <p:ph type="title"/>
          </p:nvPr>
        </p:nvSpPr>
        <p:spPr/>
        <p:txBody>
          <a:bodyPr/>
          <a:lstStyle/>
          <a:p>
            <a:r>
              <a:rPr lang="en-US"/>
              <a:t>Session Consistency</a:t>
            </a:r>
          </a:p>
        </p:txBody>
      </p:sp>
      <p:sp>
        <p:nvSpPr>
          <p:cNvPr id="4" name="Text Placeholder 3">
            <a:extLst>
              <a:ext uri="{FF2B5EF4-FFF2-40B4-BE49-F238E27FC236}">
                <a16:creationId xmlns:a16="http://schemas.microsoft.com/office/drawing/2014/main" id="{72AF9801-53DE-46E0-B3D3-E1E6CC3E54B6}"/>
              </a:ext>
            </a:extLst>
          </p:cNvPr>
          <p:cNvSpPr>
            <a:spLocks noGrp="1"/>
          </p:cNvSpPr>
          <p:nvPr>
            <p:ph type="body" sz="quarter" idx="10"/>
          </p:nvPr>
        </p:nvSpPr>
        <p:spPr>
          <a:xfrm>
            <a:off x="269239" y="1925685"/>
            <a:ext cx="11655839" cy="2523768"/>
          </a:xfrm>
        </p:spPr>
        <p:txBody>
          <a:bodyPr/>
          <a:lstStyle/>
          <a:p>
            <a:pPr marL="285750" indent="-285750">
              <a:spcBef>
                <a:spcPts val="600"/>
              </a:spcBef>
              <a:spcAft>
                <a:spcPts val="600"/>
              </a:spcAft>
              <a:buFont typeface="Arial" panose="020B0604020202020204" pitchFamily="34" charset="0"/>
              <a:buChar char="•"/>
            </a:pPr>
            <a:r>
              <a:rPr lang="en-US" sz="1600" b="0" dirty="0">
                <a:solidFill>
                  <a:schemeClr val="tx1"/>
                </a:solidFill>
                <a:latin typeface="+mn-lt"/>
              </a:rPr>
              <a:t>Unlike the global consistency models offered by strong and bounded staleness consistency levels, session consistency is scoped to a client session.</a:t>
            </a:r>
          </a:p>
          <a:p>
            <a:pPr marL="285750" indent="-285750">
              <a:spcBef>
                <a:spcPts val="600"/>
              </a:spcBef>
              <a:spcAft>
                <a:spcPts val="600"/>
              </a:spcAft>
              <a:buFont typeface="Arial" panose="020B0604020202020204" pitchFamily="34" charset="0"/>
              <a:buChar char="•"/>
            </a:pPr>
            <a:r>
              <a:rPr lang="en-US" sz="1600" b="0" dirty="0">
                <a:solidFill>
                  <a:schemeClr val="tx1"/>
                </a:solidFill>
                <a:latin typeface="+mn-lt"/>
              </a:rPr>
              <a:t>Session consistency is ideal for all scenarios where a device or user session is involved since it guarantees monotonic reads, monotonic writes, and read your own writes (RYW) guarantees.</a:t>
            </a:r>
          </a:p>
          <a:p>
            <a:pPr marL="285750" indent="-285750">
              <a:spcBef>
                <a:spcPts val="600"/>
              </a:spcBef>
              <a:spcAft>
                <a:spcPts val="600"/>
              </a:spcAft>
              <a:buFont typeface="Arial" panose="020B0604020202020204" pitchFamily="34" charset="0"/>
              <a:buChar char="•"/>
            </a:pPr>
            <a:r>
              <a:rPr lang="en-US" sz="1600" b="0" dirty="0">
                <a:solidFill>
                  <a:schemeClr val="tx1"/>
                </a:solidFill>
                <a:latin typeface="+mn-lt"/>
              </a:rPr>
              <a:t>Session consistency provides predictable consistency for a session, and maximum read throughput while offering the lowest latency writes and reads.</a:t>
            </a:r>
          </a:p>
          <a:p>
            <a:pPr marL="285750" indent="-285750">
              <a:spcBef>
                <a:spcPts val="600"/>
              </a:spcBef>
              <a:spcAft>
                <a:spcPts val="600"/>
              </a:spcAft>
              <a:buFont typeface="Arial" panose="020B0604020202020204" pitchFamily="34" charset="0"/>
              <a:buChar char="•"/>
            </a:pPr>
            <a:r>
              <a:rPr lang="en-US" sz="1600" b="0" dirty="0">
                <a:solidFill>
                  <a:schemeClr val="tx1"/>
                </a:solidFill>
                <a:latin typeface="+mn-lt"/>
              </a:rPr>
              <a:t>The cost of a read operation (in terms of RUs consumed) with session consistency level is less than strong and bounded staleness, but more than eventual consistency.</a:t>
            </a:r>
          </a:p>
        </p:txBody>
      </p:sp>
    </p:spTree>
    <p:extLst>
      <p:ext uri="{BB962C8B-B14F-4D97-AF65-F5344CB8AC3E}">
        <p14:creationId xmlns:p14="http://schemas.microsoft.com/office/powerpoint/2010/main" val="270798272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1AE4-A426-45DF-A0AE-9AFF67CF9979}"/>
              </a:ext>
            </a:extLst>
          </p:cNvPr>
          <p:cNvSpPr>
            <a:spLocks noGrp="1"/>
          </p:cNvSpPr>
          <p:nvPr>
            <p:ph type="title"/>
          </p:nvPr>
        </p:nvSpPr>
        <p:spPr/>
        <p:txBody>
          <a:bodyPr/>
          <a:lstStyle/>
          <a:p>
            <a:r>
              <a:rPr lang="en-US"/>
              <a:t>Consistent Prefix Consistency</a:t>
            </a:r>
          </a:p>
        </p:txBody>
      </p:sp>
      <p:sp>
        <p:nvSpPr>
          <p:cNvPr id="4" name="Text Placeholder 3">
            <a:extLst>
              <a:ext uri="{FF2B5EF4-FFF2-40B4-BE49-F238E27FC236}">
                <a16:creationId xmlns:a16="http://schemas.microsoft.com/office/drawing/2014/main" id="{4A2F501E-3BD8-4181-B455-6A731F9255B9}"/>
              </a:ext>
            </a:extLst>
          </p:cNvPr>
          <p:cNvSpPr>
            <a:spLocks noGrp="1"/>
          </p:cNvSpPr>
          <p:nvPr>
            <p:ph type="body" sz="quarter" idx="10"/>
          </p:nvPr>
        </p:nvSpPr>
        <p:spPr>
          <a:xfrm>
            <a:off x="269239" y="1925685"/>
            <a:ext cx="11655839" cy="984885"/>
          </a:xfrm>
        </p:spPr>
        <p:txBody>
          <a:bodyPr/>
          <a:lstStyle/>
          <a:p>
            <a:pPr marL="285750" indent="-285750">
              <a:spcBef>
                <a:spcPts val="600"/>
              </a:spcBef>
              <a:spcAft>
                <a:spcPts val="600"/>
              </a:spcAft>
              <a:buFont typeface="Arial" panose="020B0604020202020204" pitchFamily="34" charset="0"/>
              <a:buChar char="•"/>
            </a:pPr>
            <a:r>
              <a:rPr lang="en-US" sz="1600" b="0">
                <a:solidFill>
                  <a:schemeClr val="tx1"/>
                </a:solidFill>
                <a:latin typeface="+mn-lt"/>
              </a:rPr>
              <a:t>Consistent prefix guarantees that in absence of any further writes, the replicas within the group eventually converge.</a:t>
            </a:r>
          </a:p>
          <a:p>
            <a:pPr marL="285750" indent="-285750">
              <a:spcBef>
                <a:spcPts val="600"/>
              </a:spcBef>
              <a:spcAft>
                <a:spcPts val="600"/>
              </a:spcAft>
              <a:buFont typeface="Arial" panose="020B0604020202020204" pitchFamily="34" charset="0"/>
              <a:buChar char="•"/>
            </a:pPr>
            <a:r>
              <a:rPr lang="en-US" sz="1600" b="0">
                <a:solidFill>
                  <a:schemeClr val="tx1"/>
                </a:solidFill>
                <a:latin typeface="+mn-lt"/>
              </a:rPr>
              <a:t>Consistent prefix guarantees that reads never see out of order writes. If writes were performed in the order </a:t>
            </a:r>
            <a:r>
              <a:rPr lang="en-US" sz="1600">
                <a:solidFill>
                  <a:schemeClr val="tx1"/>
                </a:solidFill>
                <a:latin typeface="Segoe UI Semibold" panose="020B0702040204020203" pitchFamily="34" charset="0"/>
                <a:cs typeface="Segoe UI Semibold" panose="020B0702040204020203" pitchFamily="34" charset="0"/>
              </a:rPr>
              <a:t>A</a:t>
            </a:r>
            <a:r>
              <a:rPr lang="en-US" sz="1600" b="0">
                <a:solidFill>
                  <a:schemeClr val="tx1"/>
                </a:solidFill>
                <a:latin typeface="+mn-lt"/>
              </a:rPr>
              <a:t>, </a:t>
            </a:r>
            <a:r>
              <a:rPr lang="en-US" sz="1600">
                <a:solidFill>
                  <a:schemeClr val="tx1"/>
                </a:solidFill>
                <a:latin typeface="Segoe UI Semibold" panose="020B0702040204020203" pitchFamily="34" charset="0"/>
                <a:cs typeface="Segoe UI Semibold" panose="020B0702040204020203" pitchFamily="34" charset="0"/>
              </a:rPr>
              <a:t>B</a:t>
            </a:r>
            <a:r>
              <a:rPr lang="en-US" sz="1600" b="0">
                <a:solidFill>
                  <a:schemeClr val="tx1"/>
                </a:solidFill>
                <a:latin typeface="+mn-lt"/>
              </a:rPr>
              <a:t>, </a:t>
            </a:r>
            <a:r>
              <a:rPr lang="en-US" sz="1600">
                <a:solidFill>
                  <a:schemeClr val="tx1"/>
                </a:solidFill>
                <a:latin typeface="Segoe UI Semibold" panose="020B0702040204020203" pitchFamily="34" charset="0"/>
                <a:cs typeface="Segoe UI Semibold" panose="020B0702040204020203" pitchFamily="34" charset="0"/>
              </a:rPr>
              <a:t>C</a:t>
            </a:r>
            <a:r>
              <a:rPr lang="en-US" sz="1600" b="0">
                <a:solidFill>
                  <a:schemeClr val="tx1"/>
                </a:solidFill>
                <a:latin typeface="+mn-lt"/>
              </a:rPr>
              <a:t>, then a client sees either </a:t>
            </a:r>
            <a:r>
              <a:rPr lang="en-US" sz="1600">
                <a:solidFill>
                  <a:schemeClr val="tx1"/>
                </a:solidFill>
                <a:latin typeface="Segoe UI Semibold" panose="020B0702040204020203" pitchFamily="34" charset="0"/>
                <a:cs typeface="Segoe UI Semibold" panose="020B0702040204020203" pitchFamily="34" charset="0"/>
              </a:rPr>
              <a:t>A</a:t>
            </a:r>
            <a:r>
              <a:rPr lang="en-US" sz="1600" b="0">
                <a:solidFill>
                  <a:schemeClr val="tx1"/>
                </a:solidFill>
                <a:latin typeface="+mn-lt"/>
              </a:rPr>
              <a:t>, </a:t>
            </a:r>
            <a:r>
              <a:rPr lang="en-US" sz="1600">
                <a:solidFill>
                  <a:schemeClr val="tx1"/>
                </a:solidFill>
                <a:latin typeface="Segoe UI Semibold" panose="020B0702040204020203" pitchFamily="34" charset="0"/>
                <a:cs typeface="Segoe UI Semibold" panose="020B0702040204020203" pitchFamily="34" charset="0"/>
              </a:rPr>
              <a:t>A</a:t>
            </a:r>
            <a:r>
              <a:rPr lang="en-US" sz="1600" b="0">
                <a:solidFill>
                  <a:schemeClr val="tx1"/>
                </a:solidFill>
                <a:latin typeface="+mn-lt"/>
              </a:rPr>
              <a:t>,</a:t>
            </a:r>
            <a:r>
              <a:rPr lang="en-US" sz="1600">
                <a:solidFill>
                  <a:schemeClr val="tx1"/>
                </a:solidFill>
                <a:latin typeface="Segoe UI Semibold" panose="020B0702040204020203" pitchFamily="34" charset="0"/>
                <a:cs typeface="Segoe UI Semibold" panose="020B0702040204020203" pitchFamily="34" charset="0"/>
              </a:rPr>
              <a:t>B</a:t>
            </a:r>
            <a:r>
              <a:rPr lang="en-US" sz="1600" b="0">
                <a:solidFill>
                  <a:schemeClr val="tx1"/>
                </a:solidFill>
                <a:latin typeface="+mn-lt"/>
              </a:rPr>
              <a:t>, or </a:t>
            </a:r>
            <a:r>
              <a:rPr lang="en-US" sz="1600">
                <a:solidFill>
                  <a:schemeClr val="tx1"/>
                </a:solidFill>
                <a:latin typeface="Segoe UI Semibold" panose="020B0702040204020203" pitchFamily="34" charset="0"/>
                <a:cs typeface="Segoe UI Semibold" panose="020B0702040204020203" pitchFamily="34" charset="0"/>
              </a:rPr>
              <a:t>A</a:t>
            </a:r>
            <a:r>
              <a:rPr lang="en-US" sz="1600" b="0">
                <a:solidFill>
                  <a:schemeClr val="tx1"/>
                </a:solidFill>
                <a:latin typeface="+mn-lt"/>
              </a:rPr>
              <a:t>,</a:t>
            </a:r>
            <a:r>
              <a:rPr lang="en-US" sz="1600">
                <a:solidFill>
                  <a:schemeClr val="tx1"/>
                </a:solidFill>
                <a:latin typeface="Segoe UI Semibold" panose="020B0702040204020203" pitchFamily="34" charset="0"/>
                <a:cs typeface="Segoe UI Semibold" panose="020B0702040204020203" pitchFamily="34" charset="0"/>
              </a:rPr>
              <a:t>B</a:t>
            </a:r>
            <a:r>
              <a:rPr lang="en-US" sz="1600" b="0">
                <a:solidFill>
                  <a:schemeClr val="tx1"/>
                </a:solidFill>
                <a:latin typeface="+mn-lt"/>
              </a:rPr>
              <a:t>,</a:t>
            </a:r>
            <a:r>
              <a:rPr lang="en-US" sz="1600">
                <a:solidFill>
                  <a:schemeClr val="tx1"/>
                </a:solidFill>
                <a:latin typeface="Segoe UI Semibold" panose="020B0702040204020203" pitchFamily="34" charset="0"/>
                <a:cs typeface="Segoe UI Semibold" panose="020B0702040204020203" pitchFamily="34" charset="0"/>
              </a:rPr>
              <a:t>C</a:t>
            </a:r>
            <a:r>
              <a:rPr lang="en-US" sz="1600" b="0">
                <a:solidFill>
                  <a:schemeClr val="tx1"/>
                </a:solidFill>
                <a:latin typeface="+mn-lt"/>
              </a:rPr>
              <a:t>, but never out of order like </a:t>
            </a:r>
            <a:r>
              <a:rPr lang="en-US" sz="1600">
                <a:solidFill>
                  <a:schemeClr val="tx1"/>
                </a:solidFill>
                <a:latin typeface="Segoe UI Semibold" panose="020B0702040204020203" pitchFamily="34" charset="0"/>
                <a:cs typeface="Segoe UI Semibold" panose="020B0702040204020203" pitchFamily="34" charset="0"/>
              </a:rPr>
              <a:t>A</a:t>
            </a:r>
            <a:r>
              <a:rPr lang="en-US" sz="1600" b="0">
                <a:solidFill>
                  <a:schemeClr val="tx1"/>
                </a:solidFill>
                <a:latin typeface="+mn-lt"/>
              </a:rPr>
              <a:t>,</a:t>
            </a:r>
            <a:r>
              <a:rPr lang="en-US" sz="1600">
                <a:solidFill>
                  <a:schemeClr val="tx1"/>
                </a:solidFill>
                <a:latin typeface="Segoe UI Semibold" panose="020B0702040204020203" pitchFamily="34" charset="0"/>
                <a:cs typeface="Segoe UI Semibold" panose="020B0702040204020203" pitchFamily="34" charset="0"/>
              </a:rPr>
              <a:t>C</a:t>
            </a:r>
            <a:r>
              <a:rPr lang="en-US" sz="1600" b="0">
                <a:solidFill>
                  <a:schemeClr val="tx1"/>
                </a:solidFill>
                <a:latin typeface="+mn-lt"/>
              </a:rPr>
              <a:t> or </a:t>
            </a:r>
            <a:r>
              <a:rPr lang="en-US" sz="1600">
                <a:solidFill>
                  <a:schemeClr val="tx1"/>
                </a:solidFill>
                <a:latin typeface="Segoe UI Semibold" panose="020B0702040204020203" pitchFamily="34" charset="0"/>
                <a:cs typeface="Segoe UI Semibold" panose="020B0702040204020203" pitchFamily="34" charset="0"/>
              </a:rPr>
              <a:t>B</a:t>
            </a:r>
            <a:r>
              <a:rPr lang="en-US" sz="1600" b="0">
                <a:solidFill>
                  <a:schemeClr val="tx1"/>
                </a:solidFill>
                <a:latin typeface="+mn-lt"/>
              </a:rPr>
              <a:t>,</a:t>
            </a:r>
            <a:r>
              <a:rPr lang="en-US" sz="1600">
                <a:solidFill>
                  <a:schemeClr val="tx1"/>
                </a:solidFill>
                <a:latin typeface="Segoe UI Semibold" panose="020B0702040204020203" pitchFamily="34" charset="0"/>
                <a:cs typeface="Segoe UI Semibold" panose="020B0702040204020203" pitchFamily="34" charset="0"/>
              </a:rPr>
              <a:t>A</a:t>
            </a:r>
            <a:r>
              <a:rPr lang="en-US" sz="1600" b="0">
                <a:solidFill>
                  <a:schemeClr val="tx1"/>
                </a:solidFill>
                <a:latin typeface="+mn-lt"/>
              </a:rPr>
              <a:t>,</a:t>
            </a:r>
            <a:r>
              <a:rPr lang="en-US" sz="1600">
                <a:solidFill>
                  <a:schemeClr val="tx1"/>
                </a:solidFill>
                <a:latin typeface="Segoe UI Semibold" panose="020B0702040204020203" pitchFamily="34" charset="0"/>
                <a:cs typeface="Segoe UI Semibold" panose="020B0702040204020203" pitchFamily="34" charset="0"/>
              </a:rPr>
              <a:t>C</a:t>
            </a:r>
            <a:r>
              <a:rPr lang="en-US" sz="1600" b="0">
                <a:solidFill>
                  <a:schemeClr val="tx1"/>
                </a:solidFill>
                <a:latin typeface="+mn-lt"/>
              </a:rPr>
              <a:t>.</a:t>
            </a:r>
          </a:p>
        </p:txBody>
      </p:sp>
    </p:spTree>
    <p:extLst>
      <p:ext uri="{BB962C8B-B14F-4D97-AF65-F5344CB8AC3E}">
        <p14:creationId xmlns:p14="http://schemas.microsoft.com/office/powerpoint/2010/main" val="20616290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132" y="339829"/>
            <a:ext cx="6224379" cy="899537"/>
          </a:xfrm>
        </p:spPr>
        <p:txBody>
          <a:bodyPr/>
          <a:lstStyle/>
          <a:p>
            <a:r>
              <a:rPr lang="en-US"/>
              <a:t>Massive Scale Telemetry Stores for IOT</a:t>
            </a:r>
          </a:p>
        </p:txBody>
      </p:sp>
      <p:sp>
        <p:nvSpPr>
          <p:cNvPr id="3" name="Content Placeholder 2"/>
          <p:cNvSpPr>
            <a:spLocks noGrp="1"/>
          </p:cNvSpPr>
          <p:nvPr>
            <p:ph type="body" sz="quarter" idx="11"/>
          </p:nvPr>
        </p:nvSpPr>
        <p:spPr>
          <a:xfrm>
            <a:off x="270067" y="1494685"/>
            <a:ext cx="5319000" cy="2616101"/>
          </a:xfrm>
        </p:spPr>
        <p:txBody>
          <a:bodyPr/>
          <a:lstStyle/>
          <a:p>
            <a:r>
              <a:rPr lang="en-US">
                <a:solidFill>
                  <a:schemeClr val="tx1"/>
                </a:solidFill>
              </a:rPr>
              <a:t>Diverse and unpredictable IoT sensor workloads require a responsive data platform</a:t>
            </a:r>
          </a:p>
          <a:p>
            <a:pPr marL="285695" lvl="1" indent="-285695">
              <a:spcBef>
                <a:spcPts val="1600"/>
              </a:spcBef>
              <a:spcAft>
                <a:spcPts val="0"/>
              </a:spcAft>
              <a:buFont typeface="Arial" charset="0"/>
              <a:buChar char="•"/>
            </a:pPr>
            <a:r>
              <a:rPr lang="en-US" sz="1600">
                <a:solidFill>
                  <a:schemeClr val="tx1"/>
                </a:solidFill>
              </a:rPr>
              <a:t>Seamless handling of any data output or volume</a:t>
            </a:r>
          </a:p>
          <a:p>
            <a:pPr marL="285695" lvl="1" indent="-285695">
              <a:spcBef>
                <a:spcPts val="1000"/>
              </a:spcBef>
              <a:spcAft>
                <a:spcPts val="0"/>
              </a:spcAft>
              <a:buFont typeface="Arial" charset="0"/>
              <a:buChar char="•"/>
            </a:pPr>
            <a:r>
              <a:rPr lang="en-US" sz="1600">
                <a:solidFill>
                  <a:schemeClr val="tx1"/>
                </a:solidFill>
              </a:rPr>
              <a:t>Data made available immediately, and indexed automatically</a:t>
            </a:r>
          </a:p>
          <a:p>
            <a:pPr marL="285695" lvl="1" indent="-285695">
              <a:spcBef>
                <a:spcPts val="1000"/>
              </a:spcBef>
              <a:spcAft>
                <a:spcPts val="0"/>
              </a:spcAft>
              <a:buFont typeface="Arial" charset="0"/>
              <a:buChar char="•"/>
            </a:pPr>
            <a:r>
              <a:rPr lang="en-US" sz="1600">
                <a:solidFill>
                  <a:schemeClr val="tx1"/>
                </a:solidFill>
              </a:rPr>
              <a:t>High writes per second, with stable ingestion and query performance</a:t>
            </a:r>
          </a:p>
        </p:txBody>
      </p:sp>
      <p:grpSp>
        <p:nvGrpSpPr>
          <p:cNvPr id="60" name="Group 59">
            <a:extLst>
              <a:ext uri="{FF2B5EF4-FFF2-40B4-BE49-F238E27FC236}">
                <a16:creationId xmlns:a16="http://schemas.microsoft.com/office/drawing/2014/main" id="{2060F65A-32EA-4CA5-AF38-A78E24F28DD9}"/>
              </a:ext>
            </a:extLst>
          </p:cNvPr>
          <p:cNvGrpSpPr/>
          <p:nvPr/>
        </p:nvGrpSpPr>
        <p:grpSpPr>
          <a:xfrm>
            <a:off x="6469511" y="1564547"/>
            <a:ext cx="5093786" cy="3057077"/>
            <a:chOff x="6717320" y="2152529"/>
            <a:chExt cx="5094509" cy="3057510"/>
          </a:xfrm>
        </p:grpSpPr>
        <p:cxnSp>
          <p:nvCxnSpPr>
            <p:cNvPr id="63" name="Straight Arrow Connector 62">
              <a:extLst>
                <a:ext uri="{FF2B5EF4-FFF2-40B4-BE49-F238E27FC236}">
                  <a16:creationId xmlns:a16="http://schemas.microsoft.com/office/drawing/2014/main" id="{31BA4950-6E91-4E50-BBC3-E61B15324522}"/>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75FDE1D3-EC65-4979-9C04-B6635AB8A6B3}"/>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4A26BB86-1DAA-419C-B4FF-5455E11CF44E}"/>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676D130E-3F52-4F38-A619-503F9BD9F697}"/>
                </a:ext>
              </a:extLst>
            </p:cNvPr>
            <p:cNvGrpSpPr/>
            <p:nvPr/>
          </p:nvGrpSpPr>
          <p:grpSpPr>
            <a:xfrm>
              <a:off x="6717320" y="2290520"/>
              <a:ext cx="370104" cy="366416"/>
              <a:chOff x="5439748" y="810062"/>
              <a:chExt cx="3414577" cy="3380554"/>
            </a:xfrm>
          </p:grpSpPr>
          <p:sp>
            <p:nvSpPr>
              <p:cNvPr id="127" name="Rectangle 126">
                <a:extLst>
                  <a:ext uri="{FF2B5EF4-FFF2-40B4-BE49-F238E27FC236}">
                    <a16:creationId xmlns:a16="http://schemas.microsoft.com/office/drawing/2014/main" id="{FA88333F-006B-4DD5-876C-E9DE5097C55F}"/>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8" name="Connector: Elbow 602">
                <a:extLst>
                  <a:ext uri="{FF2B5EF4-FFF2-40B4-BE49-F238E27FC236}">
                    <a16:creationId xmlns:a16="http://schemas.microsoft.com/office/drawing/2014/main" id="{61D6E1F8-9632-4E54-A2A4-9EE7486C075F}"/>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Connector: Elbow 603">
                <a:extLst>
                  <a:ext uri="{FF2B5EF4-FFF2-40B4-BE49-F238E27FC236}">
                    <a16:creationId xmlns:a16="http://schemas.microsoft.com/office/drawing/2014/main" id="{A39CE380-B566-44A2-A397-9A8EFC603EE1}"/>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0" name="Connector: Elbow 604">
                <a:extLst>
                  <a:ext uri="{FF2B5EF4-FFF2-40B4-BE49-F238E27FC236}">
                    <a16:creationId xmlns:a16="http://schemas.microsoft.com/office/drawing/2014/main" id="{5561794B-D91E-4C94-A063-1D4B444B56C8}"/>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Connector: Elbow 605">
                <a:extLst>
                  <a:ext uri="{FF2B5EF4-FFF2-40B4-BE49-F238E27FC236}">
                    <a16:creationId xmlns:a16="http://schemas.microsoft.com/office/drawing/2014/main" id="{93B2616A-0555-45DC-9E7F-A0B40F03600A}"/>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2" name="Connector: Elbow 606">
                <a:extLst>
                  <a:ext uri="{FF2B5EF4-FFF2-40B4-BE49-F238E27FC236}">
                    <a16:creationId xmlns:a16="http://schemas.microsoft.com/office/drawing/2014/main" id="{4C821A6F-6E42-4D5B-920A-6B370292A1B0}"/>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CA997332-7AA3-4A4A-9CF8-166B97F250D8}"/>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4" name="Oval 133">
                <a:extLst>
                  <a:ext uri="{FF2B5EF4-FFF2-40B4-BE49-F238E27FC236}">
                    <a16:creationId xmlns:a16="http://schemas.microsoft.com/office/drawing/2014/main" id="{8013AD92-E4A9-4DBE-8BB1-B5716E6F413D}"/>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5" name="Oval 134">
                <a:extLst>
                  <a:ext uri="{FF2B5EF4-FFF2-40B4-BE49-F238E27FC236}">
                    <a16:creationId xmlns:a16="http://schemas.microsoft.com/office/drawing/2014/main" id="{31319EF1-6F94-445D-8D2E-B4A09397934D}"/>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6" name="Oval 135">
                <a:extLst>
                  <a:ext uri="{FF2B5EF4-FFF2-40B4-BE49-F238E27FC236}">
                    <a16:creationId xmlns:a16="http://schemas.microsoft.com/office/drawing/2014/main" id="{D306EA43-6E06-4EA6-8E58-BC9BB55C453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7B7C6A75-8974-41BE-9ADA-F9E0CA640538}"/>
                </a:ext>
              </a:extLst>
            </p:cNvPr>
            <p:cNvGrpSpPr/>
            <p:nvPr/>
          </p:nvGrpSpPr>
          <p:grpSpPr>
            <a:xfrm>
              <a:off x="9201457" y="2259706"/>
              <a:ext cx="535871" cy="397229"/>
              <a:chOff x="-2575176" y="-1203590"/>
              <a:chExt cx="3082012" cy="2284628"/>
            </a:xfrm>
            <a:solidFill>
              <a:schemeClr val="tx2"/>
            </a:solidFill>
          </p:grpSpPr>
          <p:sp>
            <p:nvSpPr>
              <p:cNvPr id="123" name="Freeform 42">
                <a:extLst>
                  <a:ext uri="{FF2B5EF4-FFF2-40B4-BE49-F238E27FC236}">
                    <a16:creationId xmlns:a16="http://schemas.microsoft.com/office/drawing/2014/main" id="{E744BAD0-31FD-4360-A314-A7E3333D09BF}"/>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4" name="Freeform 43">
                <a:extLst>
                  <a:ext uri="{FF2B5EF4-FFF2-40B4-BE49-F238E27FC236}">
                    <a16:creationId xmlns:a16="http://schemas.microsoft.com/office/drawing/2014/main" id="{FF587728-45DA-454F-9427-7CB49E5AE507}"/>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5" name="Freeform 44">
                <a:extLst>
                  <a:ext uri="{FF2B5EF4-FFF2-40B4-BE49-F238E27FC236}">
                    <a16:creationId xmlns:a16="http://schemas.microsoft.com/office/drawing/2014/main" id="{AF8C3E12-C3CB-4C86-A300-347558AF14E0}"/>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6" name="Freeform 45">
                <a:extLst>
                  <a:ext uri="{FF2B5EF4-FFF2-40B4-BE49-F238E27FC236}">
                    <a16:creationId xmlns:a16="http://schemas.microsoft.com/office/drawing/2014/main" id="{6E976684-6AEC-4B72-B148-6FF4087EA637}"/>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grpSp>
        <p:sp>
          <p:nvSpPr>
            <p:cNvPr id="74" name="TextBox 73">
              <a:extLst>
                <a:ext uri="{FF2B5EF4-FFF2-40B4-BE49-F238E27FC236}">
                  <a16:creationId xmlns:a16="http://schemas.microsoft.com/office/drawing/2014/main" id="{51E0BBE8-E1BA-4678-85BB-43398AA99A81}"/>
                </a:ext>
              </a:extLst>
            </p:cNvPr>
            <p:cNvSpPr txBox="1"/>
            <p:nvPr/>
          </p:nvSpPr>
          <p:spPr>
            <a:xfrm>
              <a:off x="10264433" y="2775969"/>
              <a:ext cx="154739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Cosmos DB</a:t>
              </a:r>
            </a:p>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(Telemetry &amp; device state)</a:t>
              </a:r>
            </a:p>
          </p:txBody>
        </p:sp>
        <p:grpSp>
          <p:nvGrpSpPr>
            <p:cNvPr id="75" name="Group 74">
              <a:extLst>
                <a:ext uri="{FF2B5EF4-FFF2-40B4-BE49-F238E27FC236}">
                  <a16:creationId xmlns:a16="http://schemas.microsoft.com/office/drawing/2014/main" id="{B5E943A0-2130-440D-9212-A92AFFDE927F}"/>
                </a:ext>
              </a:extLst>
            </p:cNvPr>
            <p:cNvGrpSpPr/>
            <p:nvPr/>
          </p:nvGrpSpPr>
          <p:grpSpPr>
            <a:xfrm>
              <a:off x="10717573" y="2152529"/>
              <a:ext cx="641116" cy="552594"/>
              <a:chOff x="8376458" y="5925518"/>
              <a:chExt cx="1045926" cy="901512"/>
            </a:xfrm>
            <a:noFill/>
          </p:grpSpPr>
          <p:sp>
            <p:nvSpPr>
              <p:cNvPr id="119" name="Star: 4 Points 8">
                <a:extLst>
                  <a:ext uri="{FF2B5EF4-FFF2-40B4-BE49-F238E27FC236}">
                    <a16:creationId xmlns:a16="http://schemas.microsoft.com/office/drawing/2014/main" id="{960B9FA3-64FB-460A-A1F1-F60957005A1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Star: 4 Points 8">
                <a:extLst>
                  <a:ext uri="{FF2B5EF4-FFF2-40B4-BE49-F238E27FC236}">
                    <a16:creationId xmlns:a16="http://schemas.microsoft.com/office/drawing/2014/main" id="{5A2E31DC-33EB-48C1-902F-CA7716F638E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a:extLst>
                  <a:ext uri="{FF2B5EF4-FFF2-40B4-BE49-F238E27FC236}">
                    <a16:creationId xmlns:a16="http://schemas.microsoft.com/office/drawing/2014/main" id="{508E9AF8-70AC-403F-A684-1367ACE9F71B}"/>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9">
                <a:extLst>
                  <a:ext uri="{FF2B5EF4-FFF2-40B4-BE49-F238E27FC236}">
                    <a16:creationId xmlns:a16="http://schemas.microsoft.com/office/drawing/2014/main" id="{FA4D1DCB-A818-4D06-A152-BF886310C93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751A0E21-937E-469C-809B-6EC7AE6E4CD7}"/>
                </a:ext>
              </a:extLst>
            </p:cNvPr>
            <p:cNvSpPr txBox="1"/>
            <p:nvPr/>
          </p:nvSpPr>
          <p:spPr>
            <a:xfrm>
              <a:off x="8930469" y="2775969"/>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Apache Storm on Azure HDInsight</a:t>
              </a:r>
            </a:p>
          </p:txBody>
        </p:sp>
        <p:sp>
          <p:nvSpPr>
            <p:cNvPr id="77" name="TextBox 76">
              <a:extLst>
                <a:ext uri="{FF2B5EF4-FFF2-40B4-BE49-F238E27FC236}">
                  <a16:creationId xmlns:a16="http://schemas.microsoft.com/office/drawing/2014/main" id="{5952388E-F5BC-4760-BAE7-4172C125A08B}"/>
                </a:ext>
              </a:extLst>
            </p:cNvPr>
            <p:cNvSpPr txBox="1"/>
            <p:nvPr/>
          </p:nvSpPr>
          <p:spPr>
            <a:xfrm>
              <a:off x="8930469" y="4146528"/>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Storage (archival)</a:t>
              </a:r>
            </a:p>
          </p:txBody>
        </p:sp>
        <p:sp>
          <p:nvSpPr>
            <p:cNvPr id="78" name="TextBox 77">
              <a:extLst>
                <a:ext uri="{FF2B5EF4-FFF2-40B4-BE49-F238E27FC236}">
                  <a16:creationId xmlns:a16="http://schemas.microsoft.com/office/drawing/2014/main" id="{F2F4F461-F3E0-40B8-BA9B-50B3E297D3C6}"/>
                </a:ext>
              </a:extLst>
            </p:cNvPr>
            <p:cNvSpPr txBox="1"/>
            <p:nvPr/>
          </p:nvSpPr>
          <p:spPr>
            <a:xfrm>
              <a:off x="10338456" y="3942443"/>
              <a:ext cx="1399350" cy="263168"/>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Web Jobs (Change feed processor)</a:t>
              </a:r>
            </a:p>
          </p:txBody>
        </p:sp>
        <p:sp>
          <p:nvSpPr>
            <p:cNvPr id="79" name="TextBox 78">
              <a:extLst>
                <a:ext uri="{FF2B5EF4-FFF2-40B4-BE49-F238E27FC236}">
                  <a16:creationId xmlns:a16="http://schemas.microsoft.com/office/drawing/2014/main" id="{AB30E86D-AE6D-487F-B111-5082B6E2B35C}"/>
                </a:ext>
              </a:extLst>
            </p:cNvPr>
            <p:cNvSpPr txBox="1"/>
            <p:nvPr/>
          </p:nvSpPr>
          <p:spPr>
            <a:xfrm>
              <a:off x="10338456" y="5078446"/>
              <a:ext cx="1399350"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Logic apps</a:t>
              </a:r>
            </a:p>
          </p:txBody>
        </p:sp>
        <p:sp>
          <p:nvSpPr>
            <p:cNvPr id="80" name="TextBox 79">
              <a:extLst>
                <a:ext uri="{FF2B5EF4-FFF2-40B4-BE49-F238E27FC236}">
                  <a16:creationId xmlns:a16="http://schemas.microsoft.com/office/drawing/2014/main" id="{90074EC9-671E-429F-8614-E0728056642B}"/>
                </a:ext>
              </a:extLst>
            </p:cNvPr>
            <p:cNvSpPr txBox="1"/>
            <p:nvPr/>
          </p:nvSpPr>
          <p:spPr>
            <a:xfrm>
              <a:off x="7582602" y="2775969"/>
              <a:ext cx="1077846"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IoT Hub</a:t>
              </a:r>
            </a:p>
          </p:txBody>
        </p:sp>
        <p:grpSp>
          <p:nvGrpSpPr>
            <p:cNvPr id="81" name="Group 80">
              <a:extLst>
                <a:ext uri="{FF2B5EF4-FFF2-40B4-BE49-F238E27FC236}">
                  <a16:creationId xmlns:a16="http://schemas.microsoft.com/office/drawing/2014/main" id="{C161B90C-493C-45BF-B3B4-0D316DD8E7D8}"/>
                </a:ext>
              </a:extLst>
            </p:cNvPr>
            <p:cNvGrpSpPr/>
            <p:nvPr/>
          </p:nvGrpSpPr>
          <p:grpSpPr>
            <a:xfrm>
              <a:off x="9226218" y="3631474"/>
              <a:ext cx="473648" cy="422366"/>
              <a:chOff x="2488012" y="1320237"/>
              <a:chExt cx="4696415" cy="4187934"/>
            </a:xfrm>
          </p:grpSpPr>
          <p:sp>
            <p:nvSpPr>
              <p:cNvPr id="111" name="Hexagon 110">
                <a:extLst>
                  <a:ext uri="{FF2B5EF4-FFF2-40B4-BE49-F238E27FC236}">
                    <a16:creationId xmlns:a16="http://schemas.microsoft.com/office/drawing/2014/main" id="{B3128F83-D41F-4B3D-ADC7-F10088D02039}"/>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Snip Single Corner Rectangle 26">
                <a:extLst>
                  <a:ext uri="{FF2B5EF4-FFF2-40B4-BE49-F238E27FC236}">
                    <a16:creationId xmlns:a16="http://schemas.microsoft.com/office/drawing/2014/main" id="{C94E67E4-5FB9-43F1-A592-0322AB9110C8}"/>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600">
                  <a:solidFill>
                    <a:srgbClr val="505050"/>
                  </a:solidFill>
                  <a:latin typeface="Segoe UI Semilight"/>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CF2C1F8-9595-45F8-B5AD-5560350E2C1D}"/>
                  </a:ext>
                </a:extLst>
              </p:cNvPr>
              <p:cNvGrpSpPr/>
              <p:nvPr/>
            </p:nvGrpSpPr>
            <p:grpSpPr>
              <a:xfrm>
                <a:off x="4271145" y="2716507"/>
                <a:ext cx="790235" cy="1472560"/>
                <a:chOff x="4917030" y="1019829"/>
                <a:chExt cx="123056" cy="229308"/>
              </a:xfrm>
            </p:grpSpPr>
            <p:sp>
              <p:nvSpPr>
                <p:cNvPr id="115" name="Freeform: Shape 114">
                  <a:extLst>
                    <a:ext uri="{FF2B5EF4-FFF2-40B4-BE49-F238E27FC236}">
                      <a16:creationId xmlns:a16="http://schemas.microsoft.com/office/drawing/2014/main" id="{C320DEBE-D1CE-4C64-A9FA-E004AC4A05E8}"/>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D7D93D43-87E1-4AC1-8172-AE64BA50142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69E54300-5CA9-421C-A51B-52846E0D613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AD18958D-794C-46F9-965D-96AAB82BBD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4" name="Right Triangle 113">
                <a:extLst>
                  <a:ext uri="{FF2B5EF4-FFF2-40B4-BE49-F238E27FC236}">
                    <a16:creationId xmlns:a16="http://schemas.microsoft.com/office/drawing/2014/main" id="{39B5A84E-8A5B-4D72-B285-8CC2617499E4}"/>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cs typeface="Segoe UI" pitchFamily="34" charset="0"/>
                </a:endParaRPr>
              </a:p>
            </p:txBody>
          </p:sp>
        </p:grpSp>
        <p:grpSp>
          <p:nvGrpSpPr>
            <p:cNvPr id="82" name="Group 81">
              <a:extLst>
                <a:ext uri="{FF2B5EF4-FFF2-40B4-BE49-F238E27FC236}">
                  <a16:creationId xmlns:a16="http://schemas.microsoft.com/office/drawing/2014/main" id="{6A7BF8FF-56BA-428D-8489-66DA5C293F4F}"/>
                </a:ext>
              </a:extLst>
            </p:cNvPr>
            <p:cNvGrpSpPr/>
            <p:nvPr/>
          </p:nvGrpSpPr>
          <p:grpSpPr>
            <a:xfrm>
              <a:off x="10834782" y="3434750"/>
              <a:ext cx="365487" cy="365487"/>
              <a:chOff x="4199876" y="4606668"/>
              <a:chExt cx="596892" cy="596892"/>
            </a:xfrm>
            <a:noFill/>
          </p:grpSpPr>
          <p:sp>
            <p:nvSpPr>
              <p:cNvPr id="104" name="Freeform 220">
                <a:extLst>
                  <a:ext uri="{FF2B5EF4-FFF2-40B4-BE49-F238E27FC236}">
                    <a16:creationId xmlns:a16="http://schemas.microsoft.com/office/drawing/2014/main" id="{3966B0B7-D89D-4EE1-9CE9-8FB33617C5DC}"/>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B931C262-E0E9-4708-9544-99AE8873D553}"/>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a:extLst/>
            </p:spPr>
            <p:txBody>
              <a:bodyPr rtlCol="0" anchor="ctr"/>
              <a:lstStyle/>
              <a:p>
                <a:pPr algn="ctr" defTabSz="914225"/>
                <a:endParaRPr lang="en-US">
                  <a:solidFill>
                    <a:srgbClr val="505050"/>
                  </a:solidFill>
                  <a:latin typeface="Segoe UI Semilight"/>
                </a:endParaRPr>
              </a:p>
            </p:txBody>
          </p:sp>
          <p:sp>
            <p:nvSpPr>
              <p:cNvPr id="106" name="Freeform: Shape 105">
                <a:extLst>
                  <a:ext uri="{FF2B5EF4-FFF2-40B4-BE49-F238E27FC236}">
                    <a16:creationId xmlns:a16="http://schemas.microsoft.com/office/drawing/2014/main" id="{FF9919A0-F6ED-43F8-B134-437336D7D064}"/>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a:extLst/>
            </p:spPr>
            <p:txBody>
              <a:bodyPr rtlCol="0" anchor="ctr"/>
              <a:lstStyle/>
              <a:p>
                <a:pPr algn="ctr" defTabSz="914225"/>
                <a:endParaRPr lang="en-US">
                  <a:solidFill>
                    <a:srgbClr val="505050"/>
                  </a:solidFill>
                  <a:latin typeface="Segoe UI Semilight"/>
                </a:endParaRPr>
              </a:p>
            </p:txBody>
          </p:sp>
          <p:sp>
            <p:nvSpPr>
              <p:cNvPr id="107" name="Freeform: Shape 106">
                <a:extLst>
                  <a:ext uri="{FF2B5EF4-FFF2-40B4-BE49-F238E27FC236}">
                    <a16:creationId xmlns:a16="http://schemas.microsoft.com/office/drawing/2014/main" id="{A4C298A0-7E3E-4988-944B-00C783B2C29A}"/>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a:extLst/>
            </p:spPr>
            <p:txBody>
              <a:bodyPr rtlCol="0" anchor="ctr"/>
              <a:lstStyle/>
              <a:p>
                <a:pPr algn="ctr" defTabSz="914225"/>
                <a:endParaRPr lang="en-US">
                  <a:solidFill>
                    <a:srgbClr val="505050"/>
                  </a:solidFill>
                  <a:latin typeface="Segoe UI Semilight"/>
                </a:endParaRPr>
              </a:p>
            </p:txBody>
          </p:sp>
          <p:sp>
            <p:nvSpPr>
              <p:cNvPr id="108" name="Freeform 220">
                <a:extLst>
                  <a:ext uri="{FF2B5EF4-FFF2-40B4-BE49-F238E27FC236}">
                    <a16:creationId xmlns:a16="http://schemas.microsoft.com/office/drawing/2014/main" id="{70F6004A-731C-4ABD-84DF-02F2BE59F8A2}"/>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Freeform 220">
                <a:extLst>
                  <a:ext uri="{FF2B5EF4-FFF2-40B4-BE49-F238E27FC236}">
                    <a16:creationId xmlns:a16="http://schemas.microsoft.com/office/drawing/2014/main" id="{C565E660-585C-4288-BEEE-C75C7DFC2906}"/>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Freeform 220">
                <a:extLst>
                  <a:ext uri="{FF2B5EF4-FFF2-40B4-BE49-F238E27FC236}">
                    <a16:creationId xmlns:a16="http://schemas.microsoft.com/office/drawing/2014/main" id="{FE6B43AE-5E64-4820-A24D-A27C2BB4C57D}"/>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3" name="Graphic 82" descr="Gears">
              <a:extLst>
                <a:ext uri="{FF2B5EF4-FFF2-40B4-BE49-F238E27FC236}">
                  <a16:creationId xmlns:a16="http://schemas.microsoft.com/office/drawing/2014/main" id="{40058015-563D-43E5-947D-D3F4CE655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10909629" y="3557190"/>
              <a:ext cx="408974" cy="408974"/>
            </a:xfrm>
            <a:prstGeom prst="rect">
              <a:avLst/>
            </a:prstGeom>
          </p:spPr>
        </p:pic>
        <p:grpSp>
          <p:nvGrpSpPr>
            <p:cNvPr id="84" name="Group 83">
              <a:extLst>
                <a:ext uri="{FF2B5EF4-FFF2-40B4-BE49-F238E27FC236}">
                  <a16:creationId xmlns:a16="http://schemas.microsoft.com/office/drawing/2014/main" id="{6659BF72-1E0D-4D0F-84DA-1487C9FBDA59}"/>
                </a:ext>
              </a:extLst>
            </p:cNvPr>
            <p:cNvGrpSpPr/>
            <p:nvPr/>
          </p:nvGrpSpPr>
          <p:grpSpPr>
            <a:xfrm>
              <a:off x="7820684" y="2235378"/>
              <a:ext cx="423233" cy="437465"/>
              <a:chOff x="6175919" y="4051028"/>
              <a:chExt cx="248788" cy="257154"/>
            </a:xfrm>
          </p:grpSpPr>
          <p:sp>
            <p:nvSpPr>
              <p:cNvPr id="96" name="Freeform: Shape 526">
                <a:extLst>
                  <a:ext uri="{FF2B5EF4-FFF2-40B4-BE49-F238E27FC236}">
                    <a16:creationId xmlns:a16="http://schemas.microsoft.com/office/drawing/2014/main" id="{804868E0-9246-4CE5-8BE6-411B3F60F7F1}"/>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Freeform: Shape 527">
                <a:extLst>
                  <a:ext uri="{FF2B5EF4-FFF2-40B4-BE49-F238E27FC236}">
                    <a16:creationId xmlns:a16="http://schemas.microsoft.com/office/drawing/2014/main" id="{DE02D549-9222-43AF-B702-756DF32906A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Shape 529">
                <a:extLst>
                  <a:ext uri="{FF2B5EF4-FFF2-40B4-BE49-F238E27FC236}">
                    <a16:creationId xmlns:a16="http://schemas.microsoft.com/office/drawing/2014/main" id="{A01614E3-1992-422A-8D52-0B4EAF75921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Freeform: Shape 530">
                <a:extLst>
                  <a:ext uri="{FF2B5EF4-FFF2-40B4-BE49-F238E27FC236}">
                    <a16:creationId xmlns:a16="http://schemas.microsoft.com/office/drawing/2014/main" id="{483DB044-7AC7-4145-9888-56D3C17CDF08}"/>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Shape 531">
                <a:extLst>
                  <a:ext uri="{FF2B5EF4-FFF2-40B4-BE49-F238E27FC236}">
                    <a16:creationId xmlns:a16="http://schemas.microsoft.com/office/drawing/2014/main" id="{F5A6C524-08F6-49BC-9546-0AAFDBA84FF0}"/>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Freeform: Shape 532">
                <a:extLst>
                  <a:ext uri="{FF2B5EF4-FFF2-40B4-BE49-F238E27FC236}">
                    <a16:creationId xmlns:a16="http://schemas.microsoft.com/office/drawing/2014/main" id="{1EA290EB-DF02-46A7-A117-0696464F9102}"/>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Freeform: Shape 524">
                <a:extLst>
                  <a:ext uri="{FF2B5EF4-FFF2-40B4-BE49-F238E27FC236}">
                    <a16:creationId xmlns:a16="http://schemas.microsoft.com/office/drawing/2014/main" id="{140AF620-BBB8-4A55-A572-3C2B149266EA}"/>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Shape 533">
                <a:extLst>
                  <a:ext uri="{FF2B5EF4-FFF2-40B4-BE49-F238E27FC236}">
                    <a16:creationId xmlns:a16="http://schemas.microsoft.com/office/drawing/2014/main" id="{E86DA1DB-AA66-4898-A41D-F90A876C84E1}"/>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5" name="Straight Arrow Connector 84">
              <a:extLst>
                <a:ext uri="{FF2B5EF4-FFF2-40B4-BE49-F238E27FC236}">
                  <a16:creationId xmlns:a16="http://schemas.microsoft.com/office/drawing/2014/main" id="{25AE6A3E-CBE4-46F6-9F48-7F0F169A8771}"/>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7712E3E7-85BA-4CD2-A2E1-AC08139C0269}"/>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7" name="Group 25">
              <a:extLst>
                <a:ext uri="{FF2B5EF4-FFF2-40B4-BE49-F238E27FC236}">
                  <a16:creationId xmlns:a16="http://schemas.microsoft.com/office/drawing/2014/main" id="{34D22426-F539-4C19-8F75-FB3EFD6295BD}"/>
                </a:ext>
              </a:extLst>
            </p:cNvPr>
            <p:cNvGrpSpPr>
              <a:grpSpLocks noChangeAspect="1"/>
            </p:cNvGrpSpPr>
            <p:nvPr/>
          </p:nvGrpSpPr>
          <p:grpSpPr bwMode="auto">
            <a:xfrm>
              <a:off x="10899969" y="4583467"/>
              <a:ext cx="447021" cy="438081"/>
              <a:chOff x="6108" y="2220"/>
              <a:chExt cx="150" cy="147"/>
            </a:xfrm>
          </p:grpSpPr>
          <p:sp>
            <p:nvSpPr>
              <p:cNvPr id="91" name="Freeform 26">
                <a:extLst>
                  <a:ext uri="{FF2B5EF4-FFF2-40B4-BE49-F238E27FC236}">
                    <a16:creationId xmlns:a16="http://schemas.microsoft.com/office/drawing/2014/main" id="{D2025066-2F9B-4360-8B4E-AD1C1CFDC91F}"/>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2" name="Freeform 27">
                <a:extLst>
                  <a:ext uri="{FF2B5EF4-FFF2-40B4-BE49-F238E27FC236}">
                    <a16:creationId xmlns:a16="http://schemas.microsoft.com/office/drawing/2014/main" id="{93092598-329C-4A2B-9DDC-3E3ABC9186A5}"/>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3" name="Freeform 28">
                <a:extLst>
                  <a:ext uri="{FF2B5EF4-FFF2-40B4-BE49-F238E27FC236}">
                    <a16:creationId xmlns:a16="http://schemas.microsoft.com/office/drawing/2014/main" id="{FE9703EA-B951-42B8-8B18-813D6E209F62}"/>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4" name="Line 29">
                <a:extLst>
                  <a:ext uri="{FF2B5EF4-FFF2-40B4-BE49-F238E27FC236}">
                    <a16:creationId xmlns:a16="http://schemas.microsoft.com/office/drawing/2014/main" id="{FD8CA60C-35EF-48C0-948F-88107F763F9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5" name="Oval 30">
                <a:extLst>
                  <a:ext uri="{FF2B5EF4-FFF2-40B4-BE49-F238E27FC236}">
                    <a16:creationId xmlns:a16="http://schemas.microsoft.com/office/drawing/2014/main" id="{A38DC0FE-B081-4749-A0B0-93CFF3506841}"/>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grpSp>
        <p:cxnSp>
          <p:nvCxnSpPr>
            <p:cNvPr id="88" name="Connector: Elbow 87">
              <a:extLst>
                <a:ext uri="{FF2B5EF4-FFF2-40B4-BE49-F238E27FC236}">
                  <a16:creationId xmlns:a16="http://schemas.microsoft.com/office/drawing/2014/main" id="{6A5512AB-87CA-4637-830A-B8E05B0A173B}"/>
                </a:ext>
              </a:extLst>
            </p:cNvPr>
            <p:cNvCxnSpPr>
              <a:cxnSpLocks/>
              <a:endCxn id="80" idx="2"/>
            </p:cNvCxnSpPr>
            <p:nvPr/>
          </p:nvCxnSpPr>
          <p:spPr>
            <a:xfrm rot="10800000">
              <a:off x="8121526" y="2907563"/>
              <a:ext cx="2593945" cy="1866635"/>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Arrow Connector 88">
              <a:extLst>
                <a:ext uri="{FF2B5EF4-FFF2-40B4-BE49-F238E27FC236}">
                  <a16:creationId xmlns:a16="http://schemas.microsoft.com/office/drawing/2014/main" id="{9B431B7E-3646-45C5-9083-679934A8227E}"/>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9F5B69C7-7FB5-4672-8506-00CC491114F7}"/>
                </a:ext>
              </a:extLst>
            </p:cNvPr>
            <p:cNvCxnSpPr>
              <a:cxnSpLocks/>
              <a:stCxn id="78" idx="1"/>
              <a:endCxn id="74" idx="1"/>
            </p:cNvCxnSpPr>
            <p:nvPr/>
          </p:nvCxnSpPr>
          <p:spPr>
            <a:xfrm rot="10800000">
              <a:off x="10264433" y="2907564"/>
              <a:ext cx="74023" cy="1166464"/>
            </a:xfrm>
            <a:prstGeom prst="bentConnector3">
              <a:avLst>
                <a:gd name="adj1" fmla="val 40886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37" name="Picture 2" descr="https://seeklogo.com/images/T/toyota-logo-3A02221675-seeklogo.com.png">
            <a:extLst>
              <a:ext uri="{FF2B5EF4-FFF2-40B4-BE49-F238E27FC236}">
                <a16:creationId xmlns:a16="http://schemas.microsoft.com/office/drawing/2014/main" id="{5D46B5F9-A74F-4BF4-890C-BA9FF38682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941" y="5801865"/>
            <a:ext cx="955122" cy="79275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0" descr="Image result for honeywell logo png">
            <a:extLst>
              <a:ext uri="{FF2B5EF4-FFF2-40B4-BE49-F238E27FC236}">
                <a16:creationId xmlns:a16="http://schemas.microsoft.com/office/drawing/2014/main" id="{B9C83C1C-F9CD-4448-92DD-6D5459324AC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641890" y="6061885"/>
            <a:ext cx="1540730" cy="27270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azurecomcdn.azureedge.net/cvt-4f63d0dc9876bb5804986b42c2edf6e24cecce5528e4ec21dd5a7c0c1c85fedb/images/shared/customers/johnson-controls_m.png">
            <a:extLst>
              <a:ext uri="{FF2B5EF4-FFF2-40B4-BE49-F238E27FC236}">
                <a16:creationId xmlns:a16="http://schemas.microsoft.com/office/drawing/2014/main" id="{D156218C-B676-44DE-9513-AC81143C6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823" y="5927668"/>
            <a:ext cx="1223130" cy="54114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https://azurecomcdn.azureedge.net/cvt-725edb9c054ab6faada83f3baeeedea262a07f2463f45e04164657dd365068ff/images/shared/customers/lg-cns_m.png">
            <a:extLst>
              <a:ext uri="{FF2B5EF4-FFF2-40B4-BE49-F238E27FC236}">
                <a16:creationId xmlns:a16="http://schemas.microsoft.com/office/drawing/2014/main" id="{308C9AB1-6F1A-4820-98F3-ED9EFFF17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277" y="5982471"/>
            <a:ext cx="1593894" cy="43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1618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50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DD5E-1112-4EF2-B012-230779EFE568}"/>
              </a:ext>
            </a:extLst>
          </p:cNvPr>
          <p:cNvSpPr>
            <a:spLocks noGrp="1"/>
          </p:cNvSpPr>
          <p:nvPr>
            <p:ph type="title"/>
          </p:nvPr>
        </p:nvSpPr>
        <p:spPr/>
        <p:txBody>
          <a:bodyPr/>
          <a:lstStyle/>
          <a:p>
            <a:r>
              <a:rPr lang="en-US"/>
              <a:t>Bounded Staleness in the Portal</a:t>
            </a:r>
          </a:p>
        </p:txBody>
      </p:sp>
      <p:sp>
        <p:nvSpPr>
          <p:cNvPr id="3" name="Text Placeholder 2">
            <a:extLst>
              <a:ext uri="{FF2B5EF4-FFF2-40B4-BE49-F238E27FC236}">
                <a16:creationId xmlns:a16="http://schemas.microsoft.com/office/drawing/2014/main" id="{E444F550-FACD-4135-BBE3-E2FE140F0885}"/>
              </a:ext>
            </a:extLst>
          </p:cNvPr>
          <p:cNvSpPr>
            <a:spLocks noGrp="1"/>
          </p:cNvSpPr>
          <p:nvPr>
            <p:ph type="body" sz="quarter" idx="10"/>
          </p:nvPr>
        </p:nvSpPr>
        <p:spPr>
          <a:xfrm>
            <a:off x="269241" y="3163547"/>
            <a:ext cx="11655839" cy="338554"/>
          </a:xfrm>
        </p:spPr>
        <p:txBody>
          <a:bodyPr/>
          <a:lstStyle/>
          <a:p>
            <a:r>
              <a:rPr lang="en-US" sz="1600">
                <a:solidFill>
                  <a:schemeClr val="tx1"/>
                </a:solidFill>
              </a:rPr>
              <a:t>BOUNDS ARE SET SERVER-SIDE VIA THE AZURE PORTAL</a:t>
            </a:r>
          </a:p>
        </p:txBody>
      </p:sp>
      <p:grpSp>
        <p:nvGrpSpPr>
          <p:cNvPr id="19" name="Group 18">
            <a:extLst>
              <a:ext uri="{FF2B5EF4-FFF2-40B4-BE49-F238E27FC236}">
                <a16:creationId xmlns:a16="http://schemas.microsoft.com/office/drawing/2014/main" id="{664863A6-3D30-4692-A6FB-78CBAC990D9F}"/>
              </a:ext>
            </a:extLst>
          </p:cNvPr>
          <p:cNvGrpSpPr>
            <a:grpSpLocks noChangeAspect="1"/>
          </p:cNvGrpSpPr>
          <p:nvPr/>
        </p:nvGrpSpPr>
        <p:grpSpPr>
          <a:xfrm>
            <a:off x="2745394" y="1343748"/>
            <a:ext cx="6579952" cy="1119042"/>
            <a:chOff x="1505130" y="1343748"/>
            <a:chExt cx="8540098" cy="1452401"/>
          </a:xfrm>
        </p:grpSpPr>
        <p:grpSp>
          <p:nvGrpSpPr>
            <p:cNvPr id="4" name="Group 3">
              <a:extLst>
                <a:ext uri="{FF2B5EF4-FFF2-40B4-BE49-F238E27FC236}">
                  <a16:creationId xmlns:a16="http://schemas.microsoft.com/office/drawing/2014/main" id="{3E7B8FFD-1405-4620-B8C0-813019A69EF7}"/>
                </a:ext>
              </a:extLst>
            </p:cNvPr>
            <p:cNvGrpSpPr/>
            <p:nvPr/>
          </p:nvGrpSpPr>
          <p:grpSpPr>
            <a:xfrm>
              <a:off x="2852851" y="1343748"/>
              <a:ext cx="1812997" cy="1080483"/>
              <a:chOff x="3168632" y="4408240"/>
              <a:chExt cx="1812997" cy="1080483"/>
            </a:xfrm>
          </p:grpSpPr>
          <p:sp>
            <p:nvSpPr>
              <p:cNvPr id="7" name="Rectangle: Rounded Corners 94">
                <a:extLst>
                  <a:ext uri="{FF2B5EF4-FFF2-40B4-BE49-F238E27FC236}">
                    <a16:creationId xmlns:a16="http://schemas.microsoft.com/office/drawing/2014/main" id="{F2D0229A-3E99-40E4-AC8E-CA0B9F3AF308}"/>
                  </a:ext>
                </a:extLst>
              </p:cNvPr>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8" name="TextBox 7">
                <a:extLst>
                  <a:ext uri="{FF2B5EF4-FFF2-40B4-BE49-F238E27FC236}">
                    <a16:creationId xmlns:a16="http://schemas.microsoft.com/office/drawing/2014/main" id="{F2B6DA7F-0DEC-4FF4-AB63-5229073B7704}"/>
                  </a:ext>
                </a:extLst>
              </p:cNvPr>
              <p:cNvSpPr txBox="1"/>
              <p:nvPr/>
            </p:nvSpPr>
            <p:spPr>
              <a:xfrm>
                <a:off x="3168632" y="5150169"/>
                <a:ext cx="18129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Bounded-staleness</a:t>
                </a:r>
              </a:p>
            </p:txBody>
          </p:sp>
        </p:grpSp>
        <p:grpSp>
          <p:nvGrpSpPr>
            <p:cNvPr id="16" name="Group 15">
              <a:extLst>
                <a:ext uri="{FF2B5EF4-FFF2-40B4-BE49-F238E27FC236}">
                  <a16:creationId xmlns:a16="http://schemas.microsoft.com/office/drawing/2014/main" id="{48BF3FFF-64E8-4027-BF4B-B3A490E8BAF3}"/>
                </a:ext>
              </a:extLst>
            </p:cNvPr>
            <p:cNvGrpSpPr/>
            <p:nvPr/>
          </p:nvGrpSpPr>
          <p:grpSpPr>
            <a:xfrm>
              <a:off x="1505130" y="2530081"/>
              <a:ext cx="8540098" cy="266068"/>
              <a:chOff x="1820911" y="5539981"/>
              <a:chExt cx="8540098" cy="266068"/>
            </a:xfrm>
          </p:grpSpPr>
          <p:cxnSp>
            <p:nvCxnSpPr>
              <p:cNvPr id="17" name="Straight Connector 16">
                <a:extLst>
                  <a:ext uri="{FF2B5EF4-FFF2-40B4-BE49-F238E27FC236}">
                    <a16:creationId xmlns:a16="http://schemas.microsoft.com/office/drawing/2014/main" id="{0186B271-8588-4BFF-ACB7-AAA2CD4E553C}"/>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Rounded Corners 95">
                <a:extLst>
                  <a:ext uri="{FF2B5EF4-FFF2-40B4-BE49-F238E27FC236}">
                    <a16:creationId xmlns:a16="http://schemas.microsoft.com/office/drawing/2014/main" id="{F7756212-3A75-4686-9A18-0DC197257794}"/>
                  </a:ext>
                </a:extLst>
              </p:cNvPr>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grpSp>
      <p:pic>
        <p:nvPicPr>
          <p:cNvPr id="20" name="Picture 19">
            <a:extLst>
              <a:ext uri="{FF2B5EF4-FFF2-40B4-BE49-F238E27FC236}">
                <a16:creationId xmlns:a16="http://schemas.microsoft.com/office/drawing/2014/main" id="{DF06131F-C73A-4715-B768-2C465E7B05C0}"/>
              </a:ext>
            </a:extLst>
          </p:cNvPr>
          <p:cNvPicPr>
            <a:picLocks noChangeAspect="1"/>
          </p:cNvPicPr>
          <p:nvPr/>
        </p:nvPicPr>
        <p:blipFill rotWithShape="1">
          <a:blip r:embed="rId3"/>
          <a:srcRect b="12985"/>
          <a:stretch/>
        </p:blipFill>
        <p:spPr>
          <a:xfrm>
            <a:off x="2734955" y="3676223"/>
            <a:ext cx="6590391" cy="3065540"/>
          </a:xfrm>
          <a:prstGeom prst="rect">
            <a:avLst/>
          </a:prstGeom>
        </p:spPr>
      </p:pic>
    </p:spTree>
    <p:extLst>
      <p:ext uri="{BB962C8B-B14F-4D97-AF65-F5344CB8AC3E}">
        <p14:creationId xmlns:p14="http://schemas.microsoft.com/office/powerpoint/2010/main" val="175919326"/>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DD5E-1112-4EF2-B012-230779EFE568}"/>
              </a:ext>
            </a:extLst>
          </p:cNvPr>
          <p:cNvSpPr>
            <a:spLocks noGrp="1"/>
          </p:cNvSpPr>
          <p:nvPr>
            <p:ph type="title"/>
          </p:nvPr>
        </p:nvSpPr>
        <p:spPr/>
        <p:txBody>
          <a:bodyPr/>
          <a:lstStyle/>
          <a:p>
            <a:r>
              <a:rPr lang="en-US"/>
              <a:t>Session Consistency In Code</a:t>
            </a:r>
          </a:p>
        </p:txBody>
      </p:sp>
      <p:sp>
        <p:nvSpPr>
          <p:cNvPr id="3" name="Text Placeholder 2">
            <a:extLst>
              <a:ext uri="{FF2B5EF4-FFF2-40B4-BE49-F238E27FC236}">
                <a16:creationId xmlns:a16="http://schemas.microsoft.com/office/drawing/2014/main" id="{E444F550-FACD-4135-BBE3-E2FE140F0885}"/>
              </a:ext>
            </a:extLst>
          </p:cNvPr>
          <p:cNvSpPr>
            <a:spLocks noGrp="1"/>
          </p:cNvSpPr>
          <p:nvPr>
            <p:ph type="body" sz="quarter" idx="10"/>
          </p:nvPr>
        </p:nvSpPr>
        <p:spPr>
          <a:xfrm>
            <a:off x="269241" y="3163547"/>
            <a:ext cx="11655839" cy="929485"/>
          </a:xfrm>
        </p:spPr>
        <p:txBody>
          <a:bodyPr/>
          <a:lstStyle/>
          <a:p>
            <a:r>
              <a:rPr lang="en-US" sz="1600">
                <a:solidFill>
                  <a:schemeClr val="tx1"/>
                </a:solidFill>
              </a:rPr>
              <a:t>SESSION IS CONTROLLED USING A “SESSION TOKEN”</a:t>
            </a:r>
          </a:p>
          <a:p>
            <a:pPr marL="285750" indent="-285750">
              <a:buFont typeface="Arial" panose="020B0604020202020204" pitchFamily="34" charset="0"/>
              <a:buChar char="•"/>
            </a:pPr>
            <a:r>
              <a:rPr lang="en-US" sz="1600" b="0">
                <a:solidFill>
                  <a:schemeClr val="tx1"/>
                </a:solidFill>
                <a:latin typeface="+mn-lt"/>
              </a:rPr>
              <a:t>Session tokens are automatically cached by the Client SDK</a:t>
            </a:r>
          </a:p>
          <a:p>
            <a:pPr marL="285750" indent="-285750">
              <a:buFont typeface="Arial" panose="020B0604020202020204" pitchFamily="34" charset="0"/>
              <a:buChar char="•"/>
            </a:pPr>
            <a:r>
              <a:rPr lang="en-US" sz="1600" b="0">
                <a:solidFill>
                  <a:schemeClr val="tx1"/>
                </a:solidFill>
                <a:latin typeface="+mn-lt"/>
              </a:rPr>
              <a:t>Can be pulled out and used to override other requests (to preserve session between multiple clients)</a:t>
            </a:r>
          </a:p>
        </p:txBody>
      </p:sp>
      <p:grpSp>
        <p:nvGrpSpPr>
          <p:cNvPr id="19" name="Group 18">
            <a:extLst>
              <a:ext uri="{FF2B5EF4-FFF2-40B4-BE49-F238E27FC236}">
                <a16:creationId xmlns:a16="http://schemas.microsoft.com/office/drawing/2014/main" id="{664863A6-3D30-4692-A6FB-78CBAC990D9F}"/>
              </a:ext>
            </a:extLst>
          </p:cNvPr>
          <p:cNvGrpSpPr>
            <a:grpSpLocks noChangeAspect="1"/>
          </p:cNvGrpSpPr>
          <p:nvPr/>
        </p:nvGrpSpPr>
        <p:grpSpPr>
          <a:xfrm>
            <a:off x="2667000" y="1343748"/>
            <a:ext cx="6858000" cy="1166329"/>
            <a:chOff x="1505130" y="1343748"/>
            <a:chExt cx="8540098" cy="1452401"/>
          </a:xfrm>
        </p:grpSpPr>
        <p:sp>
          <p:nvSpPr>
            <p:cNvPr id="9" name="Rectangle: Rounded Corners 95">
              <a:extLst>
                <a:ext uri="{FF2B5EF4-FFF2-40B4-BE49-F238E27FC236}">
                  <a16:creationId xmlns:a16="http://schemas.microsoft.com/office/drawing/2014/main" id="{6EF337BF-5232-43EE-98E3-FE23CAA6EB31}"/>
                </a:ext>
              </a:extLst>
            </p:cNvPr>
            <p:cNvSpPr/>
            <p:nvPr/>
          </p:nvSpPr>
          <p:spPr>
            <a:xfrm>
              <a:off x="5496216" y="13437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0" name="TextBox 9">
              <a:extLst>
                <a:ext uri="{FF2B5EF4-FFF2-40B4-BE49-F238E27FC236}">
                  <a16:creationId xmlns:a16="http://schemas.microsoft.com/office/drawing/2014/main" id="{999C6C09-1FCD-4BFC-BAA4-09B7AD29C2FC}"/>
                </a:ext>
              </a:extLst>
            </p:cNvPr>
            <p:cNvSpPr txBox="1"/>
            <p:nvPr/>
          </p:nvSpPr>
          <p:spPr>
            <a:xfrm>
              <a:off x="5459398" y="20856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16" name="Group 15">
              <a:extLst>
                <a:ext uri="{FF2B5EF4-FFF2-40B4-BE49-F238E27FC236}">
                  <a16:creationId xmlns:a16="http://schemas.microsoft.com/office/drawing/2014/main" id="{48BF3FFF-64E8-4027-BF4B-B3A490E8BAF3}"/>
                </a:ext>
              </a:extLst>
            </p:cNvPr>
            <p:cNvGrpSpPr/>
            <p:nvPr/>
          </p:nvGrpSpPr>
          <p:grpSpPr>
            <a:xfrm>
              <a:off x="1505130" y="2530081"/>
              <a:ext cx="8540098" cy="266068"/>
              <a:chOff x="1820911" y="5539981"/>
              <a:chExt cx="8540098" cy="266068"/>
            </a:xfrm>
          </p:grpSpPr>
          <p:cxnSp>
            <p:nvCxnSpPr>
              <p:cNvPr id="17" name="Straight Connector 16">
                <a:extLst>
                  <a:ext uri="{FF2B5EF4-FFF2-40B4-BE49-F238E27FC236}">
                    <a16:creationId xmlns:a16="http://schemas.microsoft.com/office/drawing/2014/main" id="{0186B271-8588-4BFF-ACB7-AAA2CD4E553C}"/>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Rounded Corners 95">
                <a:extLst>
                  <a:ext uri="{FF2B5EF4-FFF2-40B4-BE49-F238E27FC236}">
                    <a16:creationId xmlns:a16="http://schemas.microsoft.com/office/drawing/2014/main" id="{F7756212-3A75-4686-9A18-0DC197257794}"/>
                  </a:ext>
                </a:extLst>
              </p:cNvPr>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grpSp>
      <p:sp>
        <p:nvSpPr>
          <p:cNvPr id="20" name="Rectangle 3">
            <a:extLst>
              <a:ext uri="{FF2B5EF4-FFF2-40B4-BE49-F238E27FC236}">
                <a16:creationId xmlns:a16="http://schemas.microsoft.com/office/drawing/2014/main" id="{1EB36648-3657-4433-825E-CCDF57F599D9}"/>
              </a:ext>
            </a:extLst>
          </p:cNvPr>
          <p:cNvSpPr>
            <a:spLocks noChangeArrowheads="1"/>
          </p:cNvSpPr>
          <p:nvPr/>
        </p:nvSpPr>
        <p:spPr bwMode="auto">
          <a:xfrm>
            <a:off x="269241" y="4535896"/>
            <a:ext cx="569718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ResourceResponse&lt;Document&gt; response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client.CreateDocumentAsync</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collectionLink,</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id = </a:t>
            </a:r>
            <a:r>
              <a:rPr kumimoji="0" lang="en-US" alt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"an id"</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r>
              <a:rPr kumimoji="0" lang="en-US" alt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"some value"</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sessionToken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response.SessionToken</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21" name="Rectangle 3">
            <a:extLst>
              <a:ext uri="{FF2B5EF4-FFF2-40B4-BE49-F238E27FC236}">
                <a16:creationId xmlns:a16="http://schemas.microsoft.com/office/drawing/2014/main" id="{07CA32E7-BEDE-4A86-B1C8-FD3D857336A4}"/>
              </a:ext>
            </a:extLst>
          </p:cNvPr>
          <p:cNvSpPr>
            <a:spLocks noChangeArrowheads="1"/>
          </p:cNvSpPr>
          <p:nvPr/>
        </p:nvSpPr>
        <p:spPr bwMode="auto">
          <a:xfrm>
            <a:off x="6394025" y="4898712"/>
            <a:ext cx="55310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ResourceResponse&lt;Document&gt; read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documentLink,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3836811"/>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DD5E-1112-4EF2-B012-230779EFE568}"/>
              </a:ext>
            </a:extLst>
          </p:cNvPr>
          <p:cNvSpPr>
            <a:spLocks noGrp="1"/>
          </p:cNvSpPr>
          <p:nvPr>
            <p:ph type="title"/>
          </p:nvPr>
        </p:nvSpPr>
        <p:spPr/>
        <p:txBody>
          <a:bodyPr/>
          <a:lstStyle/>
          <a:p>
            <a:r>
              <a:rPr lang="en-US"/>
              <a:t>Relaxing </a:t>
            </a:r>
            <a:r>
              <a:rPr lang="en-US" dirty="0"/>
              <a:t>Consistency In Code</a:t>
            </a:r>
          </a:p>
        </p:txBody>
      </p:sp>
      <p:sp>
        <p:nvSpPr>
          <p:cNvPr id="3" name="Text Placeholder 2">
            <a:extLst>
              <a:ext uri="{FF2B5EF4-FFF2-40B4-BE49-F238E27FC236}">
                <a16:creationId xmlns:a16="http://schemas.microsoft.com/office/drawing/2014/main" id="{E444F550-FACD-4135-BBE3-E2FE140F0885}"/>
              </a:ext>
            </a:extLst>
          </p:cNvPr>
          <p:cNvSpPr>
            <a:spLocks noGrp="1"/>
          </p:cNvSpPr>
          <p:nvPr>
            <p:ph type="body" sz="quarter" idx="10"/>
          </p:nvPr>
        </p:nvSpPr>
        <p:spPr>
          <a:xfrm>
            <a:off x="269241" y="3163547"/>
            <a:ext cx="11655839" cy="338554"/>
          </a:xfrm>
        </p:spPr>
        <p:txBody>
          <a:bodyPr/>
          <a:lstStyle/>
          <a:p>
            <a:r>
              <a:rPr lang="en-US" sz="1600">
                <a:solidFill>
                  <a:schemeClr val="tx1"/>
                </a:solidFill>
              </a:rPr>
              <a:t>CONSISTENCY CAN BE RELAXED ON A PER-REQUEST BASIS</a:t>
            </a:r>
          </a:p>
        </p:txBody>
      </p:sp>
      <p:grpSp>
        <p:nvGrpSpPr>
          <p:cNvPr id="16" name="Group 15">
            <a:extLst>
              <a:ext uri="{FF2B5EF4-FFF2-40B4-BE49-F238E27FC236}">
                <a16:creationId xmlns:a16="http://schemas.microsoft.com/office/drawing/2014/main" id="{48BF3FFF-64E8-4027-BF4B-B3A490E8BAF3}"/>
              </a:ext>
            </a:extLst>
          </p:cNvPr>
          <p:cNvGrpSpPr/>
          <p:nvPr/>
        </p:nvGrpSpPr>
        <p:grpSpPr>
          <a:xfrm>
            <a:off x="2667000" y="2660017"/>
            <a:ext cx="6858000" cy="213662"/>
            <a:chOff x="1820911" y="5539981"/>
            <a:chExt cx="8540098" cy="266068"/>
          </a:xfrm>
        </p:grpSpPr>
        <p:cxnSp>
          <p:nvCxnSpPr>
            <p:cNvPr id="17" name="Straight Connector 16">
              <a:extLst>
                <a:ext uri="{FF2B5EF4-FFF2-40B4-BE49-F238E27FC236}">
                  <a16:creationId xmlns:a16="http://schemas.microsoft.com/office/drawing/2014/main" id="{0186B271-8588-4BFF-ACB7-AAA2CD4E553C}"/>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Rounded Corners 95">
              <a:extLst>
                <a:ext uri="{FF2B5EF4-FFF2-40B4-BE49-F238E27FC236}">
                  <a16:creationId xmlns:a16="http://schemas.microsoft.com/office/drawing/2014/main" id="{F7756212-3A75-4686-9A18-0DC197257794}"/>
                </a:ext>
              </a:extLst>
            </p:cNvPr>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12" name="Rectangle 2">
            <a:extLst>
              <a:ext uri="{FF2B5EF4-FFF2-40B4-BE49-F238E27FC236}">
                <a16:creationId xmlns:a16="http://schemas.microsoft.com/office/drawing/2014/main" id="{F544E808-936C-4811-84FB-63B1F4F97FE6}"/>
              </a:ext>
            </a:extLst>
          </p:cNvPr>
          <p:cNvSpPr>
            <a:spLocks noChangeArrowheads="1"/>
          </p:cNvSpPr>
          <p:nvPr/>
        </p:nvSpPr>
        <p:spPr bwMode="auto">
          <a:xfrm>
            <a:off x="269241" y="4717003"/>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documentLink,</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ConsistencyLevel</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ConsistencyLevel.Eventual</a:t>
            </a: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 name="Group 10">
            <a:extLst>
              <a:ext uri="{FF2B5EF4-FFF2-40B4-BE49-F238E27FC236}">
                <a16:creationId xmlns:a16="http://schemas.microsoft.com/office/drawing/2014/main" id="{276B632A-1EE5-4003-A2B2-79C8C0EC05AF}"/>
              </a:ext>
            </a:extLst>
          </p:cNvPr>
          <p:cNvGrpSpPr/>
          <p:nvPr/>
        </p:nvGrpSpPr>
        <p:grpSpPr>
          <a:xfrm>
            <a:off x="1719164" y="1344380"/>
            <a:ext cx="3262465" cy="1080483"/>
            <a:chOff x="1719164" y="4408240"/>
            <a:chExt cx="3262465" cy="1080483"/>
          </a:xfrm>
        </p:grpSpPr>
        <p:sp>
          <p:nvSpPr>
            <p:cNvPr id="13" name="Rectangle 12">
              <a:extLst>
                <a:ext uri="{FF2B5EF4-FFF2-40B4-BE49-F238E27FC236}">
                  <a16:creationId xmlns:a16="http://schemas.microsoft.com/office/drawing/2014/main" id="{795480C6-389B-4E7B-8BA3-573ACFF96B79}"/>
                </a:ext>
              </a:extLst>
            </p:cNvPr>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4" name="TextBox 13">
              <a:extLst>
                <a:ext uri="{FF2B5EF4-FFF2-40B4-BE49-F238E27FC236}">
                  <a16:creationId xmlns:a16="http://schemas.microsoft.com/office/drawing/2014/main" id="{D5ED7DD4-1B8A-490E-980D-56BCD8919AA8}"/>
                </a:ext>
              </a:extLst>
            </p:cNvPr>
            <p:cNvSpPr txBox="1"/>
            <p:nvPr/>
          </p:nvSpPr>
          <p:spPr>
            <a:xfrm>
              <a:off x="1719164" y="5150169"/>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sp>
          <p:nvSpPr>
            <p:cNvPr id="15" name="Rectangle: Rounded Corners 94">
              <a:extLst>
                <a:ext uri="{FF2B5EF4-FFF2-40B4-BE49-F238E27FC236}">
                  <a16:creationId xmlns:a16="http://schemas.microsoft.com/office/drawing/2014/main" id="{98E2A876-8676-4502-B16B-CF3E77786D23}"/>
                </a:ext>
              </a:extLst>
            </p:cNvPr>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0" name="TextBox 19">
              <a:extLst>
                <a:ext uri="{FF2B5EF4-FFF2-40B4-BE49-F238E27FC236}">
                  <a16:creationId xmlns:a16="http://schemas.microsoft.com/office/drawing/2014/main" id="{A853CB61-4938-4276-948E-3F82ED854979}"/>
                </a:ext>
              </a:extLst>
            </p:cNvPr>
            <p:cNvSpPr txBox="1"/>
            <p:nvPr/>
          </p:nvSpPr>
          <p:spPr>
            <a:xfrm>
              <a:off x="3168632" y="5150169"/>
              <a:ext cx="18129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Bounded-staleness</a:t>
              </a:r>
            </a:p>
          </p:txBody>
        </p:sp>
      </p:grpSp>
      <p:sp>
        <p:nvSpPr>
          <p:cNvPr id="21" name="Rectangle: Rounded Corners 95">
            <a:extLst>
              <a:ext uri="{FF2B5EF4-FFF2-40B4-BE49-F238E27FC236}">
                <a16:creationId xmlns:a16="http://schemas.microsoft.com/office/drawing/2014/main" id="{1194C27B-CFEC-4229-A1D6-73499B88DCC3}"/>
              </a:ext>
            </a:extLst>
          </p:cNvPr>
          <p:cNvSpPr/>
          <p:nvPr/>
        </p:nvSpPr>
        <p:spPr>
          <a:xfrm>
            <a:off x="5811997" y="1344380"/>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2" name="TextBox 21">
            <a:extLst>
              <a:ext uri="{FF2B5EF4-FFF2-40B4-BE49-F238E27FC236}">
                <a16:creationId xmlns:a16="http://schemas.microsoft.com/office/drawing/2014/main" id="{EC766274-B67F-45FA-9C49-46830AA55B72}"/>
              </a:ext>
            </a:extLst>
          </p:cNvPr>
          <p:cNvSpPr txBox="1"/>
          <p:nvPr/>
        </p:nvSpPr>
        <p:spPr>
          <a:xfrm>
            <a:off x="5775179" y="2086309"/>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23" name="Group 22">
            <a:extLst>
              <a:ext uri="{FF2B5EF4-FFF2-40B4-BE49-F238E27FC236}">
                <a16:creationId xmlns:a16="http://schemas.microsoft.com/office/drawing/2014/main" id="{F5A232AE-774E-406E-BDC6-073F6F35524F}"/>
              </a:ext>
            </a:extLst>
          </p:cNvPr>
          <p:cNvGrpSpPr/>
          <p:nvPr/>
        </p:nvGrpSpPr>
        <p:grpSpPr>
          <a:xfrm>
            <a:off x="7386004" y="1344477"/>
            <a:ext cx="3234135" cy="1080386"/>
            <a:chOff x="7386004" y="4408240"/>
            <a:chExt cx="3234135" cy="1080386"/>
          </a:xfrm>
        </p:grpSpPr>
        <p:sp>
          <p:nvSpPr>
            <p:cNvPr id="24" name="Rectangle: Rounded Corners 96">
              <a:extLst>
                <a:ext uri="{FF2B5EF4-FFF2-40B4-BE49-F238E27FC236}">
                  <a16:creationId xmlns:a16="http://schemas.microsoft.com/office/drawing/2014/main" id="{3F401C51-1869-4EE7-8632-33091FF03A41}"/>
                </a:ext>
              </a:extLst>
            </p:cNvPr>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5" name="TextBox 24">
              <a:extLst>
                <a:ext uri="{FF2B5EF4-FFF2-40B4-BE49-F238E27FC236}">
                  <a16:creationId xmlns:a16="http://schemas.microsoft.com/office/drawing/2014/main" id="{3C9A7EFC-2CE2-4097-80DE-4ABFB82D7825}"/>
                </a:ext>
              </a:extLst>
            </p:cNvPr>
            <p:cNvSpPr txBox="1"/>
            <p:nvPr/>
          </p:nvSpPr>
          <p:spPr>
            <a:xfrm>
              <a:off x="7386004" y="5150072"/>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sp>
          <p:nvSpPr>
            <p:cNvPr id="26" name="Oval 25">
              <a:extLst>
                <a:ext uri="{FF2B5EF4-FFF2-40B4-BE49-F238E27FC236}">
                  <a16:creationId xmlns:a16="http://schemas.microsoft.com/office/drawing/2014/main" id="{DEBA6D0C-63D2-428F-9438-428ACFEFDDF8}"/>
                </a:ext>
              </a:extLst>
            </p:cNvPr>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TextBox 26">
              <a:extLst>
                <a:ext uri="{FF2B5EF4-FFF2-40B4-BE49-F238E27FC236}">
                  <a16:creationId xmlns:a16="http://schemas.microsoft.com/office/drawing/2014/main" id="{A613CDA6-045D-4CF6-8152-BFA2312D75AF}"/>
                </a:ext>
              </a:extLst>
            </p:cNvPr>
            <p:cNvSpPr txBox="1"/>
            <p:nvPr/>
          </p:nvSpPr>
          <p:spPr>
            <a:xfrm>
              <a:off x="9828063" y="5150072"/>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spTree>
    <p:extLst>
      <p:ext uri="{BB962C8B-B14F-4D97-AF65-F5344CB8AC3E}">
        <p14:creationId xmlns:p14="http://schemas.microsoft.com/office/powerpoint/2010/main" val="69268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300" fill="hold"/>
                                        <p:tgtEl>
                                          <p:spTgt spid="23"/>
                                        </p:tgtEl>
                                        <p:attrNameLst>
                                          <p:attrName>ppt_x</p:attrName>
                                        </p:attrNameLst>
                                      </p:cBhvr>
                                      <p:tavLst>
                                        <p:tav tm="0">
                                          <p:val>
                                            <p:strVal val="1+#ppt_w/2"/>
                                          </p:val>
                                        </p:tav>
                                        <p:tav tm="100000">
                                          <p:val>
                                            <p:strVal val="#ppt_x"/>
                                          </p:val>
                                        </p:tav>
                                      </p:tavLst>
                                    </p:anim>
                                    <p:anim calcmode="lin" valueType="num">
                                      <p:cBhvr additive="base">
                                        <p:cTn id="12" dur="300" fill="hold"/>
                                        <p:tgtEl>
                                          <p:spTgt spid="23"/>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3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9899-6874-4663-870C-031B864BAB74}"/>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33D6547F-B67F-4BF8-902A-73ECB512EB61}"/>
              </a:ext>
            </a:extLst>
          </p:cNvPr>
          <p:cNvSpPr>
            <a:spLocks noGrp="1"/>
          </p:cNvSpPr>
          <p:nvPr>
            <p:ph type="body" sz="quarter" idx="4294967295"/>
          </p:nvPr>
        </p:nvSpPr>
        <p:spPr>
          <a:xfrm>
            <a:off x="6673671" y="1266870"/>
            <a:ext cx="4105001" cy="4324261"/>
          </a:xfrm>
        </p:spPr>
        <p:txBody>
          <a:bodyPr anchor="ctr"/>
          <a:lstStyle/>
          <a:p>
            <a:pPr marL="0" indent="0">
              <a:spcBef>
                <a:spcPts val="0"/>
              </a:spcBef>
              <a:spcAft>
                <a:spcPts val="3000"/>
              </a:spcAft>
              <a:buNone/>
            </a:pPr>
            <a:r>
              <a:rPr lang="en-US"/>
              <a:t>Reviewing Azure Cosmos DB</a:t>
            </a:r>
          </a:p>
          <a:p>
            <a:pPr marL="0" indent="0">
              <a:spcBef>
                <a:spcPts val="0"/>
              </a:spcBef>
              <a:spcAft>
                <a:spcPts val="3000"/>
              </a:spcAft>
              <a:buNone/>
            </a:pPr>
            <a:r>
              <a:rPr lang="en-US"/>
              <a:t>Partitioning</a:t>
            </a:r>
          </a:p>
          <a:p>
            <a:pPr marL="0" indent="0">
              <a:spcBef>
                <a:spcPts val="0"/>
              </a:spcBef>
              <a:spcAft>
                <a:spcPts val="3000"/>
              </a:spcAft>
              <a:buNone/>
            </a:pPr>
            <a:r>
              <a:rPr lang="en-US"/>
              <a:t>Querying</a:t>
            </a:r>
          </a:p>
          <a:p>
            <a:pPr marL="0" indent="0">
              <a:spcBef>
                <a:spcPts val="0"/>
              </a:spcBef>
              <a:spcAft>
                <a:spcPts val="3000"/>
              </a:spcAft>
              <a:buNone/>
            </a:pPr>
            <a:r>
              <a:rPr lang="en-US"/>
              <a:t>Programming</a:t>
            </a:r>
          </a:p>
          <a:p>
            <a:pPr marL="0" indent="0">
              <a:spcBef>
                <a:spcPts val="0"/>
              </a:spcBef>
              <a:spcAft>
                <a:spcPts val="3000"/>
              </a:spcAft>
              <a:buNone/>
            </a:pPr>
            <a:r>
              <a:rPr lang="en-US"/>
              <a:t>Troubleshooting</a:t>
            </a:r>
          </a:p>
          <a:p>
            <a:pPr marL="0" indent="0">
              <a:spcBef>
                <a:spcPts val="0"/>
              </a:spcBef>
              <a:spcAft>
                <a:spcPts val="3000"/>
              </a:spcAft>
              <a:buNone/>
            </a:pPr>
            <a:r>
              <a:rPr lang="en-US"/>
              <a:t>Modeling &amp; Planning</a:t>
            </a:r>
          </a:p>
        </p:txBody>
      </p:sp>
    </p:spTree>
    <p:extLst>
      <p:ext uri="{BB962C8B-B14F-4D97-AF65-F5344CB8AC3E}">
        <p14:creationId xmlns:p14="http://schemas.microsoft.com/office/powerpoint/2010/main" val="22375796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27" y="339390"/>
            <a:ext cx="5874886" cy="899665"/>
          </a:xfrm>
        </p:spPr>
        <p:txBody>
          <a:bodyPr/>
          <a:lstStyle/>
          <a:p>
            <a:r>
              <a:rPr lang="en-US"/>
              <a:t>simplified development with </a:t>
            </a:r>
            <a:r>
              <a:rPr lang="en-US" err="1"/>
              <a:t>serverless</a:t>
            </a:r>
            <a:r>
              <a:rPr lang="en-US"/>
              <a:t> architecture</a:t>
            </a:r>
          </a:p>
        </p:txBody>
      </p:sp>
      <p:sp>
        <p:nvSpPr>
          <p:cNvPr id="3" name="Content Placeholder 2"/>
          <p:cNvSpPr>
            <a:spLocks noGrp="1"/>
          </p:cNvSpPr>
          <p:nvPr>
            <p:ph type="body" sz="quarter" idx="11"/>
          </p:nvPr>
        </p:nvSpPr>
        <p:spPr>
          <a:xfrm>
            <a:off x="269239" y="1742087"/>
            <a:ext cx="5450205" cy="3340402"/>
          </a:xfrm>
        </p:spPr>
        <p:txBody>
          <a:bodyPr/>
          <a:lstStyle/>
          <a:p>
            <a:r>
              <a:rPr lang="en-US">
                <a:solidFill>
                  <a:schemeClr val="tx1"/>
                </a:solidFill>
              </a:rPr>
              <a:t>Experience decreased time-to-market, enhanced scalability, and freedom from framework management with event-driven micro-services.</a:t>
            </a:r>
          </a:p>
          <a:p>
            <a:pPr marL="285750" lvl="1" indent="-285750">
              <a:spcBef>
                <a:spcPts val="1600"/>
              </a:spcBef>
              <a:spcAft>
                <a:spcPts val="0"/>
              </a:spcAft>
              <a:buFont typeface="Arial" charset="0"/>
              <a:buChar char="•"/>
            </a:pPr>
            <a:r>
              <a:rPr lang="en-US" sz="1600">
                <a:solidFill>
                  <a:schemeClr val="tx1"/>
                </a:solidFill>
              </a:rPr>
              <a:t>Seamless handling of any data output or volume</a:t>
            </a:r>
          </a:p>
          <a:p>
            <a:pPr marL="285750" lvl="1" indent="-285750">
              <a:spcBef>
                <a:spcPts val="1000"/>
              </a:spcBef>
              <a:spcAft>
                <a:spcPts val="0"/>
              </a:spcAft>
              <a:buFont typeface="Arial" charset="0"/>
              <a:buChar char="•"/>
            </a:pPr>
            <a:r>
              <a:rPr lang="en-US" sz="1600">
                <a:solidFill>
                  <a:schemeClr val="tx1"/>
                </a:solidFill>
              </a:rPr>
              <a:t>Data made available immediately, and indexed automatically</a:t>
            </a:r>
          </a:p>
          <a:p>
            <a:pPr marL="285750" lvl="1" indent="-285750">
              <a:spcBef>
                <a:spcPts val="1000"/>
              </a:spcBef>
              <a:spcAft>
                <a:spcPts val="0"/>
              </a:spcAft>
              <a:buFont typeface="Arial" charset="0"/>
              <a:buChar char="•"/>
            </a:pPr>
            <a:r>
              <a:rPr lang="en-US" sz="1600">
                <a:solidFill>
                  <a:schemeClr val="tx1"/>
                </a:solidFill>
              </a:rPr>
              <a:t>High writes per second, with stable ingestion and query performance</a:t>
            </a:r>
          </a:p>
          <a:p>
            <a:pPr marL="285750" lvl="1" indent="-285750">
              <a:spcBef>
                <a:spcPts val="1000"/>
              </a:spcBef>
              <a:spcAft>
                <a:spcPts val="0"/>
              </a:spcAft>
              <a:buFont typeface="Arial" charset="0"/>
              <a:buChar char="•"/>
            </a:pPr>
            <a:r>
              <a:rPr lang="en-US" sz="1600">
                <a:solidFill>
                  <a:schemeClr val="tx1"/>
                </a:solidFill>
              </a:rPr>
              <a:t>Real-time, resilient change feeds logged forever and always accessible</a:t>
            </a:r>
          </a:p>
          <a:p>
            <a:pPr marL="285750" lvl="1" indent="-285750">
              <a:spcBef>
                <a:spcPts val="1000"/>
              </a:spcBef>
              <a:spcAft>
                <a:spcPts val="0"/>
              </a:spcAft>
              <a:buFont typeface="Arial" charset="0"/>
              <a:buChar char="•"/>
            </a:pPr>
            <a:r>
              <a:rPr lang="en-US" sz="1600">
                <a:solidFill>
                  <a:schemeClr val="tx1"/>
                </a:solidFill>
              </a:rPr>
              <a:t>Native integration with Azure Functions</a:t>
            </a:r>
          </a:p>
        </p:txBody>
      </p:sp>
      <p:pic>
        <p:nvPicPr>
          <p:cNvPr id="8" name="Picture 7">
            <a:extLst>
              <a:ext uri="{FF2B5EF4-FFF2-40B4-BE49-F238E27FC236}">
                <a16:creationId xmlns:a16="http://schemas.microsoft.com/office/drawing/2014/main" id="{34A4BCC5-9A5C-4319-ADAD-678D3A5B55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6081875"/>
            <a:ext cx="1053764" cy="344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00395" y="6094488"/>
            <a:ext cx="780802" cy="3196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521084" y="1493794"/>
            <a:ext cx="5165089" cy="2710370"/>
            <a:chOff x="6521084" y="1493794"/>
            <a:chExt cx="5165089" cy="2710370"/>
          </a:xfrm>
        </p:grpSpPr>
        <p:sp>
          <p:nvSpPr>
            <p:cNvPr id="7" name="TextBox 6">
              <a:extLst>
                <a:ext uri="{FF2B5EF4-FFF2-40B4-BE49-F238E27FC236}">
                  <a16:creationId xmlns:a16="http://schemas.microsoft.com/office/drawing/2014/main" id="{B47F98D2-BAF4-46F1-A83D-2C76B0644B16}"/>
                </a:ext>
              </a:extLst>
            </p:cNvPr>
            <p:cNvSpPr txBox="1"/>
            <p:nvPr/>
          </p:nvSpPr>
          <p:spPr>
            <a:xfrm>
              <a:off x="7432455" y="3819443"/>
              <a:ext cx="117523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1: Tax)</a:t>
              </a:r>
            </a:p>
          </p:txBody>
        </p:sp>
        <p:grpSp>
          <p:nvGrpSpPr>
            <p:cNvPr id="9" name="Group 8">
              <a:extLst>
                <a:ext uri="{FF2B5EF4-FFF2-40B4-BE49-F238E27FC236}">
                  <a16:creationId xmlns:a16="http://schemas.microsoft.com/office/drawing/2014/main" id="{2C09CD02-4DD4-4D23-93D7-56341325E55D}"/>
                </a:ext>
              </a:extLst>
            </p:cNvPr>
            <p:cNvGrpSpPr/>
            <p:nvPr/>
          </p:nvGrpSpPr>
          <p:grpSpPr>
            <a:xfrm>
              <a:off x="7789888" y="3285526"/>
              <a:ext cx="628588" cy="562205"/>
              <a:chOff x="6773175" y="404044"/>
              <a:chExt cx="802419" cy="717677"/>
            </a:xfrm>
          </p:grpSpPr>
          <p:sp>
            <p:nvSpPr>
              <p:cNvPr id="10" name="Freeform 24">
                <a:extLst>
                  <a:ext uri="{FF2B5EF4-FFF2-40B4-BE49-F238E27FC236}">
                    <a16:creationId xmlns:a16="http://schemas.microsoft.com/office/drawing/2014/main" id="{47F70E4C-F9A4-4C03-90AC-E3E04CA119CB}"/>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640">
                <a:extLst>
                  <a:ext uri="{FF2B5EF4-FFF2-40B4-BE49-F238E27FC236}">
                    <a16:creationId xmlns:a16="http://schemas.microsoft.com/office/drawing/2014/main" id="{47115074-3690-4F9E-8362-F3FB1718FF05}"/>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D6323DC7-8855-4364-AD11-5182075C807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CA11CDAE-8671-4FC1-B908-FC5C8B019DD9}"/>
                </a:ext>
              </a:extLst>
            </p:cNvPr>
            <p:cNvSpPr txBox="1"/>
            <p:nvPr/>
          </p:nvSpPr>
          <p:spPr>
            <a:xfrm>
              <a:off x="8714894" y="3819443"/>
              <a:ext cx="14145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2: Payment)</a:t>
              </a:r>
            </a:p>
          </p:txBody>
        </p:sp>
        <p:grpSp>
          <p:nvGrpSpPr>
            <p:cNvPr id="14" name="Group 13">
              <a:extLst>
                <a:ext uri="{FF2B5EF4-FFF2-40B4-BE49-F238E27FC236}">
                  <a16:creationId xmlns:a16="http://schemas.microsoft.com/office/drawing/2014/main" id="{57A37F27-4D7A-4B2B-B8C5-07D128EC9807}"/>
                </a:ext>
              </a:extLst>
            </p:cNvPr>
            <p:cNvGrpSpPr/>
            <p:nvPr/>
          </p:nvGrpSpPr>
          <p:grpSpPr>
            <a:xfrm>
              <a:off x="9191968" y="3285526"/>
              <a:ext cx="628588" cy="562205"/>
              <a:chOff x="6773175" y="404044"/>
              <a:chExt cx="802419" cy="717677"/>
            </a:xfrm>
          </p:grpSpPr>
          <p:sp>
            <p:nvSpPr>
              <p:cNvPr id="15" name="Freeform 24">
                <a:extLst>
                  <a:ext uri="{FF2B5EF4-FFF2-40B4-BE49-F238E27FC236}">
                    <a16:creationId xmlns:a16="http://schemas.microsoft.com/office/drawing/2014/main" id="{90C75254-1F53-4253-80EA-DB189B249C7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640">
                <a:extLst>
                  <a:ext uri="{FF2B5EF4-FFF2-40B4-BE49-F238E27FC236}">
                    <a16:creationId xmlns:a16="http://schemas.microsoft.com/office/drawing/2014/main" id="{0AC48EC4-62AE-4EC9-B04A-E5229D01F06B}"/>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28">
                <a:extLst>
                  <a:ext uri="{FF2B5EF4-FFF2-40B4-BE49-F238E27FC236}">
                    <a16:creationId xmlns:a16="http://schemas.microsoft.com/office/drawing/2014/main" id="{D587B621-B4AF-4C9C-8EF4-A0EB41EEC311}"/>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25942CAB-FFF3-470B-92FA-507E456619DA}"/>
                </a:ext>
              </a:extLst>
            </p:cNvPr>
            <p:cNvSpPr txBox="1"/>
            <p:nvPr/>
          </p:nvSpPr>
          <p:spPr>
            <a:xfrm>
              <a:off x="10009951" y="3819443"/>
              <a:ext cx="167622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N: Fulfillment)</a:t>
              </a:r>
            </a:p>
          </p:txBody>
        </p:sp>
        <p:grpSp>
          <p:nvGrpSpPr>
            <p:cNvPr id="19" name="Group 18">
              <a:extLst>
                <a:ext uri="{FF2B5EF4-FFF2-40B4-BE49-F238E27FC236}">
                  <a16:creationId xmlns:a16="http://schemas.microsoft.com/office/drawing/2014/main" id="{FD774294-09A8-4312-9AE8-1C1E2880442F}"/>
                </a:ext>
              </a:extLst>
            </p:cNvPr>
            <p:cNvGrpSpPr/>
            <p:nvPr/>
          </p:nvGrpSpPr>
          <p:grpSpPr>
            <a:xfrm>
              <a:off x="10617876" y="3285526"/>
              <a:ext cx="628588" cy="562205"/>
              <a:chOff x="6773175" y="404044"/>
              <a:chExt cx="802419" cy="717677"/>
            </a:xfrm>
          </p:grpSpPr>
          <p:sp>
            <p:nvSpPr>
              <p:cNvPr id="20" name="Freeform 24">
                <a:extLst>
                  <a:ext uri="{FF2B5EF4-FFF2-40B4-BE49-F238E27FC236}">
                    <a16:creationId xmlns:a16="http://schemas.microsoft.com/office/drawing/2014/main" id="{AD2EDFD4-3C5A-485C-ABBD-96A9CBB51C8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640">
                <a:extLst>
                  <a:ext uri="{FF2B5EF4-FFF2-40B4-BE49-F238E27FC236}">
                    <a16:creationId xmlns:a16="http://schemas.microsoft.com/office/drawing/2014/main" id="{FB34AF1F-8DC9-49C8-BCFD-8A91C3AE8F6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9B30416A-3F07-47B9-89EC-DA09377E43A8}"/>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F2B0ADAF-2A57-42CC-AB63-CF202B9AFEA6}"/>
                </a:ext>
              </a:extLst>
            </p:cNvPr>
            <p:cNvSpPr txBox="1"/>
            <p:nvPr/>
          </p:nvSpPr>
          <p:spPr>
            <a:xfrm>
              <a:off x="7149427" y="1493795"/>
              <a:ext cx="174129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(E-commerce Checkout, API)</a:t>
              </a:r>
            </a:p>
          </p:txBody>
        </p:sp>
        <p:grpSp>
          <p:nvGrpSpPr>
            <p:cNvPr id="24" name="Group 23">
              <a:extLst>
                <a:ext uri="{FF2B5EF4-FFF2-40B4-BE49-F238E27FC236}">
                  <a16:creationId xmlns:a16="http://schemas.microsoft.com/office/drawing/2014/main" id="{BFC9CF87-4FDD-4FEF-A55C-4E2BC0B7A17F}"/>
                </a:ext>
              </a:extLst>
            </p:cNvPr>
            <p:cNvGrpSpPr/>
            <p:nvPr/>
          </p:nvGrpSpPr>
          <p:grpSpPr>
            <a:xfrm>
              <a:off x="7789888" y="1953114"/>
              <a:ext cx="628588" cy="562205"/>
              <a:chOff x="6773175" y="404044"/>
              <a:chExt cx="802419" cy="717677"/>
            </a:xfrm>
          </p:grpSpPr>
          <p:sp>
            <p:nvSpPr>
              <p:cNvPr id="25" name="Freeform 24">
                <a:extLst>
                  <a:ext uri="{FF2B5EF4-FFF2-40B4-BE49-F238E27FC236}">
                    <a16:creationId xmlns:a16="http://schemas.microsoft.com/office/drawing/2014/main" id="{CC296914-E9AF-4359-9856-F357F5BD8B69}"/>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Freeform 640">
                <a:extLst>
                  <a:ext uri="{FF2B5EF4-FFF2-40B4-BE49-F238E27FC236}">
                    <a16:creationId xmlns:a16="http://schemas.microsoft.com/office/drawing/2014/main" id="{495C8094-B44B-4B83-9170-6BC3F85B6AFA}"/>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Freeform 28">
                <a:extLst>
                  <a:ext uri="{FF2B5EF4-FFF2-40B4-BE49-F238E27FC236}">
                    <a16:creationId xmlns:a16="http://schemas.microsoft.com/office/drawing/2014/main" id="{2FC80CB6-7265-4A36-B132-EEB2FDB644D9}"/>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BA22F9D5-3BC7-40AD-AC5B-6771E542F1E9}"/>
                </a:ext>
              </a:extLst>
            </p:cNvPr>
            <p:cNvSpPr txBox="1"/>
            <p:nvPr/>
          </p:nvSpPr>
          <p:spPr>
            <a:xfrm>
              <a:off x="8900654" y="1493794"/>
              <a:ext cx="122876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(Order event score)</a:t>
              </a:r>
            </a:p>
          </p:txBody>
        </p:sp>
        <p:grpSp>
          <p:nvGrpSpPr>
            <p:cNvPr id="31" name="Group 30">
              <a:extLst>
                <a:ext uri="{FF2B5EF4-FFF2-40B4-BE49-F238E27FC236}">
                  <a16:creationId xmlns:a16="http://schemas.microsoft.com/office/drawing/2014/main" id="{00FE1E99-F7C9-4ACD-B7A8-70F3F446D1D8}"/>
                </a:ext>
              </a:extLst>
            </p:cNvPr>
            <p:cNvGrpSpPr/>
            <p:nvPr/>
          </p:nvGrpSpPr>
          <p:grpSpPr>
            <a:xfrm>
              <a:off x="9192685" y="1928657"/>
              <a:ext cx="644698" cy="555680"/>
              <a:chOff x="8376458" y="5925518"/>
              <a:chExt cx="1045926" cy="901512"/>
            </a:xfrm>
          </p:grpSpPr>
          <p:sp>
            <p:nvSpPr>
              <p:cNvPr id="32" name="Star: 4 Points 8">
                <a:extLst>
                  <a:ext uri="{FF2B5EF4-FFF2-40B4-BE49-F238E27FC236}">
                    <a16:creationId xmlns:a16="http://schemas.microsoft.com/office/drawing/2014/main" id="{C9E42FA2-957B-416B-8F63-14DB9EC413D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Star: 4 Points 8">
                <a:extLst>
                  <a:ext uri="{FF2B5EF4-FFF2-40B4-BE49-F238E27FC236}">
                    <a16:creationId xmlns:a16="http://schemas.microsoft.com/office/drawing/2014/main" id="{85F388AE-59C6-4FA0-973C-0E8B8B828F6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A248B2D4-E54D-44B6-920C-57AA1C17C30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9">
                <a:extLst>
                  <a:ext uri="{FF2B5EF4-FFF2-40B4-BE49-F238E27FC236}">
                    <a16:creationId xmlns:a16="http://schemas.microsoft.com/office/drawing/2014/main" id="{8CBD7062-F159-4777-BA6B-5CC30B24B23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0EDE646-8375-449B-914C-229B34232681}"/>
                </a:ext>
              </a:extLst>
            </p:cNvPr>
            <p:cNvGrpSpPr/>
            <p:nvPr/>
          </p:nvGrpSpPr>
          <p:grpSpPr>
            <a:xfrm>
              <a:off x="6521084" y="1987693"/>
              <a:ext cx="485379" cy="412901"/>
              <a:chOff x="5872464" y="2045113"/>
              <a:chExt cx="485379" cy="412901"/>
            </a:xfrm>
          </p:grpSpPr>
          <p:grpSp>
            <p:nvGrpSpPr>
              <p:cNvPr id="37" name="Group 36">
                <a:extLst>
                  <a:ext uri="{FF2B5EF4-FFF2-40B4-BE49-F238E27FC236}">
                    <a16:creationId xmlns:a16="http://schemas.microsoft.com/office/drawing/2014/main" id="{B4DF48C3-6098-4FD9-BDDA-639CA3E5F544}"/>
                  </a:ext>
                </a:extLst>
              </p:cNvPr>
              <p:cNvGrpSpPr/>
              <p:nvPr/>
            </p:nvGrpSpPr>
            <p:grpSpPr>
              <a:xfrm>
                <a:off x="5872464" y="2045113"/>
                <a:ext cx="485379" cy="412901"/>
                <a:chOff x="2107244" y="1575258"/>
                <a:chExt cx="310993" cy="264555"/>
              </a:xfrm>
            </p:grpSpPr>
            <p:sp>
              <p:nvSpPr>
                <p:cNvPr id="42" name="Rectangle 9">
                  <a:extLst>
                    <a:ext uri="{FF2B5EF4-FFF2-40B4-BE49-F238E27FC236}">
                      <a16:creationId xmlns:a16="http://schemas.microsoft.com/office/drawing/2014/main" id="{D53BD777-E226-4431-8CA0-C1D81054A77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3" name="Line 10">
                  <a:extLst>
                    <a:ext uri="{FF2B5EF4-FFF2-40B4-BE49-F238E27FC236}">
                      <a16:creationId xmlns:a16="http://schemas.microsoft.com/office/drawing/2014/main" id="{479804F7-219D-4ECB-B931-ED10185D826F}"/>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5757F73E-8F6E-49E6-9713-D31027231AA5}"/>
                  </a:ext>
                </a:extLst>
              </p:cNvPr>
              <p:cNvGrpSpPr/>
              <p:nvPr/>
            </p:nvGrpSpPr>
            <p:grpSpPr>
              <a:xfrm>
                <a:off x="6153589" y="2082451"/>
                <a:ext cx="149347" cy="37338"/>
                <a:chOff x="2287367" y="1599181"/>
                <a:chExt cx="95690" cy="23923"/>
              </a:xfrm>
              <a:solidFill>
                <a:schemeClr val="tx2"/>
              </a:solidFill>
            </p:grpSpPr>
            <p:sp>
              <p:nvSpPr>
                <p:cNvPr id="39" name="Oval 11">
                  <a:extLst>
                    <a:ext uri="{FF2B5EF4-FFF2-40B4-BE49-F238E27FC236}">
                      <a16:creationId xmlns:a16="http://schemas.microsoft.com/office/drawing/2014/main" id="{8BA45FA7-AC75-48C4-A8FE-2646B887447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Oval 12">
                  <a:extLst>
                    <a:ext uri="{FF2B5EF4-FFF2-40B4-BE49-F238E27FC236}">
                      <a16:creationId xmlns:a16="http://schemas.microsoft.com/office/drawing/2014/main" id="{E0ADB978-C325-4B75-AF9F-F373E2DE3BF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 name="Oval 13">
                  <a:extLst>
                    <a:ext uri="{FF2B5EF4-FFF2-40B4-BE49-F238E27FC236}">
                      <a16:creationId xmlns:a16="http://schemas.microsoft.com/office/drawing/2014/main" id="{78FCC64B-1FCE-421B-85FF-D8D9AB59A875}"/>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4" name="ShoppingCart_E7BF">
              <a:extLst>
                <a:ext uri="{FF2B5EF4-FFF2-40B4-BE49-F238E27FC236}">
                  <a16:creationId xmlns:a16="http://schemas.microsoft.com/office/drawing/2014/main" id="{217E8BCF-60CE-4C8C-856F-3DFD565DB313}"/>
                </a:ext>
              </a:extLst>
            </p:cNvPr>
            <p:cNvSpPr>
              <a:spLocks noChangeAspect="1" noEditPoints="1"/>
            </p:cNvSpPr>
            <p:nvPr/>
          </p:nvSpPr>
          <p:spPr bwMode="auto">
            <a:xfrm>
              <a:off x="6642271" y="2158801"/>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C3BBF825-D75D-41D9-AFA2-506A95399AF4}"/>
                </a:ext>
              </a:extLst>
            </p:cNvPr>
            <p:cNvGrpSpPr/>
            <p:nvPr/>
          </p:nvGrpSpPr>
          <p:grpSpPr>
            <a:xfrm>
              <a:off x="10694089" y="1840340"/>
              <a:ext cx="307945" cy="699265"/>
              <a:chOff x="10878229" y="2464963"/>
              <a:chExt cx="307945" cy="699265"/>
            </a:xfrm>
          </p:grpSpPr>
          <p:sp>
            <p:nvSpPr>
              <p:cNvPr id="4" name="Rectangle 3">
                <a:extLst>
                  <a:ext uri="{FF2B5EF4-FFF2-40B4-BE49-F238E27FC236}">
                    <a16:creationId xmlns:a16="http://schemas.microsoft.com/office/drawing/2014/main" id="{608400D6-8A1F-45F5-AEF8-BDEEA3C2B11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C13A80FA-2468-45C9-AA28-BFE15747E4AC}"/>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AC91367-19E5-49E0-BD12-EF4C74AD1423}"/>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0704720-9D62-4B5F-8018-3A93C609956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0584DF0-A753-4656-A3DA-1C76010B9258}"/>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411F0CA2-B185-4F09-B471-3582140ABE5E}"/>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F1E5757-9FA6-49E2-BC0C-C5D46070BD55}"/>
                </a:ext>
              </a:extLst>
            </p:cNvPr>
            <p:cNvSpPr txBox="1"/>
            <p:nvPr/>
          </p:nvSpPr>
          <p:spPr>
            <a:xfrm>
              <a:off x="10414884" y="2598044"/>
              <a:ext cx="866356"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52" name="Straight Arrow Connector 51">
              <a:extLst>
                <a:ext uri="{FF2B5EF4-FFF2-40B4-BE49-F238E27FC236}">
                  <a16:creationId xmlns:a16="http://schemas.microsoft.com/office/drawing/2014/main" id="{0AFA403C-2A21-45EB-9005-802136AA75D6}"/>
                </a:ext>
              </a:extLst>
            </p:cNvPr>
            <p:cNvCxnSpPr>
              <a:cxnSpLocks/>
            </p:cNvCxnSpPr>
            <p:nvPr/>
          </p:nvCxnSpPr>
          <p:spPr>
            <a:xfrm>
              <a:off x="714942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7A6223F7-F37F-42B6-B44A-D663D881ED61}"/>
                </a:ext>
              </a:extLst>
            </p:cNvPr>
            <p:cNvCxnSpPr>
              <a:cxnSpLocks/>
            </p:cNvCxnSpPr>
            <p:nvPr/>
          </p:nvCxnSpPr>
          <p:spPr>
            <a:xfrm>
              <a:off x="857817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026C6D89-DB32-4297-BBFA-2B05E12A4DA4}"/>
                </a:ext>
              </a:extLst>
            </p:cNvPr>
            <p:cNvCxnSpPr>
              <a:cxnSpLocks/>
            </p:cNvCxnSpPr>
            <p:nvPr/>
          </p:nvCxnSpPr>
          <p:spPr>
            <a:xfrm>
              <a:off x="10088569"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CC1CA558-BAED-40DA-9E4C-161019347EEA}"/>
                </a:ext>
              </a:extLst>
            </p:cNvPr>
            <p:cNvCxnSpPr>
              <a:cxnSpLocks/>
            </p:cNvCxnSpPr>
            <p:nvPr/>
          </p:nvCxnSpPr>
          <p:spPr>
            <a:xfrm>
              <a:off x="8578177"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CD8D5C6-3BD8-4FE4-8FB8-AEF9E6F4C1E5}"/>
                </a:ext>
              </a:extLst>
            </p:cNvPr>
            <p:cNvCxnSpPr>
              <a:cxnSpLocks/>
            </p:cNvCxnSpPr>
            <p:nvPr/>
          </p:nvCxnSpPr>
          <p:spPr>
            <a:xfrm>
              <a:off x="9966105"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Arrow Connector 57">
              <a:extLst>
                <a:ext uri="{FF2B5EF4-FFF2-40B4-BE49-F238E27FC236}">
                  <a16:creationId xmlns:a16="http://schemas.microsoft.com/office/drawing/2014/main" id="{B22D4EDD-A310-4038-BB2B-C9BEB6B9FB78}"/>
                </a:ext>
              </a:extLst>
            </p:cNvPr>
            <p:cNvCxnSpPr>
              <a:cxnSpLocks/>
            </p:cNvCxnSpPr>
            <p:nvPr/>
          </p:nvCxnSpPr>
          <p:spPr>
            <a:xfrm>
              <a:off x="10913357" y="2859029"/>
              <a:ext cx="0" cy="32906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0790861F-A63D-401F-B331-0C20AFD07406}"/>
                </a:ext>
              </a:extLst>
            </p:cNvPr>
            <p:cNvCxnSpPr>
              <a:cxnSpLocks/>
            </p:cNvCxnSpPr>
            <p:nvPr/>
          </p:nvCxnSpPr>
          <p:spPr>
            <a:xfrm flipH="1">
              <a:off x="9629317" y="2702748"/>
              <a:ext cx="812340" cy="48535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01D5D21D-2F2D-415D-99E2-30F8EF21B30F}"/>
                </a:ext>
              </a:extLst>
            </p:cNvPr>
            <p:cNvCxnSpPr>
              <a:cxnSpLocks/>
            </p:cNvCxnSpPr>
            <p:nvPr/>
          </p:nvCxnSpPr>
          <p:spPr>
            <a:xfrm flipH="1">
              <a:off x="8252953" y="2444086"/>
              <a:ext cx="2227472" cy="707819"/>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39998849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Run spark over operational data</a:t>
            </a:r>
          </a:p>
        </p:txBody>
      </p:sp>
      <p:sp>
        <p:nvSpPr>
          <p:cNvPr id="3" name="Content Placeholder 2"/>
          <p:cNvSpPr>
            <a:spLocks noGrp="1"/>
          </p:cNvSpPr>
          <p:nvPr>
            <p:ph type="body" sz="quarter" idx="11"/>
          </p:nvPr>
        </p:nvSpPr>
        <p:spPr>
          <a:xfrm>
            <a:off x="269239" y="1494678"/>
            <a:ext cx="5606043" cy="2768963"/>
          </a:xfrm>
        </p:spPr>
        <p:txBody>
          <a:bodyPr/>
          <a:lstStyle/>
          <a:p>
            <a:r>
              <a:rPr lang="en-US">
                <a:solidFill>
                  <a:schemeClr val="tx1"/>
                </a:solidFill>
              </a:rPr>
              <a:t>Accelerate analysis of fast-changing, high-volume, global data.</a:t>
            </a:r>
          </a:p>
          <a:p>
            <a:pPr marL="285750" lvl="1" indent="-285750">
              <a:spcBef>
                <a:spcPts val="1600"/>
              </a:spcBef>
              <a:spcAft>
                <a:spcPts val="0"/>
              </a:spcAft>
              <a:buFont typeface="Arial" charset="0"/>
              <a:buChar char="•"/>
            </a:pPr>
            <a:r>
              <a:rPr lang="en-US" sz="1600">
                <a:solidFill>
                  <a:schemeClr val="tx1"/>
                </a:solidFill>
              </a:rPr>
              <a:t>Real-time big data processing across any data model</a:t>
            </a:r>
          </a:p>
          <a:p>
            <a:pPr marL="285750" lvl="1" indent="-285750">
              <a:spcBef>
                <a:spcPts val="1000"/>
              </a:spcBef>
              <a:spcAft>
                <a:spcPts val="0"/>
              </a:spcAft>
              <a:buFont typeface="Arial" charset="0"/>
              <a:buChar char="•"/>
            </a:pPr>
            <a:r>
              <a:rPr lang="en-US" sz="1600">
                <a:solidFill>
                  <a:schemeClr val="tx1"/>
                </a:solidFill>
              </a:rPr>
              <a:t>Machine learning at scale over globally-distributed data</a:t>
            </a:r>
          </a:p>
          <a:p>
            <a:pPr marL="285750" lvl="1" indent="-285750">
              <a:spcBef>
                <a:spcPts val="1000"/>
              </a:spcBef>
              <a:spcAft>
                <a:spcPts val="0"/>
              </a:spcAft>
              <a:buFont typeface="Arial" charset="0"/>
              <a:buChar char="•"/>
            </a:pPr>
            <a:r>
              <a:rPr lang="en-US" sz="1600">
                <a:solidFill>
                  <a:schemeClr val="tx1"/>
                </a:solidFill>
              </a:rPr>
              <a:t>Speeds analytical queries with automatic indexing and push-down predicate filtering</a:t>
            </a:r>
          </a:p>
          <a:p>
            <a:pPr marL="285750" lvl="1" indent="-285750">
              <a:spcBef>
                <a:spcPts val="1000"/>
              </a:spcBef>
              <a:spcAft>
                <a:spcPts val="0"/>
              </a:spcAft>
              <a:buFont typeface="Arial" charset="0"/>
              <a:buChar char="•"/>
            </a:pPr>
            <a:r>
              <a:rPr lang="en-US" sz="1600">
                <a:solidFill>
                  <a:schemeClr val="tx1"/>
                </a:solidFill>
              </a:rPr>
              <a:t>Native integration with Spark Connector</a:t>
            </a:r>
          </a:p>
        </p:txBody>
      </p:sp>
      <p:pic>
        <p:nvPicPr>
          <p:cNvPr id="16" name="Picture 6">
            <a:extLst>
              <a:ext uri="{FF2B5EF4-FFF2-40B4-BE49-F238E27FC236}">
                <a16:creationId xmlns:a16="http://schemas.microsoft.com/office/drawing/2014/main" id="{C75D6E6D-60E0-4968-8D3E-A29B48BA3F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636295" y="5869257"/>
            <a:ext cx="711710" cy="7134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ssbinfo.com/wp-content/uploads/2017/09/cropped-SSB-Logo-Square-Transparent-1-270x270.png">
            <a:extLst>
              <a:ext uri="{FF2B5EF4-FFF2-40B4-BE49-F238E27FC236}">
                <a16:creationId xmlns:a16="http://schemas.microsoft.com/office/drawing/2014/main" id="{92283645-78DC-46A8-A7DE-4B128802F4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6367" y="5978255"/>
            <a:ext cx="577025" cy="5817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latform.affinio.com/assets/images/affinio_black-e37e523efd22117b9497d8b419098055.png">
            <a:extLst>
              <a:ext uri="{FF2B5EF4-FFF2-40B4-BE49-F238E27FC236}">
                <a16:creationId xmlns:a16="http://schemas.microsoft.com/office/drawing/2014/main" id="{3034B83C-F2B1-4E23-A655-9FB1CFD5C33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7260" y="6070790"/>
            <a:ext cx="1020673" cy="48919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265309" y="1230742"/>
            <a:ext cx="5550509" cy="2280062"/>
            <a:chOff x="6265309" y="1230742"/>
            <a:chExt cx="5550509" cy="2280062"/>
          </a:xfrm>
        </p:grpSpPr>
        <p:pic>
          <p:nvPicPr>
            <p:cNvPr id="8" name="Picture 2">
              <a:extLst>
                <a:ext uri="{FF2B5EF4-FFF2-40B4-BE49-F238E27FC236}">
                  <a16:creationId xmlns:a16="http://schemas.microsoft.com/office/drawing/2014/main" id="{D207BA61-F4FD-4FB0-ACAC-AA61DE6246C8}"/>
                </a:ext>
              </a:extLst>
            </p:cNvPr>
            <p:cNvPicPr>
              <a:picLocks noChangeAspect="1" noChangeArrowheads="1"/>
            </p:cNvPicPr>
            <p:nvPr/>
          </p:nvPicPr>
          <p:blipFill>
            <a:blip r:embed="rId6"/>
            <a:stretch>
              <a:fillRect/>
            </a:stretch>
          </p:blipFill>
          <p:spPr bwMode="auto">
            <a:xfrm>
              <a:off x="8065725" y="1230742"/>
              <a:ext cx="1183578" cy="6190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05CBEE4-6FCB-43E3-AB7B-6339F95C08D7}"/>
                </a:ext>
              </a:extLst>
            </p:cNvPr>
            <p:cNvSpPr txBox="1"/>
            <p:nvPr/>
          </p:nvSpPr>
          <p:spPr>
            <a:xfrm>
              <a:off x="6265309" y="3134762"/>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Worker nodes</a:t>
              </a:r>
            </a:p>
          </p:txBody>
        </p:sp>
        <p:grpSp>
          <p:nvGrpSpPr>
            <p:cNvPr id="11" name="Group 10">
              <a:extLst>
                <a:ext uri="{FF2B5EF4-FFF2-40B4-BE49-F238E27FC236}">
                  <a16:creationId xmlns:a16="http://schemas.microsoft.com/office/drawing/2014/main" id="{88E4E8AA-C03E-458E-851C-19CF12A08D26}"/>
                </a:ext>
              </a:extLst>
            </p:cNvPr>
            <p:cNvGrpSpPr/>
            <p:nvPr/>
          </p:nvGrpSpPr>
          <p:grpSpPr>
            <a:xfrm>
              <a:off x="10154421" y="2284715"/>
              <a:ext cx="641116" cy="552594"/>
              <a:chOff x="8376458" y="5925518"/>
              <a:chExt cx="1045926" cy="901512"/>
            </a:xfrm>
          </p:grpSpPr>
          <p:sp>
            <p:nvSpPr>
              <p:cNvPr id="12" name="Star: 4 Points 8">
                <a:extLst>
                  <a:ext uri="{FF2B5EF4-FFF2-40B4-BE49-F238E27FC236}">
                    <a16:creationId xmlns:a16="http://schemas.microsoft.com/office/drawing/2014/main" id="{34E2957D-9A94-4947-8DB7-07104DEDE49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Star: 4 Points 8">
                <a:extLst>
                  <a:ext uri="{FF2B5EF4-FFF2-40B4-BE49-F238E27FC236}">
                    <a16:creationId xmlns:a16="http://schemas.microsoft.com/office/drawing/2014/main" id="{4D46BB5D-EB0F-4126-9D58-D220E89E7CF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53C7847F-EE3C-416E-B587-41D3A1B4DFC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9">
                <a:extLst>
                  <a:ext uri="{FF2B5EF4-FFF2-40B4-BE49-F238E27FC236}">
                    <a16:creationId xmlns:a16="http://schemas.microsoft.com/office/drawing/2014/main" id="{7B16688F-E417-456A-BACC-3AF5BACF370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76A5C1F6-A2AE-41F9-A45B-DA423D313EE6}"/>
                </a:ext>
              </a:extLst>
            </p:cNvPr>
            <p:cNvSpPr txBox="1"/>
            <p:nvPr/>
          </p:nvSpPr>
          <p:spPr>
            <a:xfrm>
              <a:off x="7315266" y="2084539"/>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Master node</a:t>
              </a:r>
            </a:p>
          </p:txBody>
        </p:sp>
        <p:sp>
          <p:nvSpPr>
            <p:cNvPr id="18" name="TextBox 17">
              <a:extLst>
                <a:ext uri="{FF2B5EF4-FFF2-40B4-BE49-F238E27FC236}">
                  <a16:creationId xmlns:a16="http://schemas.microsoft.com/office/drawing/2014/main" id="{BB040124-6C1E-4753-AA79-23EB2C8A4777}"/>
                </a:ext>
              </a:extLst>
            </p:cNvPr>
            <p:cNvSpPr txBox="1"/>
            <p:nvPr/>
          </p:nvSpPr>
          <p:spPr>
            <a:xfrm>
              <a:off x="8475451" y="2191096"/>
              <a:ext cx="100297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Gateway nodes</a:t>
              </a:r>
            </a:p>
          </p:txBody>
        </p:sp>
        <p:sp>
          <p:nvSpPr>
            <p:cNvPr id="19" name="TextBox 18">
              <a:extLst>
                <a:ext uri="{FF2B5EF4-FFF2-40B4-BE49-F238E27FC236}">
                  <a16:creationId xmlns:a16="http://schemas.microsoft.com/office/drawing/2014/main" id="{50D24693-8BFF-46EA-B7B2-AACF4E50BDB6}"/>
                </a:ext>
              </a:extLst>
            </p:cNvPr>
            <p:cNvSpPr txBox="1"/>
            <p:nvPr/>
          </p:nvSpPr>
          <p:spPr>
            <a:xfrm>
              <a:off x="8104637" y="2625661"/>
              <a:ext cx="12421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Spark-Cosmos DB connector (Java)</a:t>
              </a:r>
            </a:p>
          </p:txBody>
        </p:sp>
        <p:sp>
          <p:nvSpPr>
            <p:cNvPr id="20" name="TextBox 19">
              <a:extLst>
                <a:ext uri="{FF2B5EF4-FFF2-40B4-BE49-F238E27FC236}">
                  <a16:creationId xmlns:a16="http://schemas.microsoft.com/office/drawing/2014/main" id="{C06E2150-2CBF-4D24-95CC-8DAEB6748014}"/>
                </a:ext>
              </a:extLst>
            </p:cNvPr>
            <p:cNvSpPr txBox="1"/>
            <p:nvPr/>
          </p:nvSpPr>
          <p:spPr>
            <a:xfrm>
              <a:off x="11126119" y="1922434"/>
              <a:ext cx="689699"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nodes</a:t>
              </a:r>
            </a:p>
          </p:txBody>
        </p:sp>
        <p:sp>
          <p:nvSpPr>
            <p:cNvPr id="4" name="Oval 3">
              <a:extLst>
                <a:ext uri="{FF2B5EF4-FFF2-40B4-BE49-F238E27FC236}">
                  <a16:creationId xmlns:a16="http://schemas.microsoft.com/office/drawing/2014/main" id="{96D22A45-2D6D-4B9B-AFF1-9F57796C035C}"/>
                </a:ext>
              </a:extLst>
            </p:cNvPr>
            <p:cNvSpPr/>
            <p:nvPr/>
          </p:nvSpPr>
          <p:spPr bwMode="auto">
            <a:xfrm>
              <a:off x="9696301" y="1813728"/>
              <a:ext cx="1547652" cy="154765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Oval 20">
              <a:extLst>
                <a:ext uri="{FF2B5EF4-FFF2-40B4-BE49-F238E27FC236}">
                  <a16:creationId xmlns:a16="http://schemas.microsoft.com/office/drawing/2014/main" id="{B7024202-E8B4-4A3E-81F8-8643E88D0EBD}"/>
                </a:ext>
              </a:extLst>
            </p:cNvPr>
            <p:cNvSpPr/>
            <p:nvPr/>
          </p:nvSpPr>
          <p:spPr bwMode="auto">
            <a:xfrm>
              <a:off x="9917644" y="1830401"/>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2" name="Oval 21">
              <a:extLst>
                <a:ext uri="{FF2B5EF4-FFF2-40B4-BE49-F238E27FC236}">
                  <a16:creationId xmlns:a16="http://schemas.microsoft.com/office/drawing/2014/main" id="{DE0C7D5F-70EC-4238-AA6E-AC6E39D89F98}"/>
                </a:ext>
              </a:extLst>
            </p:cNvPr>
            <p:cNvSpPr/>
            <p:nvPr/>
          </p:nvSpPr>
          <p:spPr bwMode="auto">
            <a:xfrm>
              <a:off x="10678408" y="1739827"/>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DB43B5F4-67B8-482D-AA62-32BE13B8406E}"/>
                </a:ext>
              </a:extLst>
            </p:cNvPr>
            <p:cNvSpPr/>
            <p:nvPr/>
          </p:nvSpPr>
          <p:spPr bwMode="auto">
            <a:xfrm>
              <a:off x="11082365" y="2302485"/>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77BD20CF-11B3-4DD8-A055-104AC885CADC}"/>
                </a:ext>
              </a:extLst>
            </p:cNvPr>
            <p:cNvSpPr/>
            <p:nvPr/>
          </p:nvSpPr>
          <p:spPr bwMode="auto">
            <a:xfrm>
              <a:off x="10882794" y="291327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57EA6611-B7E2-478F-A19E-04ABCB51EB7D}"/>
                </a:ext>
              </a:extLst>
            </p:cNvPr>
            <p:cNvSpPr/>
            <p:nvPr/>
          </p:nvSpPr>
          <p:spPr bwMode="auto">
            <a:xfrm>
              <a:off x="10195015" y="318762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234AAE86-EF09-4392-A353-0D6D35A1AB74}"/>
                </a:ext>
              </a:extLst>
            </p:cNvPr>
            <p:cNvSpPr/>
            <p:nvPr/>
          </p:nvSpPr>
          <p:spPr bwMode="auto">
            <a:xfrm>
              <a:off x="9683134" y="2864452"/>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D152C2FE-FF87-49A9-8F55-4CEB0086C8E4}"/>
                </a:ext>
              </a:extLst>
            </p:cNvPr>
            <p:cNvSpPr/>
            <p:nvPr/>
          </p:nvSpPr>
          <p:spPr bwMode="auto">
            <a:xfrm>
              <a:off x="9529500" y="2308231"/>
              <a:ext cx="323176" cy="32317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9854795-3E85-4039-BA8E-FE492C9D1D54}"/>
                </a:ext>
              </a:extLst>
            </p:cNvPr>
            <p:cNvSpPr/>
            <p:nvPr/>
          </p:nvSpPr>
          <p:spPr bwMode="auto">
            <a:xfrm>
              <a:off x="7541377" y="2358040"/>
              <a:ext cx="486248" cy="2923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8" name="Rectangle 27">
              <a:extLst>
                <a:ext uri="{FF2B5EF4-FFF2-40B4-BE49-F238E27FC236}">
                  <a16:creationId xmlns:a16="http://schemas.microsoft.com/office/drawing/2014/main" id="{20C4831F-0362-420C-9B19-C627CAD20236}"/>
                </a:ext>
              </a:extLst>
            </p:cNvPr>
            <p:cNvSpPr/>
            <p:nvPr/>
          </p:nvSpPr>
          <p:spPr bwMode="auto">
            <a:xfrm>
              <a:off x="6478652" y="1828345"/>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9" name="Rectangle 28">
              <a:extLst>
                <a:ext uri="{FF2B5EF4-FFF2-40B4-BE49-F238E27FC236}">
                  <a16:creationId xmlns:a16="http://schemas.microsoft.com/office/drawing/2014/main" id="{BA1D5527-13D2-4CA1-97A7-9602817B92B2}"/>
                </a:ext>
              </a:extLst>
            </p:cNvPr>
            <p:cNvSpPr/>
            <p:nvPr/>
          </p:nvSpPr>
          <p:spPr bwMode="auto">
            <a:xfrm>
              <a:off x="6478652" y="2171666"/>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0" name="Rectangle 29">
              <a:extLst>
                <a:ext uri="{FF2B5EF4-FFF2-40B4-BE49-F238E27FC236}">
                  <a16:creationId xmlns:a16="http://schemas.microsoft.com/office/drawing/2014/main" id="{CAD13C30-5F64-4034-8A91-C35B9AFA1ACC}"/>
                </a:ext>
              </a:extLst>
            </p:cNvPr>
            <p:cNvSpPr/>
            <p:nvPr/>
          </p:nvSpPr>
          <p:spPr bwMode="auto">
            <a:xfrm>
              <a:off x="6478652" y="2514987"/>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1" name="Rectangle 30">
              <a:extLst>
                <a:ext uri="{FF2B5EF4-FFF2-40B4-BE49-F238E27FC236}">
                  <a16:creationId xmlns:a16="http://schemas.microsoft.com/office/drawing/2014/main" id="{634CDF0C-0EEA-4E81-A063-7A4B097650FB}"/>
                </a:ext>
              </a:extLst>
            </p:cNvPr>
            <p:cNvSpPr/>
            <p:nvPr/>
          </p:nvSpPr>
          <p:spPr bwMode="auto">
            <a:xfrm>
              <a:off x="6478652" y="2858308"/>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ADE40432-C5D9-4E64-A671-53DF0BD1A28A}"/>
                </a:ext>
              </a:extLst>
            </p:cNvPr>
            <p:cNvCxnSpPr>
              <a:stCxn id="5" idx="1"/>
              <a:endCxn id="29" idx="3"/>
            </p:cNvCxnSpPr>
            <p:nvPr/>
          </p:nvCxnSpPr>
          <p:spPr>
            <a:xfrm flipH="1" flipV="1">
              <a:off x="6920696" y="2317838"/>
              <a:ext cx="620681" cy="186374"/>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A7AF680-F6FD-4495-8951-E1866E0DFF6D}"/>
                </a:ext>
              </a:extLst>
            </p:cNvPr>
            <p:cNvCxnSpPr>
              <a:cxnSpLocks/>
              <a:stCxn id="5" idx="1"/>
              <a:endCxn id="28" idx="3"/>
            </p:cNvCxnSpPr>
            <p:nvPr/>
          </p:nvCxnSpPr>
          <p:spPr>
            <a:xfrm flipH="1" flipV="1">
              <a:off x="6920696" y="1974517"/>
              <a:ext cx="620681" cy="529695"/>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EC5BCBB7-EEA3-4669-9CEB-420B16585303}"/>
                </a:ext>
              </a:extLst>
            </p:cNvPr>
            <p:cNvCxnSpPr>
              <a:cxnSpLocks/>
              <a:stCxn id="5" idx="1"/>
              <a:endCxn id="30" idx="3"/>
            </p:cNvCxnSpPr>
            <p:nvPr/>
          </p:nvCxnSpPr>
          <p:spPr>
            <a:xfrm flipH="1">
              <a:off x="6920696" y="2504212"/>
              <a:ext cx="620681" cy="156947"/>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128D7D14-15E3-4F67-969E-797E47DDE891}"/>
                </a:ext>
              </a:extLst>
            </p:cNvPr>
            <p:cNvCxnSpPr>
              <a:cxnSpLocks/>
              <a:stCxn id="5" idx="1"/>
              <a:endCxn id="31" idx="3"/>
            </p:cNvCxnSpPr>
            <p:nvPr/>
          </p:nvCxnSpPr>
          <p:spPr>
            <a:xfrm flipH="1">
              <a:off x="6920696" y="2504212"/>
              <a:ext cx="620681" cy="500268"/>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Arrow Connector 41">
              <a:extLst>
                <a:ext uri="{FF2B5EF4-FFF2-40B4-BE49-F238E27FC236}">
                  <a16:creationId xmlns:a16="http://schemas.microsoft.com/office/drawing/2014/main" id="{E6890F67-893B-49AF-8044-48E193365076}"/>
                </a:ext>
              </a:extLst>
            </p:cNvPr>
            <p:cNvCxnSpPr/>
            <p:nvPr/>
          </p:nvCxnSpPr>
          <p:spPr>
            <a:xfrm>
              <a:off x="8065725" y="2420645"/>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a:extLst>
                <a:ext uri="{FF2B5EF4-FFF2-40B4-BE49-F238E27FC236}">
                  <a16:creationId xmlns:a16="http://schemas.microsoft.com/office/drawing/2014/main" id="{F7A34ABD-7304-439D-A2CA-C762B2C2A884}"/>
                </a:ext>
              </a:extLst>
            </p:cNvPr>
            <p:cNvCxnSpPr>
              <a:cxnSpLocks/>
            </p:cNvCxnSpPr>
            <p:nvPr/>
          </p:nvCxnSpPr>
          <p:spPr>
            <a:xfrm flipH="1">
              <a:off x="8065725" y="2603370"/>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or: Elbow 43">
              <a:extLst>
                <a:ext uri="{FF2B5EF4-FFF2-40B4-BE49-F238E27FC236}">
                  <a16:creationId xmlns:a16="http://schemas.microsoft.com/office/drawing/2014/main" id="{D554854A-6B3C-4A22-95CF-004642BC1DE0}"/>
                </a:ext>
              </a:extLst>
            </p:cNvPr>
            <p:cNvCxnSpPr>
              <a:stCxn id="31" idx="1"/>
              <a:endCxn id="25" idx="4"/>
            </p:cNvCxnSpPr>
            <p:nvPr/>
          </p:nvCxnSpPr>
          <p:spPr>
            <a:xfrm rot="10800000" flipH="1" flipV="1">
              <a:off x="6478651" y="3004480"/>
              <a:ext cx="3877951" cy="506324"/>
            </a:xfrm>
            <a:prstGeom prst="bentConnector4">
              <a:avLst>
                <a:gd name="adj1" fmla="val -5730"/>
                <a:gd name="adj2" fmla="val 151897"/>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or: Elbow 48">
              <a:extLst>
                <a:ext uri="{FF2B5EF4-FFF2-40B4-BE49-F238E27FC236}">
                  <a16:creationId xmlns:a16="http://schemas.microsoft.com/office/drawing/2014/main" id="{3371219D-F9BF-48E6-B39A-60A85BFC0245}"/>
                </a:ext>
              </a:extLst>
            </p:cNvPr>
            <p:cNvCxnSpPr>
              <a:cxnSpLocks/>
              <a:stCxn id="30" idx="1"/>
              <a:endCxn id="24" idx="4"/>
            </p:cNvCxnSpPr>
            <p:nvPr/>
          </p:nvCxnSpPr>
          <p:spPr>
            <a:xfrm rot="10800000" flipH="1" flipV="1">
              <a:off x="6478652" y="2661158"/>
              <a:ext cx="4565730" cy="575295"/>
            </a:xfrm>
            <a:prstGeom prst="bentConnector4">
              <a:avLst>
                <a:gd name="adj1" fmla="val -8382"/>
                <a:gd name="adj2" fmla="val 225284"/>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02540658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Lift and shift </a:t>
            </a:r>
            <a:br>
              <a:rPr lang="en-US"/>
            </a:br>
            <a:r>
              <a:rPr lang="en-US" err="1"/>
              <a:t>nosql</a:t>
            </a:r>
            <a:r>
              <a:rPr lang="en-US"/>
              <a:t> apps</a:t>
            </a:r>
          </a:p>
        </p:txBody>
      </p:sp>
      <p:sp>
        <p:nvSpPr>
          <p:cNvPr id="3" name="Content Placeholder 2"/>
          <p:cNvSpPr>
            <a:spLocks noGrp="1"/>
          </p:cNvSpPr>
          <p:nvPr>
            <p:ph type="body" sz="quarter" idx="11"/>
          </p:nvPr>
        </p:nvSpPr>
        <p:spPr>
          <a:xfrm>
            <a:off x="269239" y="1492704"/>
            <a:ext cx="5606043" cy="2768963"/>
          </a:xfrm>
        </p:spPr>
        <p:txBody>
          <a:bodyPr/>
          <a:lstStyle/>
          <a:p>
            <a:r>
              <a:rPr lang="en-US">
                <a:solidFill>
                  <a:schemeClr val="tx1"/>
                </a:solidFill>
              </a:rPr>
              <a:t>Make data modernization easy with seamless lift and shift migration of NoSQL workloads to the cloud.</a:t>
            </a:r>
          </a:p>
          <a:p>
            <a:pPr marL="285750" lvl="1" indent="-285750">
              <a:spcBef>
                <a:spcPts val="1600"/>
              </a:spcBef>
              <a:spcAft>
                <a:spcPts val="0"/>
              </a:spcAft>
              <a:buFont typeface="Arial" charset="0"/>
              <a:buChar char="•"/>
            </a:pPr>
            <a:r>
              <a:rPr lang="en-US" sz="1600">
                <a:solidFill>
                  <a:schemeClr val="tx1"/>
                </a:solidFill>
              </a:rPr>
              <a:t>Azure Cosmos DB APIs for MongoDB and Cassandra bring app data from anywhere to Azure Cosmos DB</a:t>
            </a:r>
          </a:p>
          <a:p>
            <a:pPr marL="285750" lvl="1" indent="-285750">
              <a:spcBef>
                <a:spcPts val="1000"/>
              </a:spcBef>
              <a:spcAft>
                <a:spcPts val="0"/>
              </a:spcAft>
              <a:buFont typeface="Arial" charset="0"/>
              <a:buChar char="•"/>
            </a:pPr>
            <a:r>
              <a:rPr lang="en-US" sz="1600">
                <a:solidFill>
                  <a:schemeClr val="tx1"/>
                </a:solidFill>
              </a:rPr>
              <a:t>Leverage existing tools, drivers, and libraries, and continue using existing apps’ current SDKs</a:t>
            </a:r>
          </a:p>
          <a:p>
            <a:pPr marL="285750" lvl="1" indent="-285750">
              <a:spcBef>
                <a:spcPts val="1000"/>
              </a:spcBef>
              <a:spcAft>
                <a:spcPts val="0"/>
              </a:spcAft>
              <a:buFont typeface="Arial" charset="0"/>
              <a:buChar char="•"/>
            </a:pPr>
            <a:r>
              <a:rPr lang="en-US" sz="1600">
                <a:solidFill>
                  <a:schemeClr val="tx1"/>
                </a:solidFill>
              </a:rPr>
              <a:t>Turnkey geo-replication</a:t>
            </a:r>
          </a:p>
          <a:p>
            <a:pPr marL="285750" lvl="1" indent="-285750">
              <a:spcBef>
                <a:spcPts val="1000"/>
              </a:spcBef>
              <a:spcAft>
                <a:spcPts val="0"/>
              </a:spcAft>
              <a:buFont typeface="Arial" charset="0"/>
              <a:buChar char="•"/>
            </a:pPr>
            <a:r>
              <a:rPr lang="en-US" sz="1600">
                <a:solidFill>
                  <a:schemeClr val="tx1"/>
                </a:solidFill>
              </a:rPr>
              <a:t>No infrastructure or VM management required</a:t>
            </a:r>
          </a:p>
        </p:txBody>
      </p:sp>
      <p:grpSp>
        <p:nvGrpSpPr>
          <p:cNvPr id="4" name="Group 3"/>
          <p:cNvGrpSpPr/>
          <p:nvPr/>
        </p:nvGrpSpPr>
        <p:grpSpPr>
          <a:xfrm>
            <a:off x="6494712" y="2451689"/>
            <a:ext cx="5363613" cy="1420425"/>
            <a:chOff x="6494712" y="2451689"/>
            <a:chExt cx="5363613" cy="1420425"/>
          </a:xfrm>
        </p:grpSpPr>
        <p:sp>
          <p:nvSpPr>
            <p:cNvPr id="9" name="TextBox 8">
              <a:extLst>
                <a:ext uri="{FF2B5EF4-FFF2-40B4-BE49-F238E27FC236}">
                  <a16:creationId xmlns:a16="http://schemas.microsoft.com/office/drawing/2014/main" id="{B64D63B3-FA83-4453-9761-1A266192A687}"/>
                </a:ext>
              </a:extLst>
            </p:cNvPr>
            <p:cNvSpPr txBox="1"/>
            <p:nvPr/>
          </p:nvSpPr>
          <p:spPr>
            <a:xfrm>
              <a:off x="10362375" y="3341199"/>
              <a:ext cx="1495950"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APIs for MongoDB and Cassandra</a:t>
              </a:r>
            </a:p>
          </p:txBody>
        </p:sp>
        <p:grpSp>
          <p:nvGrpSpPr>
            <p:cNvPr id="10" name="Group 9">
              <a:extLst>
                <a:ext uri="{FF2B5EF4-FFF2-40B4-BE49-F238E27FC236}">
                  <a16:creationId xmlns:a16="http://schemas.microsoft.com/office/drawing/2014/main" id="{9B7C9BCE-A55C-43FA-86A4-15F0F6B935C7}"/>
                </a:ext>
              </a:extLst>
            </p:cNvPr>
            <p:cNvGrpSpPr/>
            <p:nvPr/>
          </p:nvGrpSpPr>
          <p:grpSpPr>
            <a:xfrm>
              <a:off x="10664374" y="2547257"/>
              <a:ext cx="882798" cy="760904"/>
              <a:chOff x="8376458" y="5925518"/>
              <a:chExt cx="1045926" cy="901512"/>
            </a:xfrm>
          </p:grpSpPr>
          <p:sp>
            <p:nvSpPr>
              <p:cNvPr id="11" name="Star: 4 Points 8">
                <a:extLst>
                  <a:ext uri="{FF2B5EF4-FFF2-40B4-BE49-F238E27FC236}">
                    <a16:creationId xmlns:a16="http://schemas.microsoft.com/office/drawing/2014/main" id="{6CCB4DEC-D776-417D-887A-3E8D78CA228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Star: 4 Points 8">
                <a:extLst>
                  <a:ext uri="{FF2B5EF4-FFF2-40B4-BE49-F238E27FC236}">
                    <a16:creationId xmlns:a16="http://schemas.microsoft.com/office/drawing/2014/main" id="{FC36AD3B-4B61-4A27-80FD-C355EDDDD9B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5235BA0-2DD3-4FFF-8EDD-39286A0173A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9">
                <a:extLst>
                  <a:ext uri="{FF2B5EF4-FFF2-40B4-BE49-F238E27FC236}">
                    <a16:creationId xmlns:a16="http://schemas.microsoft.com/office/drawing/2014/main" id="{E51260D1-7EAC-4471-A9B7-BAF50A24E70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C257B6D2-BB52-4296-83BE-B20B3C0389D2}"/>
                </a:ext>
              </a:extLst>
            </p:cNvPr>
            <p:cNvCxnSpPr>
              <a:cxnSpLocks/>
            </p:cNvCxnSpPr>
            <p:nvPr/>
          </p:nvCxnSpPr>
          <p:spPr>
            <a:xfrm>
              <a:off x="8120635" y="3033842"/>
              <a:ext cx="2307792" cy="0"/>
            </a:xfrm>
            <a:prstGeom prst="straightConnector1">
              <a:avLst/>
            </a:prstGeom>
            <a:noFill/>
            <a:ln w="19050" cap="sq">
              <a:solidFill>
                <a:schemeClr val="bg1">
                  <a:lumMod val="50000"/>
                </a:schemeClr>
              </a:solidFill>
              <a:prstDash val="sysDash"/>
              <a:round/>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C8502EB4-920E-4BB3-BD33-66AD0A597104}"/>
                </a:ext>
              </a:extLst>
            </p:cNvPr>
            <p:cNvSpPr txBox="1"/>
            <p:nvPr/>
          </p:nvSpPr>
          <p:spPr>
            <a:xfrm>
              <a:off x="8460280" y="3135175"/>
              <a:ext cx="162850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charset="0"/>
                  <a:ea typeface="Segoe UI" charset="0"/>
                  <a:cs typeface="Segoe UI" charset="0"/>
                </a:rPr>
                <a:t>NoSQL wire protocol</a:t>
              </a:r>
            </a:p>
          </p:txBody>
        </p:sp>
        <p:grpSp>
          <p:nvGrpSpPr>
            <p:cNvPr id="19" name="Group 18">
              <a:extLst>
                <a:ext uri="{FF2B5EF4-FFF2-40B4-BE49-F238E27FC236}">
                  <a16:creationId xmlns:a16="http://schemas.microsoft.com/office/drawing/2014/main" id="{7CF3FBED-15B9-4BDE-9268-FDC939ABEEAB}"/>
                </a:ext>
              </a:extLst>
            </p:cNvPr>
            <p:cNvGrpSpPr/>
            <p:nvPr/>
          </p:nvGrpSpPr>
          <p:grpSpPr>
            <a:xfrm>
              <a:off x="9128240" y="2526975"/>
              <a:ext cx="292582" cy="358161"/>
              <a:chOff x="3257702" y="4407633"/>
              <a:chExt cx="403310" cy="493707"/>
            </a:xfrm>
          </p:grpSpPr>
          <p:grpSp>
            <p:nvGrpSpPr>
              <p:cNvPr id="20" name="Group 19">
                <a:extLst>
                  <a:ext uri="{FF2B5EF4-FFF2-40B4-BE49-F238E27FC236}">
                    <a16:creationId xmlns:a16="http://schemas.microsoft.com/office/drawing/2014/main" id="{4ED97AF1-AAE4-4437-B342-F56AC2297CF7}"/>
                  </a:ext>
                </a:extLst>
              </p:cNvPr>
              <p:cNvGrpSpPr/>
              <p:nvPr/>
            </p:nvGrpSpPr>
            <p:grpSpPr>
              <a:xfrm>
                <a:off x="3257702" y="4407633"/>
                <a:ext cx="403310" cy="493707"/>
                <a:chOff x="3003960" y="3685414"/>
                <a:chExt cx="403310" cy="493707"/>
              </a:xfrm>
            </p:grpSpPr>
            <p:sp>
              <p:nvSpPr>
                <p:cNvPr id="22" name="Snip Single Corner Rectangle 26">
                  <a:extLst>
                    <a:ext uri="{FF2B5EF4-FFF2-40B4-BE49-F238E27FC236}">
                      <a16:creationId xmlns:a16="http://schemas.microsoft.com/office/drawing/2014/main" id="{7321B4C6-76B0-4ACD-9DF4-74C97D4F44D9}"/>
                    </a:ext>
                  </a:extLst>
                </p:cNvPr>
                <p:cNvSpPr/>
                <p:nvPr/>
              </p:nvSpPr>
              <p:spPr bwMode="auto">
                <a:xfrm flipH="1">
                  <a:off x="3003960" y="3685414"/>
                  <a:ext cx="403310" cy="493707"/>
                </a:xfrm>
                <a:prstGeom prst="snip1Rect">
                  <a:avLst>
                    <a:gd name="adj" fmla="val 2873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riangle 27">
                  <a:extLst>
                    <a:ext uri="{FF2B5EF4-FFF2-40B4-BE49-F238E27FC236}">
                      <a16:creationId xmlns:a16="http://schemas.microsoft.com/office/drawing/2014/main" id="{0174BC34-20CC-4EF8-8E57-9C7026727EDF}"/>
                    </a:ext>
                  </a:extLst>
                </p:cNvPr>
                <p:cNvSpPr/>
                <p:nvPr/>
              </p:nvSpPr>
              <p:spPr bwMode="auto">
                <a:xfrm rot="8100000">
                  <a:off x="3012552" y="3733609"/>
                  <a:ext cx="160049" cy="80930"/>
                </a:xfrm>
                <a:prstGeom prs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Double Brace 20">
                <a:extLst>
                  <a:ext uri="{FF2B5EF4-FFF2-40B4-BE49-F238E27FC236}">
                    <a16:creationId xmlns:a16="http://schemas.microsoft.com/office/drawing/2014/main" id="{81F978DA-58E4-4D51-B95E-E1FF45ED6182}"/>
                  </a:ext>
                </a:extLst>
              </p:cNvPr>
              <p:cNvSpPr/>
              <p:nvPr/>
            </p:nvSpPr>
            <p:spPr>
              <a:xfrm>
                <a:off x="3395189" y="4569259"/>
                <a:ext cx="151075" cy="210347"/>
              </a:xfrm>
              <a:prstGeom prst="bracePair">
                <a:avLst>
                  <a:gd name="adj" fmla="val 17708"/>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F197C39F-C11C-49FF-B207-F96FCB99AAF1}"/>
                </a:ext>
              </a:extLst>
            </p:cNvPr>
            <p:cNvPicPr>
              <a:picLocks noChangeAspect="1"/>
            </p:cNvPicPr>
            <p:nvPr/>
          </p:nvPicPr>
          <p:blipFill>
            <a:blip r:embed="rId3"/>
            <a:stretch>
              <a:fillRect/>
            </a:stretch>
          </p:blipFill>
          <p:spPr>
            <a:xfrm>
              <a:off x="6748456" y="3412868"/>
              <a:ext cx="232308" cy="232308"/>
            </a:xfrm>
            <a:prstGeom prst="rect">
              <a:avLst/>
            </a:prstGeom>
            <a:solidFill>
              <a:schemeClr val="bg1"/>
            </a:solidFill>
          </p:spPr>
        </p:pic>
        <p:pic>
          <p:nvPicPr>
            <p:cNvPr id="27" name="Picture 26">
              <a:extLst>
                <a:ext uri="{FF2B5EF4-FFF2-40B4-BE49-F238E27FC236}">
                  <a16:creationId xmlns:a16="http://schemas.microsoft.com/office/drawing/2014/main" id="{0373ADA8-87F6-4D07-B085-AADA64B306FE}"/>
                </a:ext>
              </a:extLst>
            </p:cNvPr>
            <p:cNvPicPr>
              <a:picLocks noChangeAspect="1"/>
            </p:cNvPicPr>
            <p:nvPr/>
          </p:nvPicPr>
          <p:blipFill>
            <a:blip r:embed="rId4"/>
            <a:stretch>
              <a:fillRect/>
            </a:stretch>
          </p:blipFill>
          <p:spPr>
            <a:xfrm>
              <a:off x="7289396" y="3352298"/>
              <a:ext cx="535410" cy="353446"/>
            </a:xfrm>
            <a:prstGeom prst="rect">
              <a:avLst/>
            </a:prstGeom>
          </p:spPr>
        </p:pic>
        <p:pic>
          <p:nvPicPr>
            <p:cNvPr id="29" name="Picture 28">
              <a:extLst>
                <a:ext uri="{FF2B5EF4-FFF2-40B4-BE49-F238E27FC236}">
                  <a16:creationId xmlns:a16="http://schemas.microsoft.com/office/drawing/2014/main" id="{AEB24CBD-4FFF-40DD-B794-1D63ACFF2944}"/>
                </a:ext>
              </a:extLst>
            </p:cNvPr>
            <p:cNvPicPr>
              <a:picLocks noChangeAspect="1"/>
            </p:cNvPicPr>
            <p:nvPr/>
          </p:nvPicPr>
          <p:blipFill>
            <a:blip r:embed="rId5"/>
            <a:stretch>
              <a:fillRect/>
            </a:stretch>
          </p:blipFill>
          <p:spPr>
            <a:xfrm>
              <a:off x="7284377" y="2873216"/>
              <a:ext cx="545446" cy="318176"/>
            </a:xfrm>
            <a:prstGeom prst="rect">
              <a:avLst/>
            </a:prstGeom>
          </p:spPr>
        </p:pic>
        <p:pic>
          <p:nvPicPr>
            <p:cNvPr id="31" name="Picture 30">
              <a:extLst>
                <a:ext uri="{FF2B5EF4-FFF2-40B4-BE49-F238E27FC236}">
                  <a16:creationId xmlns:a16="http://schemas.microsoft.com/office/drawing/2014/main" id="{60B54539-64DF-4D61-ABC2-59077ACAA509}"/>
                </a:ext>
              </a:extLst>
            </p:cNvPr>
            <p:cNvPicPr>
              <a:picLocks noChangeAspect="1"/>
            </p:cNvPicPr>
            <p:nvPr/>
          </p:nvPicPr>
          <p:blipFill>
            <a:blip r:embed="rId6"/>
            <a:stretch>
              <a:fillRect/>
            </a:stretch>
          </p:blipFill>
          <p:spPr>
            <a:xfrm>
              <a:off x="6494712" y="2492830"/>
              <a:ext cx="739794" cy="199006"/>
            </a:xfrm>
            <a:prstGeom prst="rect">
              <a:avLst/>
            </a:prstGeom>
          </p:spPr>
        </p:pic>
        <p:pic>
          <p:nvPicPr>
            <p:cNvPr id="33" name="Picture 32">
              <a:extLst>
                <a:ext uri="{FF2B5EF4-FFF2-40B4-BE49-F238E27FC236}">
                  <a16:creationId xmlns:a16="http://schemas.microsoft.com/office/drawing/2014/main" id="{942315D2-F67D-4404-B548-EF7B75E23ABB}"/>
                </a:ext>
              </a:extLst>
            </p:cNvPr>
            <p:cNvPicPr>
              <a:picLocks noChangeAspect="1"/>
            </p:cNvPicPr>
            <p:nvPr/>
          </p:nvPicPr>
          <p:blipFill>
            <a:blip r:embed="rId7"/>
            <a:stretch>
              <a:fillRect/>
            </a:stretch>
          </p:blipFill>
          <p:spPr>
            <a:xfrm>
              <a:off x="7416458" y="2451689"/>
              <a:ext cx="281286" cy="281286"/>
            </a:xfrm>
            <a:prstGeom prst="rect">
              <a:avLst/>
            </a:prstGeom>
          </p:spPr>
        </p:pic>
        <p:sp>
          <p:nvSpPr>
            <p:cNvPr id="34" name="TextBox 33">
              <a:extLst>
                <a:ext uri="{FF2B5EF4-FFF2-40B4-BE49-F238E27FC236}">
                  <a16:creationId xmlns:a16="http://schemas.microsoft.com/office/drawing/2014/main" id="{B8D4A276-2114-48C2-ABE1-43D3BFB9742E}"/>
                </a:ext>
              </a:extLst>
            </p:cNvPr>
            <p:cNvSpPr txBox="1"/>
            <p:nvPr/>
          </p:nvSpPr>
          <p:spPr>
            <a:xfrm>
              <a:off x="6573229" y="2909536"/>
              <a:ext cx="582760" cy="258532"/>
            </a:xfrm>
            <a:prstGeom prst="rect">
              <a:avLst/>
            </a:prstGeom>
            <a:noFill/>
          </p:spPr>
          <p:txBody>
            <a:bodyPr wrap="square" lIns="91440" tIns="45720" rIns="91440" bIns="45720" rtlCol="0">
              <a:spAutoFit/>
            </a:bodyPr>
            <a:lstStyle/>
            <a:p>
              <a:pPr algn="ctr">
                <a:lnSpc>
                  <a:spcPct val="90000"/>
                </a:lnSpc>
                <a:spcAft>
                  <a:spcPts val="600"/>
                </a:spcAft>
              </a:pPr>
              <a:r>
                <a:rPr lang="en-US" sz="1200">
                  <a:solidFill>
                    <a:schemeClr val="tx2"/>
                  </a:solidFill>
                </a:rPr>
                <a:t>.NET</a:t>
              </a:r>
            </a:p>
          </p:txBody>
        </p:sp>
      </p:grpSp>
    </p:spTree>
    <p:extLst>
      <p:ext uri="{BB962C8B-B14F-4D97-AF65-F5344CB8AC3E}">
        <p14:creationId xmlns:p14="http://schemas.microsoft.com/office/powerpoint/2010/main" val="126951365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62950" y="238238"/>
            <a:ext cx="13546047" cy="13239523"/>
            <a:chOff x="2162950" y="238238"/>
            <a:chExt cx="13546047" cy="13239523"/>
          </a:xfrm>
        </p:grpSpPr>
        <p:sp>
          <p:nvSpPr>
            <p:cNvPr id="50" name="Oval 49"/>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4811776" y="2633472"/>
            <a:ext cx="8301135" cy="8113295"/>
            <a:chOff x="4811776" y="2633472"/>
            <a:chExt cx="8301135" cy="8113295"/>
          </a:xfrm>
        </p:grpSpPr>
        <p:grpSp>
          <p:nvGrpSpPr>
            <p:cNvPr id="9" name="Group 8">
              <a:extLst>
                <a:ext uri="{FF2B5EF4-FFF2-40B4-BE49-F238E27FC236}">
                  <a16:creationId xmlns:a16="http://schemas.microsoft.com/office/drawing/2014/main" id="{0F41AEFD-241D-4304-8F61-7B1D92187B7F}"/>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0" name="Freeform 7">
                <a:extLst>
                  <a:ext uri="{FF2B5EF4-FFF2-40B4-BE49-F238E27FC236}">
                    <a16:creationId xmlns:a16="http://schemas.microsoft.com/office/drawing/2014/main" id="{B60500F6-6102-4560-9F3C-AAD0199F24B8}"/>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83467670-ECEB-4046-946B-15102A1B6A2D}"/>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58489BBC-EEB3-4403-AFD7-7B89D8C64213}"/>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12C6A7A5-F7CD-4D81-8FEA-EB1A63966F6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4" name="Oval 23"/>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17B2355-573B-47C4-B260-DDE615AED674}"/>
              </a:ext>
            </a:extLst>
          </p:cNvPr>
          <p:cNvSpPr>
            <a:spLocks noGrp="1"/>
          </p:cNvSpPr>
          <p:nvPr>
            <p:ph type="title"/>
          </p:nvPr>
        </p:nvSpPr>
        <p:spPr>
          <a:xfrm>
            <a:off x="269240" y="339390"/>
            <a:ext cx="5606043" cy="899665"/>
          </a:xfrm>
        </p:spPr>
        <p:txBody>
          <a:bodyPr/>
          <a:lstStyle/>
          <a:p>
            <a:r>
              <a:rPr lang="en-US"/>
              <a:t>Azure cosmos </a:t>
            </a:r>
            <a:r>
              <a:rPr lang="en-US" err="1"/>
              <a:t>db</a:t>
            </a:r>
            <a:endParaRPr lang="en-US"/>
          </a:p>
        </p:txBody>
      </p:sp>
      <p:sp>
        <p:nvSpPr>
          <p:cNvPr id="3" name="Text Placeholder 2">
            <a:extLst>
              <a:ext uri="{FF2B5EF4-FFF2-40B4-BE49-F238E27FC236}">
                <a16:creationId xmlns:a16="http://schemas.microsoft.com/office/drawing/2014/main" id="{67026799-07BC-4B9B-8E23-AF1B64DB0260}"/>
              </a:ext>
            </a:extLst>
          </p:cNvPr>
          <p:cNvSpPr>
            <a:spLocks noGrp="1"/>
          </p:cNvSpPr>
          <p:nvPr>
            <p:ph type="body" sz="quarter" idx="11"/>
          </p:nvPr>
        </p:nvSpPr>
        <p:spPr>
          <a:xfrm>
            <a:off x="269240" y="1075635"/>
            <a:ext cx="4646288" cy="3118803"/>
          </a:xfrm>
        </p:spPr>
        <p:txBody>
          <a:bodyPr/>
          <a:lstStyle/>
          <a:p>
            <a:r>
              <a:rPr lang="en-US">
                <a:solidFill>
                  <a:schemeClr val="tx1"/>
                </a:solidFill>
              </a:rPr>
              <a:t>A globally distributed, massively scalable, multi-model database service.</a:t>
            </a:r>
          </a:p>
          <a:p>
            <a:pPr marL="285750" lvl="1" indent="-285750">
              <a:spcBef>
                <a:spcPts val="1600"/>
              </a:spcBef>
              <a:spcAft>
                <a:spcPts val="0"/>
              </a:spcAft>
              <a:buFont typeface="Arial" charset="0"/>
              <a:buChar char="•"/>
            </a:pPr>
            <a:r>
              <a:rPr lang="en-US" sz="1600">
                <a:solidFill>
                  <a:schemeClr val="tx1"/>
                </a:solidFill>
              </a:rPr>
              <a:t>Multi-model data with your favorite API</a:t>
            </a:r>
          </a:p>
          <a:p>
            <a:pPr marL="285750" lvl="1" indent="-285750">
              <a:spcBef>
                <a:spcPts val="1000"/>
              </a:spcBef>
              <a:spcAft>
                <a:spcPts val="0"/>
              </a:spcAft>
              <a:buFont typeface="Arial" charset="0"/>
              <a:buChar char="•"/>
            </a:pPr>
            <a:r>
              <a:rPr lang="en-US" sz="1600">
                <a:solidFill>
                  <a:schemeClr val="tx1"/>
                </a:solidFill>
              </a:rPr>
              <a:t>Elastically scale storage and throughput</a:t>
            </a:r>
          </a:p>
          <a:p>
            <a:pPr marL="285750" lvl="1" indent="-285750">
              <a:spcBef>
                <a:spcPts val="1000"/>
              </a:spcBef>
              <a:spcAft>
                <a:spcPts val="0"/>
              </a:spcAft>
              <a:buFont typeface="Arial" charset="0"/>
              <a:buChar char="•"/>
            </a:pPr>
            <a:r>
              <a:rPr lang="en-US" sz="1600">
                <a:solidFill>
                  <a:schemeClr val="tx1"/>
                </a:solidFill>
              </a:rPr>
              <a:t>Multiple, well-defined consistency levels</a:t>
            </a:r>
          </a:p>
          <a:p>
            <a:pPr marL="285750" lvl="1" indent="-285750">
              <a:spcBef>
                <a:spcPts val="1000"/>
              </a:spcBef>
              <a:spcAft>
                <a:spcPts val="0"/>
              </a:spcAft>
              <a:buFont typeface="Arial" charset="0"/>
              <a:buChar char="•"/>
            </a:pPr>
            <a:r>
              <a:rPr lang="en-US" sz="1600">
                <a:solidFill>
                  <a:schemeClr val="tx1"/>
                </a:solidFill>
              </a:rPr>
              <a:t>&lt;10ms latency guarantees at the 99th percentile</a:t>
            </a:r>
          </a:p>
          <a:p>
            <a:pPr marL="285750" lvl="1" indent="-285750">
              <a:spcBef>
                <a:spcPts val="1000"/>
              </a:spcBef>
              <a:spcAft>
                <a:spcPts val="0"/>
              </a:spcAft>
              <a:buFont typeface="Arial" charset="0"/>
              <a:buChar char="•"/>
            </a:pPr>
            <a:r>
              <a:rPr lang="en-US" sz="1600">
                <a:solidFill>
                  <a:schemeClr val="tx1"/>
                </a:solidFill>
              </a:rPr>
              <a:t>Industry-leading SLAs across performance, latency, availability and throughput</a:t>
            </a:r>
          </a:p>
        </p:txBody>
      </p:sp>
      <p:sp>
        <p:nvSpPr>
          <p:cNvPr id="16" name="Rectangle 15">
            <a:extLst>
              <a:ext uri="{FF2B5EF4-FFF2-40B4-BE49-F238E27FC236}">
                <a16:creationId xmlns:a16="http://schemas.microsoft.com/office/drawing/2014/main" id="{4C835B6C-2010-4DC3-8D6B-4A2D6546FEF4}"/>
              </a:ext>
            </a:extLst>
          </p:cNvPr>
          <p:cNvSpPr/>
          <p:nvPr/>
        </p:nvSpPr>
        <p:spPr bwMode="auto">
          <a:xfrm>
            <a:off x="0" y="5566611"/>
            <a:ext cx="12191999" cy="12913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TextBox 3">
            <a:extLst>
              <a:ext uri="{FF2B5EF4-FFF2-40B4-BE49-F238E27FC236}">
                <a16:creationId xmlns:a16="http://schemas.microsoft.com/office/drawing/2014/main" id="{3180A0B9-F0B3-4817-B7F7-60D169F47C6B}"/>
              </a:ext>
            </a:extLst>
          </p:cNvPr>
          <p:cNvSpPr txBox="1"/>
          <p:nvPr/>
        </p:nvSpPr>
        <p:spPr>
          <a:xfrm>
            <a:off x="31398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Lift and shift </a:t>
            </a:r>
            <a:br>
              <a:rPr lang="en-US">
                <a:solidFill>
                  <a:schemeClr val="bg1"/>
                </a:solidFill>
              </a:rPr>
            </a:br>
            <a:r>
              <a:rPr lang="en-US">
                <a:solidFill>
                  <a:schemeClr val="bg1"/>
                </a:solidFill>
              </a:rPr>
              <a:t>MongoDB apps</a:t>
            </a:r>
          </a:p>
        </p:txBody>
      </p:sp>
      <p:sp>
        <p:nvSpPr>
          <p:cNvPr id="5" name="TextBox 4">
            <a:extLst>
              <a:ext uri="{FF2B5EF4-FFF2-40B4-BE49-F238E27FC236}">
                <a16:creationId xmlns:a16="http://schemas.microsoft.com/office/drawing/2014/main" id="{9CAB9E17-CF1F-4D99-A675-1F1EB863E4EB}"/>
              </a:ext>
            </a:extLst>
          </p:cNvPr>
          <p:cNvSpPr txBox="1"/>
          <p:nvPr/>
        </p:nvSpPr>
        <p:spPr>
          <a:xfrm>
            <a:off x="3256025"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Run Spark over operational data</a:t>
            </a:r>
          </a:p>
        </p:txBody>
      </p:sp>
      <p:sp>
        <p:nvSpPr>
          <p:cNvPr id="6" name="TextBox 5">
            <a:extLst>
              <a:ext uri="{FF2B5EF4-FFF2-40B4-BE49-F238E27FC236}">
                <a16:creationId xmlns:a16="http://schemas.microsoft.com/office/drawing/2014/main" id="{4F70A66A-F44C-4909-8C24-F1F164B37B03}"/>
              </a:ext>
            </a:extLst>
          </p:cNvPr>
          <p:cNvSpPr txBox="1"/>
          <p:nvPr/>
        </p:nvSpPr>
        <p:spPr>
          <a:xfrm>
            <a:off x="619807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Build real-time customer experiences</a:t>
            </a:r>
          </a:p>
        </p:txBody>
      </p:sp>
      <p:sp>
        <p:nvSpPr>
          <p:cNvPr id="7" name="TextBox 6">
            <a:extLst>
              <a:ext uri="{FF2B5EF4-FFF2-40B4-BE49-F238E27FC236}">
                <a16:creationId xmlns:a16="http://schemas.microsoft.com/office/drawing/2014/main" id="{81BD9C96-D762-44AF-BA46-07C6D41C2E05}"/>
              </a:ext>
            </a:extLst>
          </p:cNvPr>
          <p:cNvSpPr txBox="1"/>
          <p:nvPr/>
        </p:nvSpPr>
        <p:spPr>
          <a:xfrm>
            <a:off x="9140116"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Ideal for IoT, gaming and eCommerce</a:t>
            </a:r>
          </a:p>
        </p:txBody>
      </p:sp>
    </p:spTree>
    <p:extLst>
      <p:ext uri="{BB962C8B-B14F-4D97-AF65-F5344CB8AC3E}">
        <p14:creationId xmlns:p14="http://schemas.microsoft.com/office/powerpoint/2010/main" val="88150371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202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2"/>
                </a:solidFill>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281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2"/>
                </a:solidFill>
              </a:rPr>
              <a:t>IGeAvVUp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87178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4371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2.59259E-6 L 0.04622 0.17454 " pathEditMode="relative" rAng="0" ptsTypes="AA">
                                      <p:cBhvr>
                                        <p:cTn id="11" dur="2000" fill="hold"/>
                                        <p:tgtEl>
                                          <p:spTgt spid="25"/>
                                        </p:tgtEl>
                                        <p:attrNameLst>
                                          <p:attrName>ppt_x</p:attrName>
                                          <p:attrName>ppt_y</p:attrName>
                                        </p:attrNameLst>
                                      </p:cBhvr>
                                      <p:rCtr x="2305" y="872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0.04622 0.17454 L 0.15508 0.40579 " pathEditMode="relative" rAng="0" ptsTypes="AA">
                                      <p:cBhvr>
                                        <p:cTn id="15" dur="2000" fill="hold"/>
                                        <p:tgtEl>
                                          <p:spTgt spid="25"/>
                                        </p:tgtEl>
                                        <p:attrNameLst>
                                          <p:attrName>ppt_x</p:attrName>
                                          <p:attrName>ppt_y</p:attrName>
                                        </p:attrNameLst>
                                      </p:cBhvr>
                                      <p:rCtr x="5443" y="1155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15508 0.40579 L 0.32253 0.0257 " pathEditMode="relative" rAng="0" ptsTypes="AA">
                                      <p:cBhvr>
                                        <p:cTn id="19" dur="2000" fill="hold"/>
                                        <p:tgtEl>
                                          <p:spTgt spid="25"/>
                                        </p:tgtEl>
                                        <p:attrNameLst>
                                          <p:attrName>ppt_x</p:attrName>
                                          <p:attrName>ppt_y</p:attrName>
                                        </p:attrNameLst>
                                      </p:cBhvr>
                                      <p:rCtr x="8372" y="-19005"/>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4" nodeType="clickEffect">
                                  <p:stCondLst>
                                    <p:cond delay="0"/>
                                  </p:stCondLst>
                                  <p:childTnLst>
                                    <p:animMotion origin="layout" path="M 0.32253 0.0257 L 0.32318 0.0713 " pathEditMode="relative" rAng="0" ptsTypes="AA">
                                      <p:cBhvr>
                                        <p:cTn id="23" dur="1250" fill="hold"/>
                                        <p:tgtEl>
                                          <p:spTgt spid="25"/>
                                        </p:tgtEl>
                                        <p:attrNameLst>
                                          <p:attrName>ppt_x</p:attrName>
                                          <p:attrName>ppt_y</p:attrName>
                                        </p:attrNameLst>
                                      </p:cBhvr>
                                      <p:rCtr x="26" y="2269"/>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5" nodeType="clickEffect">
                                  <p:stCondLst>
                                    <p:cond delay="0"/>
                                  </p:stCondLst>
                                  <p:childTnLst>
                                    <p:animMotion origin="layout" path="M 0.32318 0.0713 L 0.32253 0.1213 " pathEditMode="relative" rAng="0" ptsTypes="AA">
                                      <p:cBhvr>
                                        <p:cTn id="27" dur="1250" fill="hold"/>
                                        <p:tgtEl>
                                          <p:spTgt spid="25"/>
                                        </p:tgtEl>
                                        <p:attrNameLst>
                                          <p:attrName>ppt_x</p:attrName>
                                          <p:attrName>ppt_y</p:attrName>
                                        </p:attrNameLst>
                                      </p:cBhvr>
                                      <p:rCtr x="-39" y="250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6" nodeType="clickEffect">
                                  <p:stCondLst>
                                    <p:cond delay="0"/>
                                  </p:stCondLst>
                                  <p:childTnLst>
                                    <p:animMotion origin="layout" path="M 0.32253 0.1213 L 0.32435 0.19028 " pathEditMode="relative" rAng="0" ptsTypes="AA">
                                      <p:cBhvr>
                                        <p:cTn id="31" dur="1250" fill="hold"/>
                                        <p:tgtEl>
                                          <p:spTgt spid="25"/>
                                        </p:tgtEl>
                                        <p:attrNameLst>
                                          <p:attrName>ppt_x</p:attrName>
                                          <p:attrName>ppt_y</p:attrName>
                                        </p:attrNameLst>
                                      </p:cBhvr>
                                      <p:rCtr x="91" y="3449"/>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7" nodeType="clickEffect">
                                  <p:stCondLst>
                                    <p:cond delay="0"/>
                                  </p:stCondLst>
                                  <p:childTnLst>
                                    <p:animMotion origin="layout" path="M 0.32435 0.19028 L 0.32435 0.23797 " pathEditMode="relative" rAng="0" ptsTypes="AA">
                                      <p:cBhvr>
                                        <p:cTn id="35" dur="1250" fill="hold"/>
                                        <p:tgtEl>
                                          <p:spTgt spid="25"/>
                                        </p:tgtEl>
                                        <p:attrNameLst>
                                          <p:attrName>ppt_x</p:attrName>
                                          <p:attrName>ppt_y</p:attrName>
                                        </p:attrNameLst>
                                      </p:cBhvr>
                                      <p:rCtr x="0" y="2384"/>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8" nodeType="clickEffect">
                                  <p:stCondLst>
                                    <p:cond delay="0"/>
                                  </p:stCondLst>
                                  <p:childTnLst>
                                    <p:animMotion origin="layout" path="M 0.32435 0.23797 L 0.32253 0.48357 " pathEditMode="relative" rAng="0" ptsTypes="AA">
                                      <p:cBhvr>
                                        <p:cTn id="39" dur="2000" fill="hold"/>
                                        <p:tgtEl>
                                          <p:spTgt spid="25"/>
                                        </p:tgtEl>
                                        <p:attrNameLst>
                                          <p:attrName>ppt_x</p:attrName>
                                          <p:attrName>ppt_y</p:attrName>
                                        </p:attrNameLst>
                                      </p:cBhvr>
                                      <p:rCtr x="-91" y="1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5" grpId="4" animBg="1"/>
      <p:bldP spid="25" grpId="5" animBg="1"/>
      <p:bldP spid="25" grpId="6" animBg="1"/>
      <p:bldP spid="25" grpId="7" animBg="1"/>
      <p:bldP spid="25" grpId="8"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5138950" y="4319954"/>
            <a:ext cx="1025826" cy="604852"/>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ea typeface="+mn-ea"/>
                  <a:cs typeface="Segoe UI Light"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6125048" y="5320801"/>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Segoe UI Light"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Segoe UI Light"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Segoe UI Light" panose="020B0502040204020203" pitchFamily="34" charset="0"/>
                </a:rPr>
                <a:t>Document</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5477641" y="5039041"/>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48" idx="0"/>
          </p:cNvCxnSpPr>
          <p:nvPr/>
        </p:nvCxnSpPr>
        <p:spPr>
          <a:xfrm rot="16200000" flipH="1">
            <a:off x="4058061" y="2666165"/>
            <a:ext cx="395995" cy="2911581"/>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4139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F2D0B9F-0622-42F1-BF94-146F9BE1629E}"/>
              </a:ext>
            </a:extLst>
          </p:cNvPr>
          <p:cNvPicPr>
            <a:picLocks noChangeAspect="1"/>
          </p:cNvPicPr>
          <p:nvPr/>
        </p:nvPicPr>
        <p:blipFill>
          <a:blip r:embed="rId3"/>
          <a:stretch>
            <a:fillRect/>
          </a:stretch>
        </p:blipFill>
        <p:spPr>
          <a:xfrm>
            <a:off x="7479132" y="1690040"/>
            <a:ext cx="2156898" cy="4747930"/>
          </a:xfrm>
          <a:prstGeom prst="rect">
            <a:avLst/>
          </a:prstGeom>
        </p:spPr>
      </p:pic>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34" name="Left Brace 33">
            <a:extLst>
              <a:ext uri="{FF2B5EF4-FFF2-40B4-BE49-F238E27FC236}">
                <a16:creationId xmlns:a16="http://schemas.microsoft.com/office/drawing/2014/main" id="{7E842945-777C-4665-B13A-BB6340B0EC04}"/>
              </a:ext>
            </a:extLst>
          </p:cNvPr>
          <p:cNvSpPr/>
          <p:nvPr/>
        </p:nvSpPr>
        <p:spPr>
          <a:xfrm>
            <a:off x="6957132" y="1579961"/>
            <a:ext cx="225144" cy="4968089"/>
          </a:xfrm>
          <a:prstGeom prst="leftBrace">
            <a:avLst>
              <a:gd name="adj1" fmla="val 8333"/>
              <a:gd name="adj2" fmla="val 6122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8AF58C19-429E-406C-B84F-2175341B684E}"/>
              </a:ext>
            </a:extLst>
          </p:cNvPr>
          <p:cNvCxnSpPr>
            <a:cxnSpLocks/>
            <a:stCxn id="15" idx="3"/>
          </p:cNvCxnSpPr>
          <p:nvPr/>
        </p:nvCxnSpPr>
        <p:spPr>
          <a:xfrm>
            <a:off x="4505669" y="4622379"/>
            <a:ext cx="245146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60660C-2B78-437A-8E92-2F7A5F2CD637}"/>
              </a:ext>
            </a:extLst>
          </p:cNvPr>
          <p:cNvCxnSpPr/>
          <p:nvPr/>
        </p:nvCxnSpPr>
        <p:spPr>
          <a:xfrm>
            <a:off x="7210141" y="2260708"/>
            <a:ext cx="369651" cy="0"/>
          </a:xfrm>
          <a:prstGeom prst="straightConnector1">
            <a:avLst/>
          </a:prstGeom>
          <a:ln w="444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1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7 3.7037E-7 L -4.16667E-7 0.19398 " pathEditMode="relative" rAng="0" ptsTypes="AA">
                                      <p:cBhvr>
                                        <p:cTn id="11" dur="1750" fill="hold"/>
                                        <p:tgtEl>
                                          <p:spTgt spid="5"/>
                                        </p:tgtEl>
                                        <p:attrNameLst>
                                          <p:attrName>ppt_x</p:attrName>
                                          <p:attrName>ppt_y</p:attrName>
                                        </p:attrNameLst>
                                      </p:cBhvr>
                                      <p:rCtr x="0" y="96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16667E-7 0.19398 L -4.16667E-7 0.36505 " pathEditMode="relative" rAng="0" ptsTypes="AA">
                                      <p:cBhvr>
                                        <p:cTn id="15" dur="1750" fill="hold"/>
                                        <p:tgtEl>
                                          <p:spTgt spid="5"/>
                                        </p:tgtEl>
                                        <p:attrNameLst>
                                          <p:attrName>ppt_x</p:attrName>
                                          <p:attrName>ppt_y</p:attrName>
                                        </p:attrNameLst>
                                      </p:cBhvr>
                                      <p:rCtr x="0"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ea typeface="Segoe UI Semilight" charset="0"/>
              </a:rPr>
              <a:t>Modern apps face new challenges</a:t>
            </a:r>
          </a:p>
        </p:txBody>
      </p:sp>
      <p:sp>
        <p:nvSpPr>
          <p:cNvPr id="20" name="Rectangle 19"/>
          <p:cNvSpPr/>
          <p:nvPr/>
        </p:nvSpPr>
        <p:spPr>
          <a:xfrm>
            <a:off x="325657" y="1462436"/>
            <a:ext cx="5887859" cy="3744615"/>
          </a:xfrm>
          <a:prstGeom prst="rect">
            <a:avLst/>
          </a:prstGeom>
        </p:spPr>
        <p:txBody>
          <a:bodyPr wrap="square">
            <a:spAutoFit/>
          </a:bodyPr>
          <a:lstStyle/>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Managing and syncing data distributed around the globe</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Delivering highly-responsive, real-time personalization</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Processing and analyzing large, complex data</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Offering low-latency to global users</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Modernizing existing apps and data</a:t>
            </a:r>
          </a:p>
          <a:p>
            <a:pPr>
              <a:spcBef>
                <a:spcPts val="1400"/>
              </a:spcBef>
              <a:buClr>
                <a:schemeClr val="bg1"/>
              </a:buClr>
            </a:pPr>
            <a:endParaRPr lang="en-US" sz="1600">
              <a:solidFill>
                <a:schemeClr val="bg1"/>
              </a:solidFill>
              <a:latin typeface="Segoe UI Semilight" panose="020B0402040204020203" pitchFamily="34" charset="0"/>
              <a:ea typeface="Segoe UI Semilight" charset="0"/>
              <a:cs typeface="Segoe UI Semilight" panose="020B0402040204020203" pitchFamily="34" charset="0"/>
            </a:endParaRPr>
          </a:p>
          <a:p>
            <a:pPr>
              <a:spcBef>
                <a:spcPts val="1400"/>
              </a:spcBef>
              <a:buClr>
                <a:schemeClr val="bg1"/>
              </a:buClr>
            </a:pPr>
            <a:endParaRPr lang="en-US" sz="1600">
              <a:solidFill>
                <a:schemeClr val="bg1"/>
              </a:solidFill>
              <a:latin typeface="Segoe UI Semilight" panose="020B0402040204020203" pitchFamily="34" charset="0"/>
              <a:ea typeface="Segoe UI Semilight" charset="0"/>
              <a:cs typeface="Segoe UI Semilight" panose="020B0402040204020203" pitchFamily="34" charset="0"/>
            </a:endParaRPr>
          </a:p>
          <a:p>
            <a:pPr marL="285750" indent="-285750">
              <a:spcBef>
                <a:spcPts val="1400"/>
              </a:spcBef>
              <a:buClr>
                <a:schemeClr val="bg1"/>
              </a:buClr>
              <a:buFont typeface="Arial" charset="0"/>
              <a:buChar char="•"/>
            </a:pPr>
            <a:endParaRPr lang="en-US" sz="1600">
              <a:solidFill>
                <a:schemeClr val="bg1"/>
              </a:solidFill>
              <a:latin typeface="Segoe UI Semilight" panose="020B0402040204020203" pitchFamily="34" charset="0"/>
              <a:ea typeface="Segoe UI Semilight" charset="0"/>
              <a:cs typeface="Segoe UI Semilight" panose="020B0402040204020203" pitchFamily="34" charset="0"/>
            </a:endParaRPr>
          </a:p>
        </p:txBody>
      </p:sp>
      <p:sp>
        <p:nvSpPr>
          <p:cNvPr id="134" name="globe_4">
            <a:extLst>
              <a:ext uri="{FF2B5EF4-FFF2-40B4-BE49-F238E27FC236}">
                <a16:creationId xmlns:a16="http://schemas.microsoft.com/office/drawing/2014/main" id="{2BD1B5C8-0B72-4704-8C16-CCCCFE9C9F22}"/>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5" name="Group 4"/>
          <p:cNvGrpSpPr/>
          <p:nvPr/>
        </p:nvGrpSpPr>
        <p:grpSpPr>
          <a:xfrm>
            <a:off x="7529886" y="1148066"/>
            <a:ext cx="3758492" cy="4725767"/>
            <a:chOff x="7529886" y="1148066"/>
            <a:chExt cx="3758492" cy="4725767"/>
          </a:xfrm>
        </p:grpSpPr>
        <p:grpSp>
          <p:nvGrpSpPr>
            <p:cNvPr id="33" name="Group 32"/>
            <p:cNvGrpSpPr/>
            <p:nvPr/>
          </p:nvGrpSpPr>
          <p:grpSpPr>
            <a:xfrm>
              <a:off x="8768637" y="1148066"/>
              <a:ext cx="1620003" cy="838490"/>
              <a:chOff x="8768637" y="1148066"/>
              <a:chExt cx="1620003" cy="838490"/>
            </a:xfrm>
          </p:grpSpPr>
          <p:cxnSp>
            <p:nvCxnSpPr>
              <p:cNvPr id="137" name="Straight Connector 136"/>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36" name="Straight Connector 135"/>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C97D791-00BA-4984-964B-E9786368EA25}"/>
                </a:ext>
              </a:extLst>
            </p:cNvPr>
            <p:cNvGrpSpPr/>
            <p:nvPr/>
          </p:nvGrpSpPr>
          <p:grpSpPr>
            <a:xfrm>
              <a:off x="8275777" y="2518051"/>
              <a:ext cx="1188423" cy="701234"/>
              <a:chOff x="1760111" y="-790754"/>
              <a:chExt cx="8156776" cy="4812936"/>
            </a:xfrm>
            <a:solidFill>
              <a:schemeClr val="bg1"/>
            </a:solidFill>
          </p:grpSpPr>
          <p:sp useBgFill="1">
            <p:nvSpPr>
              <p:cNvPr id="141"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8"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3"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4"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5"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167"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8"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9"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0"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1"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57"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8"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9"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0"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1"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2"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3"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4"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5"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6"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26"/>
            <p:cNvGrpSpPr/>
            <p:nvPr/>
          </p:nvGrpSpPr>
          <p:grpSpPr>
            <a:xfrm flipH="1">
              <a:off x="7529886" y="2008367"/>
              <a:ext cx="1505789" cy="842270"/>
              <a:chOff x="8976399" y="3620953"/>
              <a:chExt cx="1620003" cy="842270"/>
            </a:xfrm>
          </p:grpSpPr>
          <p:sp>
            <p:nvSpPr>
              <p:cNvPr id="172" name="Oval 225"/>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3" name="Straight Connector 172"/>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9161159" y="1599471"/>
              <a:ext cx="448666" cy="677360"/>
              <a:chOff x="847165" y="4612342"/>
              <a:chExt cx="1196788" cy="1806815"/>
            </a:xfrm>
          </p:grpSpPr>
          <p:sp>
            <p:nvSpPr>
              <p:cNvPr id="176" name="Freeform 5">
                <a:extLst>
                  <a:ext uri="{FF2B5EF4-FFF2-40B4-BE49-F238E27FC236}">
                    <a16:creationId xmlns:a16="http://schemas.microsoft.com/office/drawing/2014/main" id="{EF54ADEA-18F7-473F-9251-2B57AAB6C015}"/>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177" name="Oval 176"/>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p:cNvGrpSpPr/>
              <p:nvPr/>
            </p:nvGrpSpPr>
            <p:grpSpPr>
              <a:xfrm>
                <a:off x="1682749" y="4759323"/>
                <a:ext cx="104775" cy="293371"/>
                <a:chOff x="1682750" y="4759325"/>
                <a:chExt cx="95250" cy="266701"/>
              </a:xfrm>
            </p:grpSpPr>
            <p:sp>
              <p:nvSpPr>
                <p:cNvPr id="179" name="Freeform 178"/>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80" name="Straight Connector 179"/>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9577536" y="2816754"/>
              <a:ext cx="1710842" cy="1037406"/>
              <a:chOff x="9857622" y="3006697"/>
              <a:chExt cx="1710842" cy="839574"/>
            </a:xfrm>
          </p:grpSpPr>
          <p:sp>
            <p:nvSpPr>
              <p:cNvPr id="181"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82" name="Straight Connector 181"/>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flipH="1">
              <a:off x="7826880" y="3803834"/>
              <a:ext cx="1710842" cy="1033490"/>
              <a:chOff x="9857622" y="3006697"/>
              <a:chExt cx="1710842" cy="836405"/>
            </a:xfrm>
          </p:grpSpPr>
          <p:sp>
            <p:nvSpPr>
              <p:cNvPr id="192"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3" name="Straight Connector 192"/>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10791" y="3475840"/>
              <a:ext cx="640883" cy="718165"/>
              <a:chOff x="9710791" y="3475840"/>
              <a:chExt cx="640883" cy="718165"/>
            </a:xfrm>
          </p:grpSpPr>
          <p:grpSp>
            <p:nvGrpSpPr>
              <p:cNvPr id="184" name="Group 183">
                <a:extLst>
                  <a:ext uri="{FF2B5EF4-FFF2-40B4-BE49-F238E27FC236}">
                    <a16:creationId xmlns:a16="http://schemas.microsoft.com/office/drawing/2014/main" id="{35A87AA2-DAB9-4254-B828-7FAA05D099CE}"/>
                  </a:ext>
                </a:extLst>
              </p:cNvPr>
              <p:cNvGrpSpPr/>
              <p:nvPr/>
            </p:nvGrpSpPr>
            <p:grpSpPr>
              <a:xfrm>
                <a:off x="9777143" y="3475840"/>
                <a:ext cx="574531" cy="718165"/>
                <a:chOff x="-89366" y="1973262"/>
                <a:chExt cx="986802" cy="1233504"/>
              </a:xfrm>
            </p:grpSpPr>
            <p:sp>
              <p:nvSpPr>
                <p:cNvPr id="185" name="Freeform 5">
                  <a:extLst>
                    <a:ext uri="{FF2B5EF4-FFF2-40B4-BE49-F238E27FC236}">
                      <a16:creationId xmlns:a16="http://schemas.microsoft.com/office/drawing/2014/main" id="{574D261B-97E7-4597-98C0-9529E23EC5D1}"/>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6">
                  <a:extLst>
                    <a:ext uri="{FF2B5EF4-FFF2-40B4-BE49-F238E27FC236}">
                      <a16:creationId xmlns:a16="http://schemas.microsoft.com/office/drawing/2014/main" id="{132C6A16-275A-4C55-B5C7-E8A68BB3E447}"/>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7">
                  <a:extLst>
                    <a:ext uri="{FF2B5EF4-FFF2-40B4-BE49-F238E27FC236}">
                      <a16:creationId xmlns:a16="http://schemas.microsoft.com/office/drawing/2014/main" id="{8DE35445-4B88-4A30-BA10-067A8F48D51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8">
                  <a:extLst>
                    <a:ext uri="{FF2B5EF4-FFF2-40B4-BE49-F238E27FC236}">
                      <a16:creationId xmlns:a16="http://schemas.microsoft.com/office/drawing/2014/main" id="{4D5B5D08-7037-42F6-B83C-01022F1CCC88}"/>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89">
                  <a:extLst>
                    <a:ext uri="{FF2B5EF4-FFF2-40B4-BE49-F238E27FC236}">
                      <a16:creationId xmlns:a16="http://schemas.microsoft.com/office/drawing/2014/main" id="{E4A835CC-6A66-4A42-BB7A-D0970942098E}"/>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95" name="Rectangle 194">
                <a:extLst>
                  <a:ext uri="{FF2B5EF4-FFF2-40B4-BE49-F238E27FC236}">
                    <a16:creationId xmlns:a16="http://schemas.microsoft.com/office/drawing/2014/main" id="{E4A835CC-6A66-4A42-BB7A-D0970942098E}"/>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96" name="speedometer_2">
              <a:extLst>
                <a:ext uri="{FF2B5EF4-FFF2-40B4-BE49-F238E27FC236}">
                  <a16:creationId xmlns:a16="http://schemas.microsoft.com/office/drawing/2014/main" id="{4B2D301D-7A26-4946-A78C-6DC3D8DD9591}"/>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97" name="Group 196"/>
            <p:cNvGrpSpPr/>
            <p:nvPr/>
          </p:nvGrpSpPr>
          <p:grpSpPr>
            <a:xfrm>
              <a:off x="9432957" y="4840079"/>
              <a:ext cx="1620003" cy="1033754"/>
              <a:chOff x="8768637" y="1148066"/>
              <a:chExt cx="1620003" cy="846150"/>
            </a:xfrm>
          </p:grpSpPr>
          <p:sp>
            <p:nvSpPr>
              <p:cNvPr id="198"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9" name="Straight Connector 198"/>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8115965" y="5358317"/>
            <a:ext cx="1524626" cy="934349"/>
            <a:chOff x="8115965" y="5358317"/>
            <a:chExt cx="1524626" cy="934349"/>
          </a:xfrm>
        </p:grpSpPr>
        <p:grpSp>
          <p:nvGrpSpPr>
            <p:cNvPr id="222" name="Group 221">
              <a:extLst>
                <a:ext uri="{FF2B5EF4-FFF2-40B4-BE49-F238E27FC236}">
                  <a16:creationId xmlns:a16="http://schemas.microsoft.com/office/drawing/2014/main" id="{5C97D791-00BA-4984-964B-E9786368EA25}"/>
                </a:ext>
              </a:extLst>
            </p:cNvPr>
            <p:cNvGrpSpPr/>
            <p:nvPr/>
          </p:nvGrpSpPr>
          <p:grpSpPr>
            <a:xfrm>
              <a:off x="8250606" y="5454875"/>
              <a:ext cx="944339" cy="557211"/>
              <a:chOff x="1760111" y="-790754"/>
              <a:chExt cx="8156776" cy="4812936"/>
            </a:xfrm>
            <a:solidFill>
              <a:schemeClr val="bg1"/>
            </a:solidFill>
          </p:grpSpPr>
          <p:sp useBgFill="1">
            <p:nvSpPr>
              <p:cNvPr id="223"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4"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9"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0"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1"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2"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3"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4"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8" name="Group 237">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249"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0"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1"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2"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3"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39"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0"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5"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6"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7"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8"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54" name="Freeform 9">
              <a:extLst>
                <a:ext uri="{FF2B5EF4-FFF2-40B4-BE49-F238E27FC236}">
                  <a16:creationId xmlns:a16="http://schemas.microsoft.com/office/drawing/2014/main" id="{F381B58E-D814-46CB-BE0C-6195210E7118}"/>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nvGrpSpPr>
            <p:cNvPr id="35" name="Group 34"/>
            <p:cNvGrpSpPr/>
            <p:nvPr/>
          </p:nvGrpSpPr>
          <p:grpSpPr>
            <a:xfrm>
              <a:off x="9215069" y="5584958"/>
              <a:ext cx="425522" cy="707708"/>
              <a:chOff x="8895800" y="5547898"/>
              <a:chExt cx="425522" cy="707708"/>
            </a:xfrm>
          </p:grpSpPr>
          <p:sp>
            <p:nvSpPr>
              <p:cNvPr id="221" name="Freeform 5">
                <a:extLst>
                  <a:ext uri="{FF2B5EF4-FFF2-40B4-BE49-F238E27FC236}">
                    <a16:creationId xmlns:a16="http://schemas.microsoft.com/office/drawing/2014/main" id="{EF54ADEA-18F7-473F-9251-2B57AAB6C015}"/>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grpSp>
            <p:nvGrpSpPr>
              <p:cNvPr id="212" name="Group 211">
                <a:extLst>
                  <a:ext uri="{FF2B5EF4-FFF2-40B4-BE49-F238E27FC236}">
                    <a16:creationId xmlns:a16="http://schemas.microsoft.com/office/drawing/2014/main" id="{72FB2D59-F5BC-4203-83F6-03711A573999}"/>
                  </a:ext>
                </a:extLst>
              </p:cNvPr>
              <p:cNvGrpSpPr/>
              <p:nvPr/>
            </p:nvGrpSpPr>
            <p:grpSpPr>
              <a:xfrm>
                <a:off x="8946602" y="5609873"/>
                <a:ext cx="331138" cy="460693"/>
                <a:chOff x="1778647" y="1301093"/>
                <a:chExt cx="307813" cy="252387"/>
              </a:xfrm>
              <a:noFill/>
            </p:grpSpPr>
            <p:grpSp>
              <p:nvGrpSpPr>
                <p:cNvPr id="213" name="Group 212">
                  <a:extLst>
                    <a:ext uri="{FF2B5EF4-FFF2-40B4-BE49-F238E27FC236}">
                      <a16:creationId xmlns:a16="http://schemas.microsoft.com/office/drawing/2014/main" id="{D3574D98-ADE5-4A14-B45A-C4672CCE7C94}"/>
                    </a:ext>
                  </a:extLst>
                </p:cNvPr>
                <p:cNvGrpSpPr/>
                <p:nvPr/>
              </p:nvGrpSpPr>
              <p:grpSpPr>
                <a:xfrm>
                  <a:off x="1778647" y="1301093"/>
                  <a:ext cx="307813" cy="252387"/>
                  <a:chOff x="2107086" y="1452805"/>
                  <a:chExt cx="307813" cy="252387"/>
                </a:xfrm>
                <a:grpFill/>
              </p:grpSpPr>
              <p:sp>
                <p:nvSpPr>
                  <p:cNvPr id="216" name="Rectangle 215">
                    <a:extLst>
                      <a:ext uri="{FF2B5EF4-FFF2-40B4-BE49-F238E27FC236}">
                        <a16:creationId xmlns:a16="http://schemas.microsoft.com/office/drawing/2014/main" id="{BAB821EC-6EB1-4260-8EF4-54867F9565A8}"/>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D5B81986-9C57-4916-A133-32EEAB1530BA}"/>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1EE42D7F-766B-412D-A04F-738F7B69BC19}"/>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9" name="Rectangle 218">
                    <a:extLst>
                      <a:ext uri="{FF2B5EF4-FFF2-40B4-BE49-F238E27FC236}">
                        <a16:creationId xmlns:a16="http://schemas.microsoft.com/office/drawing/2014/main" id="{6505F5D3-53DB-4C65-BFD0-C1989315D6DB}"/>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214" name="Straight Connector 213">
                  <a:extLst>
                    <a:ext uri="{FF2B5EF4-FFF2-40B4-BE49-F238E27FC236}">
                      <a16:creationId xmlns:a16="http://schemas.microsoft.com/office/drawing/2014/main" id="{742005A9-5179-43D1-8BAA-EFD76CC5C1A7}"/>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215" name="Straight Connector 214">
                  <a:extLst>
                    <a:ext uri="{FF2B5EF4-FFF2-40B4-BE49-F238E27FC236}">
                      <a16:creationId xmlns:a16="http://schemas.microsoft.com/office/drawing/2014/main" id="{6624EEF9-29B9-4205-BF00-83547840E5CF}"/>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spTree>
    <p:extLst>
      <p:ext uri="{BB962C8B-B14F-4D97-AF65-F5344CB8AC3E}">
        <p14:creationId xmlns:p14="http://schemas.microsoft.com/office/powerpoint/2010/main" val="13551528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14:bounceEnd="50000">
                                          <p:cBhvr additive="base">
                                            <p:cTn id="7" dur="500" fill="hold"/>
                                            <p:tgtEl>
                                              <p:spTgt spid="13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14:presetBounceEnd="50000">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14:bounceEnd="50000">
                                          <p:cBhvr additive="base">
                                            <p:cTn id="14"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7F21-1BDF-42DA-929D-A71445599E95}"/>
              </a:ext>
            </a:extLst>
          </p:cNvPr>
          <p:cNvSpPr>
            <a:spLocks noGrp="1"/>
          </p:cNvSpPr>
          <p:nvPr>
            <p:ph type="title"/>
          </p:nvPr>
        </p:nvSpPr>
        <p:spPr/>
        <p:txBody>
          <a:bodyPr/>
          <a:lstStyle/>
          <a:p>
            <a:r>
              <a:rPr lang="en-US"/>
              <a:t>System Topology (Behind The Scenes)</a:t>
            </a:r>
          </a:p>
        </p:txBody>
      </p:sp>
      <p:grpSp>
        <p:nvGrpSpPr>
          <p:cNvPr id="11" name="Group 10">
            <a:extLst>
              <a:ext uri="{FF2B5EF4-FFF2-40B4-BE49-F238E27FC236}">
                <a16:creationId xmlns:a16="http://schemas.microsoft.com/office/drawing/2014/main" id="{C2295FB3-30E8-4ABF-A689-9ED727A700A0}"/>
              </a:ext>
            </a:extLst>
          </p:cNvPr>
          <p:cNvGrpSpPr/>
          <p:nvPr/>
        </p:nvGrpSpPr>
        <p:grpSpPr>
          <a:xfrm>
            <a:off x="1023441" y="1755090"/>
            <a:ext cx="1061368" cy="1061368"/>
            <a:chOff x="2448227" y="4402944"/>
            <a:chExt cx="3244970" cy="3244970"/>
          </a:xfrm>
        </p:grpSpPr>
        <p:sp>
          <p:nvSpPr>
            <p:cNvPr id="16" name="Freeform: Shape 962">
              <a:extLst>
                <a:ext uri="{FF2B5EF4-FFF2-40B4-BE49-F238E27FC236}">
                  <a16:creationId xmlns:a16="http://schemas.microsoft.com/office/drawing/2014/main" id="{924A7C22-9718-45FC-A2CA-42076080F603}"/>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7" name="Freeform: Shape 260">
              <a:extLst>
                <a:ext uri="{FF2B5EF4-FFF2-40B4-BE49-F238E27FC236}">
                  <a16:creationId xmlns:a16="http://schemas.microsoft.com/office/drawing/2014/main" id="{3E6C7217-598E-4B5A-8FBD-F8FBFA6646A1}"/>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8" name="Freeform: Shape 17">
            <a:extLst>
              <a:ext uri="{FF2B5EF4-FFF2-40B4-BE49-F238E27FC236}">
                <a16:creationId xmlns:a16="http://schemas.microsoft.com/office/drawing/2014/main" id="{470B013B-D13E-4A21-ACAD-AF4A728A28F5}"/>
              </a:ext>
            </a:extLst>
          </p:cNvPr>
          <p:cNvSpPr>
            <a:spLocks/>
          </p:cNvSpPr>
          <p:nvPr/>
        </p:nvSpPr>
        <p:spPr bwMode="auto">
          <a:xfrm>
            <a:off x="3160288" y="1799008"/>
            <a:ext cx="1819887" cy="99880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72" name="Group 71">
            <a:extLst>
              <a:ext uri="{FF2B5EF4-FFF2-40B4-BE49-F238E27FC236}">
                <a16:creationId xmlns:a16="http://schemas.microsoft.com/office/drawing/2014/main" id="{7EA2954D-A1C9-4C07-BC47-B8DE74590CFB}"/>
              </a:ext>
            </a:extLst>
          </p:cNvPr>
          <p:cNvGrpSpPr/>
          <p:nvPr/>
        </p:nvGrpSpPr>
        <p:grpSpPr>
          <a:xfrm>
            <a:off x="6055654" y="1924542"/>
            <a:ext cx="880485" cy="722464"/>
            <a:chOff x="5575142" y="1645004"/>
            <a:chExt cx="880485" cy="722464"/>
          </a:xfrm>
        </p:grpSpPr>
        <p:grpSp>
          <p:nvGrpSpPr>
            <p:cNvPr id="45" name="Group 44">
              <a:extLst>
                <a:ext uri="{FF2B5EF4-FFF2-40B4-BE49-F238E27FC236}">
                  <a16:creationId xmlns:a16="http://schemas.microsoft.com/office/drawing/2014/main" id="{A5F5DD74-7790-4523-85B5-9B94FDB25240}"/>
                </a:ext>
              </a:extLst>
            </p:cNvPr>
            <p:cNvGrpSpPr/>
            <p:nvPr/>
          </p:nvGrpSpPr>
          <p:grpSpPr>
            <a:xfrm>
              <a:off x="5575142" y="1645004"/>
              <a:ext cx="402639" cy="722464"/>
              <a:chOff x="5575142" y="1701562"/>
              <a:chExt cx="402639" cy="722464"/>
            </a:xfrm>
          </p:grpSpPr>
          <p:grpSp>
            <p:nvGrpSpPr>
              <p:cNvPr id="20" name="Group 19">
                <a:extLst>
                  <a:ext uri="{FF2B5EF4-FFF2-40B4-BE49-F238E27FC236}">
                    <a16:creationId xmlns:a16="http://schemas.microsoft.com/office/drawing/2014/main" id="{4CB15036-835C-48D5-B729-D00C427D4B26}"/>
                  </a:ext>
                </a:extLst>
              </p:cNvPr>
              <p:cNvGrpSpPr/>
              <p:nvPr/>
            </p:nvGrpSpPr>
            <p:grpSpPr>
              <a:xfrm>
                <a:off x="5575142" y="2183586"/>
                <a:ext cx="402639" cy="119935"/>
                <a:chOff x="551886" y="4945335"/>
                <a:chExt cx="508602" cy="151498"/>
              </a:xfrm>
            </p:grpSpPr>
            <p:sp>
              <p:nvSpPr>
                <p:cNvPr id="29" name="Rectangle 28">
                  <a:extLst>
                    <a:ext uri="{FF2B5EF4-FFF2-40B4-BE49-F238E27FC236}">
                      <a16:creationId xmlns:a16="http://schemas.microsoft.com/office/drawing/2014/main" id="{631D04F2-645C-424B-9127-477E95F8774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C51DBD33-9708-4C76-8BC6-94357ED870F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E268F08-3461-4BD9-B262-2B9DF4B4172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D032F11-C083-4078-8A67-2B7A5DBA734B}"/>
                  </a:ext>
                </a:extLst>
              </p:cNvPr>
              <p:cNvGrpSpPr/>
              <p:nvPr/>
            </p:nvGrpSpPr>
            <p:grpSpPr>
              <a:xfrm>
                <a:off x="5575142" y="2304091"/>
                <a:ext cx="402639" cy="119935"/>
                <a:chOff x="551886" y="4945335"/>
                <a:chExt cx="508602" cy="151498"/>
              </a:xfrm>
            </p:grpSpPr>
            <p:sp>
              <p:nvSpPr>
                <p:cNvPr id="26" name="Rectangle 25">
                  <a:extLst>
                    <a:ext uri="{FF2B5EF4-FFF2-40B4-BE49-F238E27FC236}">
                      <a16:creationId xmlns:a16="http://schemas.microsoft.com/office/drawing/2014/main" id="{1A7DEFC4-B546-4D5A-8162-DE93A86DB1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8F6F0A1-5058-4883-8F2F-FA3F63D5E01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C3AD2D6C-8FCC-421E-86E5-5611AF9D4D9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735DCD8-38A5-431F-9443-598C58E80BC1}"/>
                  </a:ext>
                </a:extLst>
              </p:cNvPr>
              <p:cNvGrpSpPr/>
              <p:nvPr/>
            </p:nvGrpSpPr>
            <p:grpSpPr>
              <a:xfrm>
                <a:off x="5575142" y="2063080"/>
                <a:ext cx="402639" cy="119935"/>
                <a:chOff x="551886" y="4945335"/>
                <a:chExt cx="508602" cy="151498"/>
              </a:xfrm>
            </p:grpSpPr>
            <p:sp>
              <p:nvSpPr>
                <p:cNvPr id="23" name="Rectangle 22">
                  <a:extLst>
                    <a:ext uri="{FF2B5EF4-FFF2-40B4-BE49-F238E27FC236}">
                      <a16:creationId xmlns:a16="http://schemas.microsoft.com/office/drawing/2014/main" id="{DA7EB5C1-6D30-4BAB-8024-CDEE7D5375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8A9E8F19-B9BE-44A8-A0E2-AE1C4D7BD97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1B5BAFD0-89EF-4F8F-901E-6A4BEA00AC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5830E51-78BF-4F96-BCCB-F7C4736C4B08}"/>
                  </a:ext>
                </a:extLst>
              </p:cNvPr>
              <p:cNvGrpSpPr/>
              <p:nvPr/>
            </p:nvGrpSpPr>
            <p:grpSpPr>
              <a:xfrm>
                <a:off x="5575142" y="1822068"/>
                <a:ext cx="402639" cy="119935"/>
                <a:chOff x="551886" y="4945335"/>
                <a:chExt cx="508602" cy="151498"/>
              </a:xfrm>
            </p:grpSpPr>
            <p:sp>
              <p:nvSpPr>
                <p:cNvPr id="42" name="Rectangle 41">
                  <a:extLst>
                    <a:ext uri="{FF2B5EF4-FFF2-40B4-BE49-F238E27FC236}">
                      <a16:creationId xmlns:a16="http://schemas.microsoft.com/office/drawing/2014/main" id="{205F3A63-2125-4E6E-AD27-6B578E6D25A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2C81072B-B4F1-4FF9-9BED-CC9AD732FD3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EABC0197-FB84-4F84-9A60-9FDD2DEE6B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7146967-D2C9-4C54-B476-01D0B4DDC1E1}"/>
                  </a:ext>
                </a:extLst>
              </p:cNvPr>
              <p:cNvGrpSpPr/>
              <p:nvPr/>
            </p:nvGrpSpPr>
            <p:grpSpPr>
              <a:xfrm>
                <a:off x="5575142" y="1942574"/>
                <a:ext cx="402639" cy="119935"/>
                <a:chOff x="551886" y="4945335"/>
                <a:chExt cx="508602" cy="151498"/>
              </a:xfrm>
            </p:grpSpPr>
            <p:sp>
              <p:nvSpPr>
                <p:cNvPr id="39" name="Rectangle 38">
                  <a:extLst>
                    <a:ext uri="{FF2B5EF4-FFF2-40B4-BE49-F238E27FC236}">
                      <a16:creationId xmlns:a16="http://schemas.microsoft.com/office/drawing/2014/main" id="{8152A8AE-003A-4684-BD07-46746B3188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C51C24B-06F8-4E7B-BF60-85D6E1810B5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4FB62EC1-81A4-4172-B431-CAAF1899FE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1BB6AFE-01B0-488A-A890-6AB738ECE2D7}"/>
                  </a:ext>
                </a:extLst>
              </p:cNvPr>
              <p:cNvGrpSpPr/>
              <p:nvPr/>
            </p:nvGrpSpPr>
            <p:grpSpPr>
              <a:xfrm>
                <a:off x="5575142" y="1701562"/>
                <a:ext cx="402639" cy="119935"/>
                <a:chOff x="551886" y="4945335"/>
                <a:chExt cx="508602" cy="151498"/>
              </a:xfrm>
            </p:grpSpPr>
            <p:sp>
              <p:nvSpPr>
                <p:cNvPr id="36" name="Rectangle 35">
                  <a:extLst>
                    <a:ext uri="{FF2B5EF4-FFF2-40B4-BE49-F238E27FC236}">
                      <a16:creationId xmlns:a16="http://schemas.microsoft.com/office/drawing/2014/main" id="{B5C1655C-16F0-46C9-B284-FDFC3F4FC48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3E4D15F5-C619-4CF4-BFEC-D6384AD6AF1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93BF438A-BC97-419C-A152-1511F311369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00DF6AA1-BD34-4E09-A8AB-44EE2342A514}"/>
                </a:ext>
              </a:extLst>
            </p:cNvPr>
            <p:cNvGrpSpPr/>
            <p:nvPr/>
          </p:nvGrpSpPr>
          <p:grpSpPr>
            <a:xfrm>
              <a:off x="6052988" y="1645004"/>
              <a:ext cx="402639" cy="722464"/>
              <a:chOff x="5575142" y="1701562"/>
              <a:chExt cx="402639" cy="722464"/>
            </a:xfrm>
          </p:grpSpPr>
          <p:grpSp>
            <p:nvGrpSpPr>
              <p:cNvPr id="47" name="Group 46">
                <a:extLst>
                  <a:ext uri="{FF2B5EF4-FFF2-40B4-BE49-F238E27FC236}">
                    <a16:creationId xmlns:a16="http://schemas.microsoft.com/office/drawing/2014/main" id="{45F5BDC4-2B52-474D-8AAB-7CBCE9D85CDF}"/>
                  </a:ext>
                </a:extLst>
              </p:cNvPr>
              <p:cNvGrpSpPr/>
              <p:nvPr/>
            </p:nvGrpSpPr>
            <p:grpSpPr>
              <a:xfrm>
                <a:off x="5575142" y="2183586"/>
                <a:ext cx="402639" cy="119935"/>
                <a:chOff x="551886" y="4945335"/>
                <a:chExt cx="508602" cy="151498"/>
              </a:xfrm>
            </p:grpSpPr>
            <p:sp>
              <p:nvSpPr>
                <p:cNvPr id="68" name="Rectangle 67">
                  <a:extLst>
                    <a:ext uri="{FF2B5EF4-FFF2-40B4-BE49-F238E27FC236}">
                      <a16:creationId xmlns:a16="http://schemas.microsoft.com/office/drawing/2014/main" id="{594405B3-7A5F-45B0-B5E9-CF28BAD7406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E7091C4A-1608-471A-9304-F32DBF6EAD9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5ADF522E-5FA8-4AE6-9463-ED7F0F47D59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513F086-7968-4D4F-9D15-77A469A3E053}"/>
                  </a:ext>
                </a:extLst>
              </p:cNvPr>
              <p:cNvGrpSpPr/>
              <p:nvPr/>
            </p:nvGrpSpPr>
            <p:grpSpPr>
              <a:xfrm>
                <a:off x="5575142" y="2304091"/>
                <a:ext cx="402639" cy="119935"/>
                <a:chOff x="551886" y="4945335"/>
                <a:chExt cx="508602" cy="151498"/>
              </a:xfrm>
            </p:grpSpPr>
            <p:sp>
              <p:nvSpPr>
                <p:cNvPr id="65" name="Rectangle 64">
                  <a:extLst>
                    <a:ext uri="{FF2B5EF4-FFF2-40B4-BE49-F238E27FC236}">
                      <a16:creationId xmlns:a16="http://schemas.microsoft.com/office/drawing/2014/main" id="{65D53552-454B-4FE8-9C0B-73BFA33E92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2FDA074C-16BC-4474-BD97-59E0955F3B7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52A87349-8FC4-4617-984B-578D7A1A78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8E87B884-C33C-408D-9CFF-076E59B1EBEF}"/>
                  </a:ext>
                </a:extLst>
              </p:cNvPr>
              <p:cNvGrpSpPr/>
              <p:nvPr/>
            </p:nvGrpSpPr>
            <p:grpSpPr>
              <a:xfrm>
                <a:off x="5575142" y="2063080"/>
                <a:ext cx="402639" cy="119935"/>
                <a:chOff x="551886" y="4945335"/>
                <a:chExt cx="508602" cy="151498"/>
              </a:xfrm>
            </p:grpSpPr>
            <p:sp>
              <p:nvSpPr>
                <p:cNvPr id="62" name="Rectangle 61">
                  <a:extLst>
                    <a:ext uri="{FF2B5EF4-FFF2-40B4-BE49-F238E27FC236}">
                      <a16:creationId xmlns:a16="http://schemas.microsoft.com/office/drawing/2014/main" id="{99599D93-1E56-4359-A6E1-E18E2C341AB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53B822C2-80C7-4F40-B013-C91F1E6F8E0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DFCB6CB2-DC55-4754-BCC5-90A3748602D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373F0571-93C1-4A1F-9502-D67BD06286EC}"/>
                  </a:ext>
                </a:extLst>
              </p:cNvPr>
              <p:cNvGrpSpPr/>
              <p:nvPr/>
            </p:nvGrpSpPr>
            <p:grpSpPr>
              <a:xfrm>
                <a:off x="5575142" y="1822068"/>
                <a:ext cx="402639" cy="119935"/>
                <a:chOff x="551886" y="4945335"/>
                <a:chExt cx="508602" cy="151498"/>
              </a:xfrm>
            </p:grpSpPr>
            <p:sp>
              <p:nvSpPr>
                <p:cNvPr id="59" name="Rectangle 58">
                  <a:extLst>
                    <a:ext uri="{FF2B5EF4-FFF2-40B4-BE49-F238E27FC236}">
                      <a16:creationId xmlns:a16="http://schemas.microsoft.com/office/drawing/2014/main" id="{8E778C5D-D8EB-4BDE-886F-8CFAC984C2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13D2E730-9D19-48E5-A27E-C93F6ABE46C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28FEFA42-0B8D-459D-AC9E-DB6774A60F5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1803164-571A-4BE1-BD32-5F5DC4FDECA3}"/>
                  </a:ext>
                </a:extLst>
              </p:cNvPr>
              <p:cNvGrpSpPr/>
              <p:nvPr/>
            </p:nvGrpSpPr>
            <p:grpSpPr>
              <a:xfrm>
                <a:off x="5575142" y="1942574"/>
                <a:ext cx="402639" cy="119935"/>
                <a:chOff x="551886" y="4945335"/>
                <a:chExt cx="508602" cy="151498"/>
              </a:xfrm>
            </p:grpSpPr>
            <p:sp>
              <p:nvSpPr>
                <p:cNvPr id="56" name="Rectangle 55">
                  <a:extLst>
                    <a:ext uri="{FF2B5EF4-FFF2-40B4-BE49-F238E27FC236}">
                      <a16:creationId xmlns:a16="http://schemas.microsoft.com/office/drawing/2014/main" id="{2782CD72-EF81-4D8F-8C81-A821EFA43D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3C73C9C-78B4-4711-A457-7E35BBEDA6E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42E8AC3C-0074-4926-A776-F321A55FD76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2C8808-7463-4966-91E4-1CDEF53EEEDB}"/>
                  </a:ext>
                </a:extLst>
              </p:cNvPr>
              <p:cNvGrpSpPr/>
              <p:nvPr/>
            </p:nvGrpSpPr>
            <p:grpSpPr>
              <a:xfrm>
                <a:off x="5575142" y="1701562"/>
                <a:ext cx="402639" cy="119935"/>
                <a:chOff x="551886" y="4945335"/>
                <a:chExt cx="508602" cy="151498"/>
              </a:xfrm>
            </p:grpSpPr>
            <p:sp>
              <p:nvSpPr>
                <p:cNvPr id="53" name="Rectangle 52">
                  <a:extLst>
                    <a:ext uri="{FF2B5EF4-FFF2-40B4-BE49-F238E27FC236}">
                      <a16:creationId xmlns:a16="http://schemas.microsoft.com/office/drawing/2014/main" id="{14F7F082-F7CF-4772-A2A6-221D7CBE4EB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F248F909-1932-47E5-9DAD-4C3E9C37A3F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DA511483-40C6-4ABD-8001-424F6A28F6B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1" name="Group 90">
            <a:extLst>
              <a:ext uri="{FF2B5EF4-FFF2-40B4-BE49-F238E27FC236}">
                <a16:creationId xmlns:a16="http://schemas.microsoft.com/office/drawing/2014/main" id="{7E1B6988-1B15-42FE-B988-298BC89F5D6A}"/>
              </a:ext>
            </a:extLst>
          </p:cNvPr>
          <p:cNvGrpSpPr/>
          <p:nvPr/>
        </p:nvGrpSpPr>
        <p:grpSpPr>
          <a:xfrm>
            <a:off x="8011618" y="1924542"/>
            <a:ext cx="1127197" cy="722464"/>
            <a:chOff x="7651190" y="2242710"/>
            <a:chExt cx="1106016" cy="708888"/>
          </a:xfrm>
        </p:grpSpPr>
        <p:sp>
          <p:nvSpPr>
            <p:cNvPr id="83" name="Freeform: Shape 82">
              <a:extLst>
                <a:ext uri="{FF2B5EF4-FFF2-40B4-BE49-F238E27FC236}">
                  <a16:creationId xmlns:a16="http://schemas.microsoft.com/office/drawing/2014/main" id="{06D0CFF4-2203-49FF-AE82-CC3C6DC489FB}"/>
                </a:ext>
              </a:extLst>
            </p:cNvPr>
            <p:cNvSpPr/>
            <p:nvPr/>
          </p:nvSpPr>
          <p:spPr bwMode="auto">
            <a:xfrm>
              <a:off x="7651190"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B63344A-12CE-4B79-9D32-69E8E1EBFD57}"/>
                </a:ext>
              </a:extLst>
            </p:cNvPr>
            <p:cNvSpPr/>
            <p:nvPr/>
          </p:nvSpPr>
          <p:spPr bwMode="auto">
            <a:xfrm>
              <a:off x="7789442"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9C5965D6-275A-4C6B-9A40-1A85DBC93024}"/>
                </a:ext>
              </a:extLst>
            </p:cNvPr>
            <p:cNvSpPr/>
            <p:nvPr/>
          </p:nvSpPr>
          <p:spPr bwMode="auto">
            <a:xfrm>
              <a:off x="7927694"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65D1F601-C02E-472A-8099-818B0CBD0CEF}"/>
                </a:ext>
              </a:extLst>
            </p:cNvPr>
            <p:cNvSpPr/>
            <p:nvPr/>
          </p:nvSpPr>
          <p:spPr bwMode="auto">
            <a:xfrm>
              <a:off x="8065946"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19073247-36BE-40FB-AB20-0F4DEC345C05}"/>
                </a:ext>
              </a:extLst>
            </p:cNvPr>
            <p:cNvSpPr/>
            <p:nvPr/>
          </p:nvSpPr>
          <p:spPr bwMode="auto">
            <a:xfrm>
              <a:off x="8204198"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A2953529-B7DC-4036-9633-711F1FC2CA63}"/>
                </a:ext>
              </a:extLst>
            </p:cNvPr>
            <p:cNvSpPr/>
            <p:nvPr/>
          </p:nvSpPr>
          <p:spPr bwMode="auto">
            <a:xfrm>
              <a:off x="8342450"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D05EBB27-4DAC-4EF1-AB27-7E3E0B0452E3}"/>
                </a:ext>
              </a:extLst>
            </p:cNvPr>
            <p:cNvSpPr/>
            <p:nvPr/>
          </p:nvSpPr>
          <p:spPr bwMode="auto">
            <a:xfrm>
              <a:off x="8480702"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7E47E84B-0E87-4A42-8689-5A264CC67720}"/>
                </a:ext>
              </a:extLst>
            </p:cNvPr>
            <p:cNvSpPr/>
            <p:nvPr/>
          </p:nvSpPr>
          <p:spPr bwMode="auto">
            <a:xfrm>
              <a:off x="8618954" y="2242710"/>
              <a:ext cx="138252" cy="708888"/>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A54CD9EB-B3AA-4105-B5D2-C50F4BA626F0}"/>
              </a:ext>
            </a:extLst>
          </p:cNvPr>
          <p:cNvGrpSpPr/>
          <p:nvPr/>
        </p:nvGrpSpPr>
        <p:grpSpPr>
          <a:xfrm>
            <a:off x="1233549" y="4247129"/>
            <a:ext cx="1190346" cy="1190346"/>
            <a:chOff x="3386702" y="719701"/>
            <a:chExt cx="5418595" cy="5418596"/>
          </a:xfrm>
          <a:solidFill>
            <a:schemeClr val="bg1">
              <a:lumMod val="95000"/>
            </a:schemeClr>
          </a:solidFill>
        </p:grpSpPr>
        <p:sp>
          <p:nvSpPr>
            <p:cNvPr id="106" name="Oval 105">
              <a:extLst>
                <a:ext uri="{FF2B5EF4-FFF2-40B4-BE49-F238E27FC236}">
                  <a16:creationId xmlns:a16="http://schemas.microsoft.com/office/drawing/2014/main" id="{274866D0-899E-4FB6-B3D5-03D2F05373C6}"/>
                </a:ext>
              </a:extLst>
            </p:cNvPr>
            <p:cNvSpPr/>
            <p:nvPr/>
          </p:nvSpPr>
          <p:spPr>
            <a:xfrm>
              <a:off x="3785527" y="1118527"/>
              <a:ext cx="4620944" cy="4620944"/>
            </a:xfrm>
            <a:prstGeom prst="ellipse">
              <a:avLst/>
            </a:prstGeom>
            <a:grpFill/>
            <a:ln w="12700">
              <a:solidFill>
                <a:schemeClr val="tx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7" name="Freeform: Shape 116">
              <a:extLst>
                <a:ext uri="{FF2B5EF4-FFF2-40B4-BE49-F238E27FC236}">
                  <a16:creationId xmlns:a16="http://schemas.microsoft.com/office/drawing/2014/main" id="{8DFB5988-1157-46A8-BDE1-058108FCD014}"/>
                </a:ext>
              </a:extLst>
            </p:cNvPr>
            <p:cNvSpPr/>
            <p:nvPr/>
          </p:nvSpPr>
          <p:spPr>
            <a:xfrm>
              <a:off x="5718174" y="719701"/>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252" tIns="132252" rIns="132252" bIns="132252"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18" name="Freeform: Shape 117">
              <a:extLst>
                <a:ext uri="{FF2B5EF4-FFF2-40B4-BE49-F238E27FC236}">
                  <a16:creationId xmlns:a16="http://schemas.microsoft.com/office/drawing/2014/main" id="{97630E7B-447F-40B4-974E-08BE0F85AAAF}"/>
                </a:ext>
              </a:extLst>
            </p:cNvPr>
            <p:cNvSpPr/>
            <p:nvPr/>
          </p:nvSpPr>
          <p:spPr>
            <a:xfrm>
              <a:off x="6883911" y="1032059"/>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252" tIns="132252" rIns="132252" bIns="132252"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19" name="Freeform: Shape 118">
              <a:extLst>
                <a:ext uri="{FF2B5EF4-FFF2-40B4-BE49-F238E27FC236}">
                  <a16:creationId xmlns:a16="http://schemas.microsoft.com/office/drawing/2014/main" id="{3DD63718-026C-460A-8698-9A9CE38E312F}"/>
                </a:ext>
              </a:extLst>
            </p:cNvPr>
            <p:cNvSpPr/>
            <p:nvPr/>
          </p:nvSpPr>
          <p:spPr>
            <a:xfrm>
              <a:off x="7737289" y="1885438"/>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252" tIns="132252" rIns="132252" bIns="132252"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20" name="Freeform: Shape 119">
              <a:extLst>
                <a:ext uri="{FF2B5EF4-FFF2-40B4-BE49-F238E27FC236}">
                  <a16:creationId xmlns:a16="http://schemas.microsoft.com/office/drawing/2014/main" id="{AB819DBB-0C4A-4EE4-8BB4-EDF6143A3134}"/>
                </a:ext>
              </a:extLst>
            </p:cNvPr>
            <p:cNvSpPr/>
            <p:nvPr/>
          </p:nvSpPr>
          <p:spPr>
            <a:xfrm>
              <a:off x="8049647" y="3051174"/>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2252" tIns="132252" rIns="132252" bIns="132252"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21" name="Freeform: Shape 120">
              <a:extLst>
                <a:ext uri="{FF2B5EF4-FFF2-40B4-BE49-F238E27FC236}">
                  <a16:creationId xmlns:a16="http://schemas.microsoft.com/office/drawing/2014/main" id="{0EA4377A-22F7-464C-A0D8-053D3919111C}"/>
                </a:ext>
              </a:extLst>
            </p:cNvPr>
            <p:cNvSpPr/>
            <p:nvPr/>
          </p:nvSpPr>
          <p:spPr>
            <a:xfrm>
              <a:off x="7737289" y="4216910"/>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2" name="Freeform: Shape 121">
              <a:extLst>
                <a:ext uri="{FF2B5EF4-FFF2-40B4-BE49-F238E27FC236}">
                  <a16:creationId xmlns:a16="http://schemas.microsoft.com/office/drawing/2014/main" id="{D3D7C758-3BE7-48DD-AD15-8DB147CEA8B2}"/>
                </a:ext>
              </a:extLst>
            </p:cNvPr>
            <p:cNvSpPr/>
            <p:nvPr/>
          </p:nvSpPr>
          <p:spPr>
            <a:xfrm>
              <a:off x="6883911" y="5070289"/>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3" name="Freeform: Shape 122">
              <a:extLst>
                <a:ext uri="{FF2B5EF4-FFF2-40B4-BE49-F238E27FC236}">
                  <a16:creationId xmlns:a16="http://schemas.microsoft.com/office/drawing/2014/main" id="{F83A5C4D-AB50-4267-8A05-707EA09261F8}"/>
                </a:ext>
              </a:extLst>
            </p:cNvPr>
            <p:cNvSpPr/>
            <p:nvPr/>
          </p:nvSpPr>
          <p:spPr>
            <a:xfrm>
              <a:off x="5718175" y="5382647"/>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4" name="Freeform: Shape 123">
              <a:extLst>
                <a:ext uri="{FF2B5EF4-FFF2-40B4-BE49-F238E27FC236}">
                  <a16:creationId xmlns:a16="http://schemas.microsoft.com/office/drawing/2014/main" id="{EF2FE86D-C0E4-4EBD-90DD-15622897A683}"/>
                </a:ext>
              </a:extLst>
            </p:cNvPr>
            <p:cNvSpPr/>
            <p:nvPr/>
          </p:nvSpPr>
          <p:spPr>
            <a:xfrm>
              <a:off x="4552438" y="5070289"/>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5" name="Freeform: Shape 124">
              <a:extLst>
                <a:ext uri="{FF2B5EF4-FFF2-40B4-BE49-F238E27FC236}">
                  <a16:creationId xmlns:a16="http://schemas.microsoft.com/office/drawing/2014/main" id="{A948FEB0-7D1F-4078-B7EF-13496CA40B70}"/>
                </a:ext>
              </a:extLst>
            </p:cNvPr>
            <p:cNvSpPr/>
            <p:nvPr/>
          </p:nvSpPr>
          <p:spPr>
            <a:xfrm>
              <a:off x="3699060" y="4216910"/>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6" name="Freeform: Shape 125">
              <a:extLst>
                <a:ext uri="{FF2B5EF4-FFF2-40B4-BE49-F238E27FC236}">
                  <a16:creationId xmlns:a16="http://schemas.microsoft.com/office/drawing/2014/main" id="{18AE0977-9089-4B2B-86E8-A55A5EFB18C8}"/>
                </a:ext>
              </a:extLst>
            </p:cNvPr>
            <p:cNvSpPr/>
            <p:nvPr/>
          </p:nvSpPr>
          <p:spPr>
            <a:xfrm>
              <a:off x="3386702" y="3051174"/>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7" name="Freeform: Shape 126">
              <a:extLst>
                <a:ext uri="{FF2B5EF4-FFF2-40B4-BE49-F238E27FC236}">
                  <a16:creationId xmlns:a16="http://schemas.microsoft.com/office/drawing/2014/main" id="{49528B38-CB83-4EA2-AEC4-ED6DF26ED35C}"/>
                </a:ext>
              </a:extLst>
            </p:cNvPr>
            <p:cNvSpPr/>
            <p:nvPr/>
          </p:nvSpPr>
          <p:spPr>
            <a:xfrm>
              <a:off x="3699060" y="1885438"/>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8" name="Freeform: Shape 127">
              <a:extLst>
                <a:ext uri="{FF2B5EF4-FFF2-40B4-BE49-F238E27FC236}">
                  <a16:creationId xmlns:a16="http://schemas.microsoft.com/office/drawing/2014/main" id="{0A7516D4-A7D5-48D7-96B9-B8AA47015062}"/>
                </a:ext>
              </a:extLst>
            </p:cNvPr>
            <p:cNvSpPr/>
            <p:nvPr/>
          </p:nvSpPr>
          <p:spPr>
            <a:xfrm>
              <a:off x="4552438" y="1032059"/>
              <a:ext cx="755650" cy="755650"/>
            </a:xfrm>
            <a:custGeom>
              <a:avLst/>
              <a:gdLst>
                <a:gd name="connsiteX0" fmla="*/ 0 w 755650"/>
                <a:gd name="connsiteY0" fmla="*/ 377825 h 755650"/>
                <a:gd name="connsiteX1" fmla="*/ 377825 w 755650"/>
                <a:gd name="connsiteY1" fmla="*/ 0 h 755650"/>
                <a:gd name="connsiteX2" fmla="*/ 755650 w 755650"/>
                <a:gd name="connsiteY2" fmla="*/ 377825 h 755650"/>
                <a:gd name="connsiteX3" fmla="*/ 377825 w 755650"/>
                <a:gd name="connsiteY3" fmla="*/ 755650 h 755650"/>
                <a:gd name="connsiteX4" fmla="*/ 0 w 755650"/>
                <a:gd name="connsiteY4" fmla="*/ 377825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50" h="755650">
                  <a:moveTo>
                    <a:pt x="0" y="377825"/>
                  </a:moveTo>
                  <a:cubicBezTo>
                    <a:pt x="0" y="169158"/>
                    <a:pt x="169158" y="0"/>
                    <a:pt x="377825" y="0"/>
                  </a:cubicBezTo>
                  <a:cubicBezTo>
                    <a:pt x="586492" y="0"/>
                    <a:pt x="755650" y="169158"/>
                    <a:pt x="755650" y="377825"/>
                  </a:cubicBezTo>
                  <a:cubicBezTo>
                    <a:pt x="755650" y="586492"/>
                    <a:pt x="586492" y="755650"/>
                    <a:pt x="377825" y="755650"/>
                  </a:cubicBezTo>
                  <a:cubicBezTo>
                    <a:pt x="169158" y="755650"/>
                    <a:pt x="0" y="586492"/>
                    <a:pt x="0" y="377825"/>
                  </a:cubicBezTo>
                  <a:close/>
                </a:path>
              </a:pathLst>
            </a:custGeom>
            <a:grp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762" tIns="148762" rIns="148762" bIns="148762"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144" name="Group 143">
            <a:extLst>
              <a:ext uri="{FF2B5EF4-FFF2-40B4-BE49-F238E27FC236}">
                <a16:creationId xmlns:a16="http://schemas.microsoft.com/office/drawing/2014/main" id="{A10EBE7E-EDA8-4080-8D02-AC3BABB219CD}"/>
              </a:ext>
            </a:extLst>
          </p:cNvPr>
          <p:cNvGrpSpPr/>
          <p:nvPr/>
        </p:nvGrpSpPr>
        <p:grpSpPr>
          <a:xfrm>
            <a:off x="8406545" y="4014149"/>
            <a:ext cx="2502794" cy="1564829"/>
            <a:chOff x="8104246" y="4014149"/>
            <a:chExt cx="2502794" cy="1564829"/>
          </a:xfrm>
        </p:grpSpPr>
        <p:sp>
          <p:nvSpPr>
            <p:cNvPr id="129" name="TextBox 128">
              <a:extLst>
                <a:ext uri="{FF2B5EF4-FFF2-40B4-BE49-F238E27FC236}">
                  <a16:creationId xmlns:a16="http://schemas.microsoft.com/office/drawing/2014/main" id="{6588DA78-A8A0-4342-88E3-635E8757F7B8}"/>
                </a:ext>
              </a:extLst>
            </p:cNvPr>
            <p:cNvSpPr txBox="1"/>
            <p:nvPr/>
          </p:nvSpPr>
          <p:spPr>
            <a:xfrm>
              <a:off x="8183448" y="4096518"/>
              <a:ext cx="822846" cy="3693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Resource Manager</a:t>
              </a:r>
            </a:p>
          </p:txBody>
        </p:sp>
        <p:sp>
          <p:nvSpPr>
            <p:cNvPr id="130" name="TextBox 129">
              <a:extLst>
                <a:ext uri="{FF2B5EF4-FFF2-40B4-BE49-F238E27FC236}">
                  <a16:creationId xmlns:a16="http://schemas.microsoft.com/office/drawing/2014/main" id="{12652BB5-4B40-4752-9685-8BDD8AC9E4DD}"/>
                </a:ext>
              </a:extLst>
            </p:cNvPr>
            <p:cNvSpPr txBox="1"/>
            <p:nvPr/>
          </p:nvSpPr>
          <p:spPr>
            <a:xfrm>
              <a:off x="8183448" y="4540583"/>
              <a:ext cx="822846" cy="507831"/>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Language Runtime(s) Hosts</a:t>
              </a:r>
            </a:p>
          </p:txBody>
        </p:sp>
        <p:sp>
          <p:nvSpPr>
            <p:cNvPr id="131" name="TextBox 130">
              <a:extLst>
                <a:ext uri="{FF2B5EF4-FFF2-40B4-BE49-F238E27FC236}">
                  <a16:creationId xmlns:a16="http://schemas.microsoft.com/office/drawing/2014/main" id="{CB1960EC-0E76-4B39-85CB-62C1BAECB0BD}"/>
                </a:ext>
              </a:extLst>
            </p:cNvPr>
            <p:cNvSpPr txBox="1"/>
            <p:nvPr/>
          </p:nvSpPr>
          <p:spPr>
            <a:xfrm>
              <a:off x="8183448" y="5123146"/>
              <a:ext cx="822846" cy="3693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Query Processor</a:t>
              </a:r>
            </a:p>
          </p:txBody>
        </p:sp>
        <p:sp>
          <p:nvSpPr>
            <p:cNvPr id="132" name="TextBox 131">
              <a:extLst>
                <a:ext uri="{FF2B5EF4-FFF2-40B4-BE49-F238E27FC236}">
                  <a16:creationId xmlns:a16="http://schemas.microsoft.com/office/drawing/2014/main" id="{2747E82E-DAE0-4D70-B10D-E1B5AAE737A4}"/>
                </a:ext>
              </a:extLst>
            </p:cNvPr>
            <p:cNvSpPr txBox="1"/>
            <p:nvPr/>
          </p:nvSpPr>
          <p:spPr>
            <a:xfrm>
              <a:off x="9070558" y="4096518"/>
              <a:ext cx="1453751"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RSM</a:t>
              </a:r>
            </a:p>
          </p:txBody>
        </p:sp>
        <p:sp>
          <p:nvSpPr>
            <p:cNvPr id="133" name="TextBox 132">
              <a:extLst>
                <a:ext uri="{FF2B5EF4-FFF2-40B4-BE49-F238E27FC236}">
                  <a16:creationId xmlns:a16="http://schemas.microsoft.com/office/drawing/2014/main" id="{B13BDF80-0A12-4FA9-B8D3-C0EBCFE06713}"/>
                </a:ext>
              </a:extLst>
            </p:cNvPr>
            <p:cNvSpPr txBox="1"/>
            <p:nvPr/>
          </p:nvSpPr>
          <p:spPr>
            <a:xfrm>
              <a:off x="9070558" y="4387800"/>
              <a:ext cx="1453751"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Index Manager</a:t>
              </a:r>
            </a:p>
          </p:txBody>
        </p:sp>
        <p:sp>
          <p:nvSpPr>
            <p:cNvPr id="134" name="TextBox 133">
              <a:extLst>
                <a:ext uri="{FF2B5EF4-FFF2-40B4-BE49-F238E27FC236}">
                  <a16:creationId xmlns:a16="http://schemas.microsoft.com/office/drawing/2014/main" id="{03B74F8D-F4F1-4233-8978-C4E26E0721EE}"/>
                </a:ext>
              </a:extLst>
            </p:cNvPr>
            <p:cNvSpPr txBox="1"/>
            <p:nvPr/>
          </p:nvSpPr>
          <p:spPr>
            <a:xfrm>
              <a:off x="9070558" y="4679082"/>
              <a:ext cx="1453751"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Bw-tree++/ LLAMA++</a:t>
              </a:r>
            </a:p>
          </p:txBody>
        </p:sp>
        <p:sp>
          <p:nvSpPr>
            <p:cNvPr id="135" name="TextBox 134">
              <a:extLst>
                <a:ext uri="{FF2B5EF4-FFF2-40B4-BE49-F238E27FC236}">
                  <a16:creationId xmlns:a16="http://schemas.microsoft.com/office/drawing/2014/main" id="{0D768135-2F57-4629-8096-A5485EB833E2}"/>
                </a:ext>
              </a:extLst>
            </p:cNvPr>
            <p:cNvSpPr txBox="1"/>
            <p:nvPr/>
          </p:nvSpPr>
          <p:spPr>
            <a:xfrm>
              <a:off x="9070558" y="4970364"/>
              <a:ext cx="1453751"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Log Manager</a:t>
              </a:r>
            </a:p>
          </p:txBody>
        </p:sp>
        <p:sp>
          <p:nvSpPr>
            <p:cNvPr id="136" name="TextBox 135">
              <a:extLst>
                <a:ext uri="{FF2B5EF4-FFF2-40B4-BE49-F238E27FC236}">
                  <a16:creationId xmlns:a16="http://schemas.microsoft.com/office/drawing/2014/main" id="{C92C8BF9-4280-4ED4-9A98-D88F910D648E}"/>
                </a:ext>
              </a:extLst>
            </p:cNvPr>
            <p:cNvSpPr txBox="1"/>
            <p:nvPr/>
          </p:nvSpPr>
          <p:spPr>
            <a:xfrm>
              <a:off x="9070558" y="5261646"/>
              <a:ext cx="1453751"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IO Manager</a:t>
              </a:r>
            </a:p>
          </p:txBody>
        </p:sp>
        <p:sp>
          <p:nvSpPr>
            <p:cNvPr id="137" name="Rectangle 136">
              <a:extLst>
                <a:ext uri="{FF2B5EF4-FFF2-40B4-BE49-F238E27FC236}">
                  <a16:creationId xmlns:a16="http://schemas.microsoft.com/office/drawing/2014/main" id="{8106C635-C96B-43A7-B5C4-4AAF2183E929}"/>
                </a:ext>
              </a:extLst>
            </p:cNvPr>
            <p:cNvSpPr/>
            <p:nvPr/>
          </p:nvSpPr>
          <p:spPr bwMode="auto">
            <a:xfrm>
              <a:off x="8104246" y="4014149"/>
              <a:ext cx="2502794" cy="1564829"/>
            </a:xfrm>
            <a:prstGeom prst="rect">
              <a:avLst/>
            </a:prstGeom>
            <a:no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grpSp>
      <p:grpSp>
        <p:nvGrpSpPr>
          <p:cNvPr id="143" name="Group 142">
            <a:extLst>
              <a:ext uri="{FF2B5EF4-FFF2-40B4-BE49-F238E27FC236}">
                <a16:creationId xmlns:a16="http://schemas.microsoft.com/office/drawing/2014/main" id="{BCADC370-77B5-48E6-80B1-70CBDC82727F}"/>
              </a:ext>
            </a:extLst>
          </p:cNvPr>
          <p:cNvGrpSpPr/>
          <p:nvPr/>
        </p:nvGrpSpPr>
        <p:grpSpPr>
          <a:xfrm>
            <a:off x="5921239" y="4320131"/>
            <a:ext cx="1473268" cy="1257326"/>
            <a:chOff x="5197498" y="4014150"/>
            <a:chExt cx="1473268" cy="1257326"/>
          </a:xfrm>
        </p:grpSpPr>
        <p:sp>
          <p:nvSpPr>
            <p:cNvPr id="138" name="TextBox 137">
              <a:extLst>
                <a:ext uri="{FF2B5EF4-FFF2-40B4-BE49-F238E27FC236}">
                  <a16:creationId xmlns:a16="http://schemas.microsoft.com/office/drawing/2014/main" id="{86E58D85-3B03-4384-8C76-45F20F98FDFA}"/>
                </a:ext>
              </a:extLst>
            </p:cNvPr>
            <p:cNvSpPr txBox="1"/>
            <p:nvPr/>
          </p:nvSpPr>
          <p:spPr>
            <a:xfrm>
              <a:off x="5276700" y="4096518"/>
              <a:ext cx="1306002"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Resource Governor</a:t>
              </a:r>
            </a:p>
          </p:txBody>
        </p:sp>
        <p:sp>
          <p:nvSpPr>
            <p:cNvPr id="139" name="TextBox 138">
              <a:extLst>
                <a:ext uri="{FF2B5EF4-FFF2-40B4-BE49-F238E27FC236}">
                  <a16:creationId xmlns:a16="http://schemas.microsoft.com/office/drawing/2014/main" id="{C7997B43-A630-4C14-92B2-6CA3803BD287}"/>
                </a:ext>
              </a:extLst>
            </p:cNvPr>
            <p:cNvSpPr txBox="1"/>
            <p:nvPr/>
          </p:nvSpPr>
          <p:spPr>
            <a:xfrm>
              <a:off x="5276700" y="4387800"/>
              <a:ext cx="1306002"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Transport</a:t>
              </a:r>
            </a:p>
          </p:txBody>
        </p:sp>
        <p:sp>
          <p:nvSpPr>
            <p:cNvPr id="140" name="TextBox 139">
              <a:extLst>
                <a:ext uri="{FF2B5EF4-FFF2-40B4-BE49-F238E27FC236}">
                  <a16:creationId xmlns:a16="http://schemas.microsoft.com/office/drawing/2014/main" id="{F2CE1725-EC6F-48D3-9E29-6E47A97BC8D2}"/>
                </a:ext>
              </a:extLst>
            </p:cNvPr>
            <p:cNvSpPr txBox="1"/>
            <p:nvPr/>
          </p:nvSpPr>
          <p:spPr>
            <a:xfrm>
              <a:off x="5276700" y="4970364"/>
              <a:ext cx="1306002"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Database engine</a:t>
              </a:r>
            </a:p>
          </p:txBody>
        </p:sp>
        <p:sp>
          <p:nvSpPr>
            <p:cNvPr id="141" name="Rectangle 140">
              <a:extLst>
                <a:ext uri="{FF2B5EF4-FFF2-40B4-BE49-F238E27FC236}">
                  <a16:creationId xmlns:a16="http://schemas.microsoft.com/office/drawing/2014/main" id="{087620B5-5F72-466D-A40A-0564C7C0D377}"/>
                </a:ext>
              </a:extLst>
            </p:cNvPr>
            <p:cNvSpPr/>
            <p:nvPr/>
          </p:nvSpPr>
          <p:spPr bwMode="auto">
            <a:xfrm>
              <a:off x="5197498" y="4014150"/>
              <a:ext cx="1473268" cy="1257326"/>
            </a:xfrm>
            <a:prstGeom prst="rect">
              <a:avLst/>
            </a:prstGeom>
            <a:no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42" name="TextBox 141">
              <a:extLst>
                <a:ext uri="{FF2B5EF4-FFF2-40B4-BE49-F238E27FC236}">
                  <a16:creationId xmlns:a16="http://schemas.microsoft.com/office/drawing/2014/main" id="{8AA0F68D-38F0-416E-9CC4-6473B447FD5A}"/>
                </a:ext>
              </a:extLst>
            </p:cNvPr>
            <p:cNvSpPr txBox="1"/>
            <p:nvPr/>
          </p:nvSpPr>
          <p:spPr>
            <a:xfrm>
              <a:off x="5276700" y="4679082"/>
              <a:ext cx="1306002" cy="230832"/>
            </a:xfrm>
            <a:prstGeom prst="rect">
              <a:avLst/>
            </a:prstGeom>
            <a:no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Admission control</a:t>
              </a:r>
            </a:p>
          </p:txBody>
        </p:sp>
      </p:grpSp>
      <p:sp>
        <p:nvSpPr>
          <p:cNvPr id="149" name="Rectangle 148">
            <a:extLst>
              <a:ext uri="{FF2B5EF4-FFF2-40B4-BE49-F238E27FC236}">
                <a16:creationId xmlns:a16="http://schemas.microsoft.com/office/drawing/2014/main" id="{86F13BF9-7A14-4D08-AA27-2FA00646A406}"/>
              </a:ext>
            </a:extLst>
          </p:cNvPr>
          <p:cNvSpPr/>
          <p:nvPr/>
        </p:nvSpPr>
        <p:spPr bwMode="auto">
          <a:xfrm>
            <a:off x="3435933" y="4014149"/>
            <a:ext cx="1473268" cy="1563308"/>
          </a:xfrm>
          <a:prstGeom prst="rect">
            <a:avLst/>
          </a:prstGeom>
          <a:no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grpSp>
        <p:nvGrpSpPr>
          <p:cNvPr id="193" name="Group 192">
            <a:extLst>
              <a:ext uri="{FF2B5EF4-FFF2-40B4-BE49-F238E27FC236}">
                <a16:creationId xmlns:a16="http://schemas.microsoft.com/office/drawing/2014/main" id="{D6203F6F-28B9-472A-ADD3-C0703497F47E}"/>
              </a:ext>
            </a:extLst>
          </p:cNvPr>
          <p:cNvGrpSpPr/>
          <p:nvPr/>
        </p:nvGrpSpPr>
        <p:grpSpPr>
          <a:xfrm>
            <a:off x="3515135" y="4096520"/>
            <a:ext cx="1306002" cy="978366"/>
            <a:chOff x="3515135" y="3877300"/>
            <a:chExt cx="1306002" cy="1332467"/>
          </a:xfrm>
        </p:grpSpPr>
        <p:sp>
          <p:nvSpPr>
            <p:cNvPr id="146" name="TextBox 145">
              <a:extLst>
                <a:ext uri="{FF2B5EF4-FFF2-40B4-BE49-F238E27FC236}">
                  <a16:creationId xmlns:a16="http://schemas.microsoft.com/office/drawing/2014/main" id="{B3AEF832-F25F-41FB-A468-6E7F40C1C19D}"/>
                </a:ext>
              </a:extLst>
            </p:cNvPr>
            <p:cNvSpPr txBox="1"/>
            <p:nvPr/>
          </p:nvSpPr>
          <p:spPr>
            <a:xfrm>
              <a:off x="3515135" y="3877300"/>
              <a:ext cx="1306002" cy="743778"/>
            </a:xfrm>
            <a:prstGeom prst="rect">
              <a:avLst/>
            </a:prstGeom>
            <a:no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47" name="TextBox 146">
              <a:extLst>
                <a:ext uri="{FF2B5EF4-FFF2-40B4-BE49-F238E27FC236}">
                  <a16:creationId xmlns:a16="http://schemas.microsoft.com/office/drawing/2014/main" id="{586F2884-FD52-494D-BE34-3247BD8AD612}"/>
                </a:ext>
              </a:extLst>
            </p:cNvPr>
            <p:cNvSpPr txBox="1"/>
            <p:nvPr/>
          </p:nvSpPr>
          <p:spPr>
            <a:xfrm>
              <a:off x="3515135" y="4687654"/>
              <a:ext cx="1306002" cy="522113"/>
            </a:xfrm>
            <a:prstGeom prst="rect">
              <a:avLst/>
            </a:prstGeom>
            <a:no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3" name="TextBox 152">
              <a:extLst>
                <a:ext uri="{FF2B5EF4-FFF2-40B4-BE49-F238E27FC236}">
                  <a16:creationId xmlns:a16="http://schemas.microsoft.com/office/drawing/2014/main" id="{22740DB5-AE70-4FC8-88A0-5F70484095F6}"/>
                </a:ext>
              </a:extLst>
            </p:cNvPr>
            <p:cNvSpPr txBox="1"/>
            <p:nvPr/>
          </p:nvSpPr>
          <p:spPr>
            <a:xfrm>
              <a:off x="3598687" y="4179458"/>
              <a:ext cx="249397" cy="361126"/>
            </a:xfrm>
            <a:prstGeom prst="rect">
              <a:avLst/>
            </a:prstGeom>
            <a:solidFill>
              <a:schemeClr val="bg1">
                <a:lumMod val="95000"/>
              </a:schemeClr>
            </a:solid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4" name="TextBox 153">
              <a:extLst>
                <a:ext uri="{FF2B5EF4-FFF2-40B4-BE49-F238E27FC236}">
                  <a16:creationId xmlns:a16="http://schemas.microsoft.com/office/drawing/2014/main" id="{38EB6FA2-304E-410B-9270-B3FB06E55D27}"/>
                </a:ext>
              </a:extLst>
            </p:cNvPr>
            <p:cNvSpPr txBox="1"/>
            <p:nvPr/>
          </p:nvSpPr>
          <p:spPr>
            <a:xfrm>
              <a:off x="3927286" y="4179458"/>
              <a:ext cx="249397" cy="361126"/>
            </a:xfrm>
            <a:prstGeom prst="rect">
              <a:avLst/>
            </a:prstGeom>
            <a:solidFill>
              <a:schemeClr val="bg1">
                <a:lumMod val="95000"/>
              </a:schemeClr>
            </a:solid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5" name="TextBox 154">
              <a:extLst>
                <a:ext uri="{FF2B5EF4-FFF2-40B4-BE49-F238E27FC236}">
                  <a16:creationId xmlns:a16="http://schemas.microsoft.com/office/drawing/2014/main" id="{DBB2FD28-597C-41B7-AD28-787678D34151}"/>
                </a:ext>
              </a:extLst>
            </p:cNvPr>
            <p:cNvSpPr txBox="1"/>
            <p:nvPr/>
          </p:nvSpPr>
          <p:spPr>
            <a:xfrm>
              <a:off x="4488046" y="4179458"/>
              <a:ext cx="249397" cy="361126"/>
            </a:xfrm>
            <a:prstGeom prst="rect">
              <a:avLst/>
            </a:prstGeom>
            <a:solidFill>
              <a:schemeClr val="bg1">
                <a:lumMod val="95000"/>
              </a:schemeClr>
            </a:solid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6" name="TextBox 155">
              <a:extLst>
                <a:ext uri="{FF2B5EF4-FFF2-40B4-BE49-F238E27FC236}">
                  <a16:creationId xmlns:a16="http://schemas.microsoft.com/office/drawing/2014/main" id="{E520CF25-6B93-4DE6-AAF6-C1964C64F4E1}"/>
                </a:ext>
              </a:extLst>
            </p:cNvPr>
            <p:cNvSpPr txBox="1"/>
            <p:nvPr/>
          </p:nvSpPr>
          <p:spPr>
            <a:xfrm>
              <a:off x="3598687" y="4762020"/>
              <a:ext cx="249397" cy="361126"/>
            </a:xfrm>
            <a:prstGeom prst="rect">
              <a:avLst/>
            </a:prstGeom>
            <a:solidFill>
              <a:schemeClr val="bg1">
                <a:lumMod val="95000"/>
              </a:schemeClr>
            </a:solid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7" name="TextBox 156">
              <a:extLst>
                <a:ext uri="{FF2B5EF4-FFF2-40B4-BE49-F238E27FC236}">
                  <a16:creationId xmlns:a16="http://schemas.microsoft.com/office/drawing/2014/main" id="{1EE026C5-0F87-45CA-AE96-1754BF7D4669}"/>
                </a:ext>
              </a:extLst>
            </p:cNvPr>
            <p:cNvSpPr txBox="1"/>
            <p:nvPr/>
          </p:nvSpPr>
          <p:spPr>
            <a:xfrm>
              <a:off x="3927286" y="4762020"/>
              <a:ext cx="249397" cy="361126"/>
            </a:xfrm>
            <a:prstGeom prst="rect">
              <a:avLst/>
            </a:prstGeom>
            <a:solidFill>
              <a:schemeClr val="bg1">
                <a:lumMod val="95000"/>
              </a:schemeClr>
            </a:solid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D82A789B-3E48-413B-8905-29B48C250B4B}"/>
                </a:ext>
              </a:extLst>
            </p:cNvPr>
            <p:cNvSpPr txBox="1"/>
            <p:nvPr/>
          </p:nvSpPr>
          <p:spPr>
            <a:xfrm>
              <a:off x="4488046" y="4762020"/>
              <a:ext cx="249397" cy="361126"/>
            </a:xfrm>
            <a:prstGeom prst="rect">
              <a:avLst/>
            </a:prstGeom>
            <a:solidFill>
              <a:schemeClr val="bg1">
                <a:lumMod val="95000"/>
              </a:schemeClr>
            </a:solidFill>
            <a:ln w="12700">
              <a:solidFill>
                <a:schemeClr val="tx2"/>
              </a:solidFill>
              <a:miter lim="800000"/>
            </a:ln>
          </p:spPr>
          <p:txBody>
            <a:bodyPr wrap="square" lIns="91440" tIns="45720" rIns="91440" bIns="45720" rtlCol="0">
              <a:no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9" name="TextBox 158">
              <a:extLst>
                <a:ext uri="{FF2B5EF4-FFF2-40B4-BE49-F238E27FC236}">
                  <a16:creationId xmlns:a16="http://schemas.microsoft.com/office/drawing/2014/main" id="{A01255AB-C313-478B-A34B-3D86C283397B}"/>
                </a:ext>
              </a:extLst>
            </p:cNvPr>
            <p:cNvSpPr txBox="1"/>
            <p:nvPr/>
          </p:nvSpPr>
          <p:spPr>
            <a:xfrm>
              <a:off x="4176683" y="4260247"/>
              <a:ext cx="311363" cy="276999"/>
            </a:xfrm>
            <a:prstGeom prst="rect">
              <a:avLst/>
            </a:prstGeom>
            <a:noFill/>
          </p:spPr>
          <p:txBody>
            <a:bodyPr wrap="square" lIns="0" tIns="0" rIns="0" bIns="0" rtlCol="0">
              <a:spAutoFit/>
            </a:bodyPr>
            <a:lstStyle/>
            <a:p>
              <a:pPr algn="ctr">
                <a:lnSpc>
                  <a:spcPct val="90000"/>
                </a:lnSpc>
                <a:spcAft>
                  <a:spcPts val="600"/>
                </a:spcAft>
              </a:pPr>
              <a:r>
                <a:rPr lang="en-US" sz="2000">
                  <a:solidFill>
                    <a:schemeClr val="tx2"/>
                  </a:solidFill>
                </a:rPr>
                <a:t>…</a:t>
              </a:r>
            </a:p>
          </p:txBody>
        </p:sp>
        <p:sp>
          <p:nvSpPr>
            <p:cNvPr id="160" name="TextBox 159">
              <a:extLst>
                <a:ext uri="{FF2B5EF4-FFF2-40B4-BE49-F238E27FC236}">
                  <a16:creationId xmlns:a16="http://schemas.microsoft.com/office/drawing/2014/main" id="{F7C82887-61FF-4AC4-B027-D2996BC6B9BC}"/>
                </a:ext>
              </a:extLst>
            </p:cNvPr>
            <p:cNvSpPr txBox="1"/>
            <p:nvPr/>
          </p:nvSpPr>
          <p:spPr>
            <a:xfrm>
              <a:off x="4176683" y="4847358"/>
              <a:ext cx="311363" cy="276999"/>
            </a:xfrm>
            <a:prstGeom prst="rect">
              <a:avLst/>
            </a:prstGeom>
            <a:noFill/>
          </p:spPr>
          <p:txBody>
            <a:bodyPr wrap="square" lIns="0" tIns="0" rIns="0" bIns="0" rtlCol="0">
              <a:spAutoFit/>
            </a:bodyPr>
            <a:lstStyle/>
            <a:p>
              <a:pPr algn="ctr">
                <a:lnSpc>
                  <a:spcPct val="90000"/>
                </a:lnSpc>
                <a:spcAft>
                  <a:spcPts val="600"/>
                </a:spcAft>
              </a:pPr>
              <a:r>
                <a:rPr lang="en-US" sz="2000">
                  <a:solidFill>
                    <a:schemeClr val="tx2"/>
                  </a:solidFill>
                </a:rPr>
                <a:t>…</a:t>
              </a:r>
            </a:p>
          </p:txBody>
        </p:sp>
      </p:grpSp>
      <p:sp>
        <p:nvSpPr>
          <p:cNvPr id="162" name="Left Bracket 161">
            <a:extLst>
              <a:ext uri="{FF2B5EF4-FFF2-40B4-BE49-F238E27FC236}">
                <a16:creationId xmlns:a16="http://schemas.microsoft.com/office/drawing/2014/main" id="{A2F2B60B-B6DC-4DBD-8432-A89A1DBC5BF3}"/>
              </a:ext>
            </a:extLst>
          </p:cNvPr>
          <p:cNvSpPr/>
          <p:nvPr/>
        </p:nvSpPr>
        <p:spPr>
          <a:xfrm>
            <a:off x="8243002" y="4014149"/>
            <a:ext cx="91766" cy="1564829"/>
          </a:xfrm>
          <a:prstGeom prst="lef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eft Bracket 162">
            <a:extLst>
              <a:ext uri="{FF2B5EF4-FFF2-40B4-BE49-F238E27FC236}">
                <a16:creationId xmlns:a16="http://schemas.microsoft.com/office/drawing/2014/main" id="{AFDB310C-EA74-4679-A5B5-3D061FCCEFFC}"/>
              </a:ext>
            </a:extLst>
          </p:cNvPr>
          <p:cNvSpPr/>
          <p:nvPr/>
        </p:nvSpPr>
        <p:spPr>
          <a:xfrm>
            <a:off x="5723611" y="4320131"/>
            <a:ext cx="91766" cy="1258847"/>
          </a:xfrm>
          <a:prstGeom prst="lef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7" name="Straight Connector 166">
            <a:extLst>
              <a:ext uri="{FF2B5EF4-FFF2-40B4-BE49-F238E27FC236}">
                <a16:creationId xmlns:a16="http://schemas.microsoft.com/office/drawing/2014/main" id="{A4D3C929-5FCA-42CF-AE56-BA1082777DFF}"/>
              </a:ext>
            </a:extLst>
          </p:cNvPr>
          <p:cNvCxnSpPr>
            <a:cxnSpLocks/>
            <a:endCxn id="163" idx="1"/>
          </p:cNvCxnSpPr>
          <p:nvPr/>
        </p:nvCxnSpPr>
        <p:spPr>
          <a:xfrm>
            <a:off x="4737443" y="4867702"/>
            <a:ext cx="986168"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F429DBA-86F4-48B0-9573-AB8F3A022295}"/>
              </a:ext>
            </a:extLst>
          </p:cNvPr>
          <p:cNvCxnSpPr>
            <a:cxnSpLocks/>
            <a:stCxn id="140" idx="3"/>
          </p:cNvCxnSpPr>
          <p:nvPr/>
        </p:nvCxnSpPr>
        <p:spPr>
          <a:xfrm>
            <a:off x="7306443" y="5391761"/>
            <a:ext cx="936054"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5" name="Left Bracket 174">
            <a:extLst>
              <a:ext uri="{FF2B5EF4-FFF2-40B4-BE49-F238E27FC236}">
                <a16:creationId xmlns:a16="http://schemas.microsoft.com/office/drawing/2014/main" id="{FF66C91B-700F-4BE1-B417-79E08F4CFFC4}"/>
              </a:ext>
            </a:extLst>
          </p:cNvPr>
          <p:cNvSpPr/>
          <p:nvPr/>
        </p:nvSpPr>
        <p:spPr>
          <a:xfrm>
            <a:off x="3203772" y="4014149"/>
            <a:ext cx="91766" cy="1564829"/>
          </a:xfrm>
          <a:prstGeom prst="lef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7" name="Straight Connector 176">
            <a:extLst>
              <a:ext uri="{FF2B5EF4-FFF2-40B4-BE49-F238E27FC236}">
                <a16:creationId xmlns:a16="http://schemas.microsoft.com/office/drawing/2014/main" id="{D12A224F-F516-45DF-87F2-D9F1AD7FB3A2}"/>
              </a:ext>
            </a:extLst>
          </p:cNvPr>
          <p:cNvCxnSpPr>
            <a:cxnSpLocks/>
            <a:stCxn id="120" idx="2"/>
          </p:cNvCxnSpPr>
          <p:nvPr/>
        </p:nvCxnSpPr>
        <p:spPr>
          <a:xfrm>
            <a:off x="2423895" y="4842302"/>
            <a:ext cx="779877"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F2FE688-A470-4D88-8C52-7B613D197A78}"/>
              </a:ext>
            </a:extLst>
          </p:cNvPr>
          <p:cNvGrpSpPr/>
          <p:nvPr/>
        </p:nvGrpSpPr>
        <p:grpSpPr>
          <a:xfrm>
            <a:off x="10266214" y="1751554"/>
            <a:ext cx="519214" cy="1064904"/>
            <a:chOff x="9497944" y="1753686"/>
            <a:chExt cx="352250" cy="722464"/>
          </a:xfrm>
        </p:grpSpPr>
        <p:sp>
          <p:nvSpPr>
            <p:cNvPr id="93" name="Freeform: Shape 92">
              <a:extLst>
                <a:ext uri="{FF2B5EF4-FFF2-40B4-BE49-F238E27FC236}">
                  <a16:creationId xmlns:a16="http://schemas.microsoft.com/office/drawing/2014/main" id="{4503F880-B7E6-425C-82DD-9D6D4E6DCEF8}"/>
                </a:ext>
              </a:extLst>
            </p:cNvPr>
            <p:cNvSpPr/>
            <p:nvPr/>
          </p:nvSpPr>
          <p:spPr bwMode="auto">
            <a:xfrm>
              <a:off x="9497944" y="1753686"/>
              <a:ext cx="140900" cy="722464"/>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D4181DB0-06F7-4D0D-8191-8E487E859CFF}"/>
                </a:ext>
              </a:extLst>
            </p:cNvPr>
            <p:cNvSpPr/>
            <p:nvPr/>
          </p:nvSpPr>
          <p:spPr bwMode="auto">
            <a:xfrm>
              <a:off x="9709294" y="1753686"/>
              <a:ext cx="140900" cy="722464"/>
            </a:xfrm>
            <a:custGeom>
              <a:avLst/>
              <a:gdLst>
                <a:gd name="connsiteX0" fmla="*/ 34122 w 138252"/>
                <a:gd name="connsiteY0" fmla="*/ 602037 h 708888"/>
                <a:gd name="connsiteX1" fmla="*/ 34122 w 138252"/>
                <a:gd name="connsiteY1" fmla="*/ 672045 h 708888"/>
                <a:gd name="connsiteX2" fmla="*/ 104130 w 138252"/>
                <a:gd name="connsiteY2" fmla="*/ 672045 h 708888"/>
                <a:gd name="connsiteX3" fmla="*/ 104130 w 138252"/>
                <a:gd name="connsiteY3" fmla="*/ 602037 h 708888"/>
                <a:gd name="connsiteX4" fmla="*/ 34122 w 138252"/>
                <a:gd name="connsiteY4" fmla="*/ 487906 h 708888"/>
                <a:gd name="connsiteX5" fmla="*/ 34122 w 138252"/>
                <a:gd name="connsiteY5" fmla="*/ 557914 h 708888"/>
                <a:gd name="connsiteX6" fmla="*/ 104130 w 138252"/>
                <a:gd name="connsiteY6" fmla="*/ 557914 h 708888"/>
                <a:gd name="connsiteX7" fmla="*/ 104130 w 138252"/>
                <a:gd name="connsiteY7" fmla="*/ 487906 h 708888"/>
                <a:gd name="connsiteX8" fmla="*/ 34122 w 138252"/>
                <a:gd name="connsiteY8" fmla="*/ 373776 h 708888"/>
                <a:gd name="connsiteX9" fmla="*/ 34122 w 138252"/>
                <a:gd name="connsiteY9" fmla="*/ 443784 h 708888"/>
                <a:gd name="connsiteX10" fmla="*/ 104130 w 138252"/>
                <a:gd name="connsiteY10" fmla="*/ 443784 h 708888"/>
                <a:gd name="connsiteX11" fmla="*/ 104130 w 138252"/>
                <a:gd name="connsiteY11" fmla="*/ 373776 h 708888"/>
                <a:gd name="connsiteX12" fmla="*/ 34122 w 138252"/>
                <a:gd name="connsiteY12" fmla="*/ 259645 h 708888"/>
                <a:gd name="connsiteX13" fmla="*/ 34122 w 138252"/>
                <a:gd name="connsiteY13" fmla="*/ 329653 h 708888"/>
                <a:gd name="connsiteX14" fmla="*/ 104130 w 138252"/>
                <a:gd name="connsiteY14" fmla="*/ 329653 h 708888"/>
                <a:gd name="connsiteX15" fmla="*/ 104130 w 138252"/>
                <a:gd name="connsiteY15" fmla="*/ 259645 h 708888"/>
                <a:gd name="connsiteX16" fmla="*/ 34122 w 138252"/>
                <a:gd name="connsiteY16" fmla="*/ 145514 h 708888"/>
                <a:gd name="connsiteX17" fmla="*/ 34122 w 138252"/>
                <a:gd name="connsiteY17" fmla="*/ 215522 h 708888"/>
                <a:gd name="connsiteX18" fmla="*/ 104130 w 138252"/>
                <a:gd name="connsiteY18" fmla="*/ 215522 h 708888"/>
                <a:gd name="connsiteX19" fmla="*/ 104130 w 138252"/>
                <a:gd name="connsiteY19" fmla="*/ 145514 h 708888"/>
                <a:gd name="connsiteX20" fmla="*/ 34122 w 138252"/>
                <a:gd name="connsiteY20" fmla="*/ 31382 h 708888"/>
                <a:gd name="connsiteX21" fmla="*/ 34122 w 138252"/>
                <a:gd name="connsiteY21" fmla="*/ 101390 h 708888"/>
                <a:gd name="connsiteX22" fmla="*/ 104130 w 138252"/>
                <a:gd name="connsiteY22" fmla="*/ 101390 h 708888"/>
                <a:gd name="connsiteX23" fmla="*/ 104130 w 138252"/>
                <a:gd name="connsiteY23" fmla="*/ 31382 h 708888"/>
                <a:gd name="connsiteX24" fmla="*/ 0 w 138252"/>
                <a:gd name="connsiteY24" fmla="*/ 0 h 708888"/>
                <a:gd name="connsiteX25" fmla="*/ 138252 w 138252"/>
                <a:gd name="connsiteY25" fmla="*/ 0 h 708888"/>
                <a:gd name="connsiteX26" fmla="*/ 138252 w 138252"/>
                <a:gd name="connsiteY26" fmla="*/ 708888 h 708888"/>
                <a:gd name="connsiteX27" fmla="*/ 0 w 138252"/>
                <a:gd name="connsiteY27" fmla="*/ 708888 h 7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252" h="708888">
                  <a:moveTo>
                    <a:pt x="34122" y="602037"/>
                  </a:moveTo>
                  <a:lnTo>
                    <a:pt x="34122" y="672045"/>
                  </a:lnTo>
                  <a:lnTo>
                    <a:pt x="104130" y="672045"/>
                  </a:lnTo>
                  <a:lnTo>
                    <a:pt x="104130" y="602037"/>
                  </a:lnTo>
                  <a:close/>
                  <a:moveTo>
                    <a:pt x="34122" y="487906"/>
                  </a:moveTo>
                  <a:lnTo>
                    <a:pt x="34122" y="557914"/>
                  </a:lnTo>
                  <a:lnTo>
                    <a:pt x="104130" y="557914"/>
                  </a:lnTo>
                  <a:lnTo>
                    <a:pt x="104130" y="487906"/>
                  </a:lnTo>
                  <a:close/>
                  <a:moveTo>
                    <a:pt x="34122" y="373776"/>
                  </a:moveTo>
                  <a:lnTo>
                    <a:pt x="34122" y="443784"/>
                  </a:lnTo>
                  <a:lnTo>
                    <a:pt x="104130" y="443784"/>
                  </a:lnTo>
                  <a:lnTo>
                    <a:pt x="104130" y="373776"/>
                  </a:lnTo>
                  <a:close/>
                  <a:moveTo>
                    <a:pt x="34122" y="259645"/>
                  </a:moveTo>
                  <a:lnTo>
                    <a:pt x="34122" y="329653"/>
                  </a:lnTo>
                  <a:lnTo>
                    <a:pt x="104130" y="329653"/>
                  </a:lnTo>
                  <a:lnTo>
                    <a:pt x="104130" y="259645"/>
                  </a:lnTo>
                  <a:close/>
                  <a:moveTo>
                    <a:pt x="34122" y="145514"/>
                  </a:moveTo>
                  <a:lnTo>
                    <a:pt x="34122" y="215522"/>
                  </a:lnTo>
                  <a:lnTo>
                    <a:pt x="104130" y="215522"/>
                  </a:lnTo>
                  <a:lnTo>
                    <a:pt x="104130" y="145514"/>
                  </a:lnTo>
                  <a:close/>
                  <a:moveTo>
                    <a:pt x="34122" y="31382"/>
                  </a:moveTo>
                  <a:lnTo>
                    <a:pt x="34122" y="101390"/>
                  </a:lnTo>
                  <a:lnTo>
                    <a:pt x="104130" y="101390"/>
                  </a:lnTo>
                  <a:lnTo>
                    <a:pt x="104130" y="31382"/>
                  </a:lnTo>
                  <a:close/>
                  <a:moveTo>
                    <a:pt x="0" y="0"/>
                  </a:moveTo>
                  <a:lnTo>
                    <a:pt x="138252" y="0"/>
                  </a:lnTo>
                  <a:lnTo>
                    <a:pt x="138252" y="708888"/>
                  </a:lnTo>
                  <a:lnTo>
                    <a:pt x="0" y="708888"/>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83" name="TextBox 182">
            <a:extLst>
              <a:ext uri="{FF2B5EF4-FFF2-40B4-BE49-F238E27FC236}">
                <a16:creationId xmlns:a16="http://schemas.microsoft.com/office/drawing/2014/main" id="{C508CEFD-A6BE-4D5B-B444-D305077565AD}"/>
              </a:ext>
            </a:extLst>
          </p:cNvPr>
          <p:cNvSpPr txBox="1"/>
          <p:nvPr/>
        </p:nvSpPr>
        <p:spPr>
          <a:xfrm>
            <a:off x="1063638" y="2984932"/>
            <a:ext cx="980974"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Planet Earth</a:t>
            </a:r>
          </a:p>
        </p:txBody>
      </p:sp>
      <p:sp>
        <p:nvSpPr>
          <p:cNvPr id="184" name="TextBox 183">
            <a:extLst>
              <a:ext uri="{FF2B5EF4-FFF2-40B4-BE49-F238E27FC236}">
                <a16:creationId xmlns:a16="http://schemas.microsoft.com/office/drawing/2014/main" id="{29253AE9-339D-42E4-8990-836137DA35F4}"/>
              </a:ext>
            </a:extLst>
          </p:cNvPr>
          <p:cNvSpPr txBox="1"/>
          <p:nvPr/>
        </p:nvSpPr>
        <p:spPr>
          <a:xfrm>
            <a:off x="3522293" y="2984932"/>
            <a:ext cx="1095877"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Azure regions</a:t>
            </a:r>
          </a:p>
        </p:txBody>
      </p:sp>
      <p:sp>
        <p:nvSpPr>
          <p:cNvPr id="185" name="TextBox 184">
            <a:extLst>
              <a:ext uri="{FF2B5EF4-FFF2-40B4-BE49-F238E27FC236}">
                <a16:creationId xmlns:a16="http://schemas.microsoft.com/office/drawing/2014/main" id="{6C92942A-47DB-467B-BCC5-CAFE69B3D80B}"/>
              </a:ext>
            </a:extLst>
          </p:cNvPr>
          <p:cNvSpPr txBox="1"/>
          <p:nvPr/>
        </p:nvSpPr>
        <p:spPr>
          <a:xfrm>
            <a:off x="6016865" y="2984932"/>
            <a:ext cx="96994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Datacenters</a:t>
            </a:r>
          </a:p>
        </p:txBody>
      </p:sp>
      <p:sp>
        <p:nvSpPr>
          <p:cNvPr id="186" name="TextBox 185">
            <a:extLst>
              <a:ext uri="{FF2B5EF4-FFF2-40B4-BE49-F238E27FC236}">
                <a16:creationId xmlns:a16="http://schemas.microsoft.com/office/drawing/2014/main" id="{4E244AE0-F4E8-4769-BAE5-C32D32D46183}"/>
              </a:ext>
            </a:extLst>
          </p:cNvPr>
          <p:cNvSpPr txBox="1"/>
          <p:nvPr/>
        </p:nvSpPr>
        <p:spPr>
          <a:xfrm>
            <a:off x="8242497" y="2984932"/>
            <a:ext cx="665440"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Stamps</a:t>
            </a:r>
          </a:p>
        </p:txBody>
      </p:sp>
      <p:sp>
        <p:nvSpPr>
          <p:cNvPr id="187" name="TextBox 186">
            <a:extLst>
              <a:ext uri="{FF2B5EF4-FFF2-40B4-BE49-F238E27FC236}">
                <a16:creationId xmlns:a16="http://schemas.microsoft.com/office/drawing/2014/main" id="{69ABA856-7762-4887-912B-1FA877B0EF3C}"/>
              </a:ext>
            </a:extLst>
          </p:cNvPr>
          <p:cNvSpPr txBox="1"/>
          <p:nvPr/>
        </p:nvSpPr>
        <p:spPr>
          <a:xfrm>
            <a:off x="9978851" y="2984932"/>
            <a:ext cx="110389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Fault domains</a:t>
            </a:r>
          </a:p>
        </p:txBody>
      </p:sp>
      <p:sp>
        <p:nvSpPr>
          <p:cNvPr id="188" name="TextBox 187">
            <a:extLst>
              <a:ext uri="{FF2B5EF4-FFF2-40B4-BE49-F238E27FC236}">
                <a16:creationId xmlns:a16="http://schemas.microsoft.com/office/drawing/2014/main" id="{DE64EAE6-4189-4CF2-8FAA-E7AE7138F098}"/>
              </a:ext>
            </a:extLst>
          </p:cNvPr>
          <p:cNvSpPr txBox="1"/>
          <p:nvPr/>
        </p:nvSpPr>
        <p:spPr>
          <a:xfrm>
            <a:off x="1507770" y="5835825"/>
            <a:ext cx="641907"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Cluster</a:t>
            </a:r>
          </a:p>
        </p:txBody>
      </p:sp>
      <p:sp>
        <p:nvSpPr>
          <p:cNvPr id="189" name="TextBox 188">
            <a:extLst>
              <a:ext uri="{FF2B5EF4-FFF2-40B4-BE49-F238E27FC236}">
                <a16:creationId xmlns:a16="http://schemas.microsoft.com/office/drawing/2014/main" id="{1B4521E0-9D1B-4EF0-B575-2B2A541732A6}"/>
              </a:ext>
            </a:extLst>
          </p:cNvPr>
          <p:cNvSpPr txBox="1"/>
          <p:nvPr/>
        </p:nvSpPr>
        <p:spPr>
          <a:xfrm>
            <a:off x="3799710" y="5835825"/>
            <a:ext cx="745717"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Machine</a:t>
            </a:r>
          </a:p>
        </p:txBody>
      </p:sp>
      <p:sp>
        <p:nvSpPr>
          <p:cNvPr id="190" name="TextBox 189">
            <a:extLst>
              <a:ext uri="{FF2B5EF4-FFF2-40B4-BE49-F238E27FC236}">
                <a16:creationId xmlns:a16="http://schemas.microsoft.com/office/drawing/2014/main" id="{FDB4E00B-22E8-4CDB-8E94-897D645CA8B2}"/>
              </a:ext>
            </a:extLst>
          </p:cNvPr>
          <p:cNvSpPr txBox="1"/>
          <p:nvPr/>
        </p:nvSpPr>
        <p:spPr>
          <a:xfrm>
            <a:off x="6333651" y="5835825"/>
            <a:ext cx="648447"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Replica</a:t>
            </a:r>
          </a:p>
        </p:txBody>
      </p:sp>
      <p:sp>
        <p:nvSpPr>
          <p:cNvPr id="191" name="TextBox 190">
            <a:extLst>
              <a:ext uri="{FF2B5EF4-FFF2-40B4-BE49-F238E27FC236}">
                <a16:creationId xmlns:a16="http://schemas.microsoft.com/office/drawing/2014/main" id="{135477CB-3FB5-4D12-96E4-EF4D84B74F3A}"/>
              </a:ext>
            </a:extLst>
          </p:cNvPr>
          <p:cNvSpPr txBox="1"/>
          <p:nvPr/>
        </p:nvSpPr>
        <p:spPr>
          <a:xfrm>
            <a:off x="9013603" y="5835825"/>
            <a:ext cx="1288687"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ea typeface="+mn-ea"/>
                <a:cs typeface="Segoe UI Semibold" panose="020B0702040204020203" pitchFamily="34" charset="0"/>
              </a:rPr>
              <a:t>Database engine</a:t>
            </a:r>
          </a:p>
        </p:txBody>
      </p:sp>
      <p:sp>
        <p:nvSpPr>
          <p:cNvPr id="192" name="TextBox 191">
            <a:extLst>
              <a:ext uri="{FF2B5EF4-FFF2-40B4-BE49-F238E27FC236}">
                <a16:creationId xmlns:a16="http://schemas.microsoft.com/office/drawing/2014/main" id="{4AA06E26-7A44-4B22-B984-77F12A7F68FF}"/>
              </a:ext>
            </a:extLst>
          </p:cNvPr>
          <p:cNvSpPr txBox="1"/>
          <p:nvPr/>
        </p:nvSpPr>
        <p:spPr>
          <a:xfrm>
            <a:off x="3804520" y="4071261"/>
            <a:ext cx="736099" cy="246221"/>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tx2"/>
                </a:solidFill>
                <a:latin typeface="Segoe UI" panose="020B0502040204020203" pitchFamily="34" charset="0"/>
                <a:cs typeface="Segoe UI" panose="020B0502040204020203" pitchFamily="34" charset="0"/>
              </a:rPr>
              <a:t>Container</a:t>
            </a:r>
          </a:p>
        </p:txBody>
      </p:sp>
      <p:cxnSp>
        <p:nvCxnSpPr>
          <p:cNvPr id="198" name="Straight Arrow Connector 197">
            <a:extLst>
              <a:ext uri="{FF2B5EF4-FFF2-40B4-BE49-F238E27FC236}">
                <a16:creationId xmlns:a16="http://schemas.microsoft.com/office/drawing/2014/main" id="{42669E16-8EC0-4CBE-B9EB-50C6571A932F}"/>
              </a:ext>
            </a:extLst>
          </p:cNvPr>
          <p:cNvCxnSpPr/>
          <p:nvPr/>
        </p:nvCxnSpPr>
        <p:spPr>
          <a:xfrm>
            <a:off x="2305139" y="2286060"/>
            <a:ext cx="765255" cy="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03" name="Left Bracket 202">
            <a:extLst>
              <a:ext uri="{FF2B5EF4-FFF2-40B4-BE49-F238E27FC236}">
                <a16:creationId xmlns:a16="http://schemas.microsoft.com/office/drawing/2014/main" id="{A0A7BFFF-4CC6-4C3B-B438-A0D0C6EDCDBB}"/>
              </a:ext>
            </a:extLst>
          </p:cNvPr>
          <p:cNvSpPr/>
          <p:nvPr/>
        </p:nvSpPr>
        <p:spPr>
          <a:xfrm rot="16200000">
            <a:off x="10472800" y="2619138"/>
            <a:ext cx="115996" cy="1293247"/>
          </a:xfrm>
          <a:prstGeom prst="lef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7" name="Connector: Elbow 206">
            <a:extLst>
              <a:ext uri="{FF2B5EF4-FFF2-40B4-BE49-F238E27FC236}">
                <a16:creationId xmlns:a16="http://schemas.microsoft.com/office/drawing/2014/main" id="{1136761A-EDFA-4C61-BEA8-BD77ED64A011}"/>
              </a:ext>
            </a:extLst>
          </p:cNvPr>
          <p:cNvCxnSpPr>
            <a:cxnSpLocks/>
          </p:cNvCxnSpPr>
          <p:nvPr/>
        </p:nvCxnSpPr>
        <p:spPr>
          <a:xfrm rot="5400000">
            <a:off x="5792545" y="-635731"/>
            <a:ext cx="778763" cy="8697745"/>
          </a:xfrm>
          <a:prstGeom prst="bentConnector3">
            <a:avLst>
              <a:gd name="adj1" fmla="val 3580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BDF0903-3E89-4D11-B2F1-7B19A51AA1DD}"/>
              </a:ext>
            </a:extLst>
          </p:cNvPr>
          <p:cNvCxnSpPr>
            <a:cxnSpLocks/>
            <a:endCxn id="151" idx="1"/>
          </p:cNvCxnSpPr>
          <p:nvPr/>
        </p:nvCxnSpPr>
        <p:spPr>
          <a:xfrm>
            <a:off x="4854102" y="2217895"/>
            <a:ext cx="1056797"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742069F-786D-463C-B552-B3B627B2BC17}"/>
              </a:ext>
            </a:extLst>
          </p:cNvPr>
          <p:cNvGrpSpPr/>
          <p:nvPr/>
        </p:nvGrpSpPr>
        <p:grpSpPr>
          <a:xfrm>
            <a:off x="3515135" y="5152704"/>
            <a:ext cx="1306002" cy="346934"/>
            <a:chOff x="3421093" y="5276345"/>
            <a:chExt cx="1400044" cy="346934"/>
          </a:xfrm>
          <a:solidFill>
            <a:schemeClr val="bg1">
              <a:lumMod val="95000"/>
            </a:schemeClr>
          </a:solidFill>
        </p:grpSpPr>
        <p:sp>
          <p:nvSpPr>
            <p:cNvPr id="148" name="TextBox 147">
              <a:extLst>
                <a:ext uri="{FF2B5EF4-FFF2-40B4-BE49-F238E27FC236}">
                  <a16:creationId xmlns:a16="http://schemas.microsoft.com/office/drawing/2014/main" id="{066F39B6-D05E-44AC-9C2A-A4D6E33F53BF}"/>
                </a:ext>
              </a:extLst>
            </p:cNvPr>
            <p:cNvSpPr txBox="1"/>
            <p:nvPr/>
          </p:nvSpPr>
          <p:spPr>
            <a:xfrm>
              <a:off x="3515135" y="5276345"/>
              <a:ext cx="1306002" cy="230832"/>
            </a:xfrm>
            <a:prstGeom prst="rect">
              <a:avLst/>
            </a:prstGeom>
            <a:grpFill/>
            <a:ln w="12700">
              <a:solidFill>
                <a:schemeClr val="tx2"/>
              </a:solidFill>
              <a:miter lim="800000"/>
            </a:ln>
          </p:spPr>
          <p:txBody>
            <a:bodyPr wrap="square" lIns="91440" tIns="45720" rIns="91440" bIns="45720" rtlCol="0">
              <a:sp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45" name="TextBox 144">
              <a:extLst>
                <a:ext uri="{FF2B5EF4-FFF2-40B4-BE49-F238E27FC236}">
                  <a16:creationId xmlns:a16="http://schemas.microsoft.com/office/drawing/2014/main" id="{BEF259F9-A3B2-44A8-BEAF-E4E5FB573B9E}"/>
                </a:ext>
              </a:extLst>
            </p:cNvPr>
            <p:cNvSpPr txBox="1"/>
            <p:nvPr/>
          </p:nvSpPr>
          <p:spPr>
            <a:xfrm>
              <a:off x="3468114" y="5334396"/>
              <a:ext cx="1306002" cy="230832"/>
            </a:xfrm>
            <a:prstGeom prst="rect">
              <a:avLst/>
            </a:prstGeom>
            <a:grpFill/>
            <a:ln w="12700">
              <a:solidFill>
                <a:schemeClr val="tx2"/>
              </a:solidFill>
              <a:miter lim="800000"/>
            </a:ln>
          </p:spPr>
          <p:txBody>
            <a:bodyPr wrap="square" lIns="91440" tIns="45720" rIns="91440" bIns="45720" rtlCol="0">
              <a:spAutoFit/>
            </a:bodyPr>
            <a:lstStyle/>
            <a:p>
              <a:pPr algn="ctr">
                <a:lnSpc>
                  <a:spcPct val="90000"/>
                </a:lnSpc>
                <a:spcAft>
                  <a:spcPts val="600"/>
                </a:spcAft>
              </a:pPr>
              <a:endParaRPr lang="en-US" sz="1000">
                <a:solidFill>
                  <a:schemeClr val="tx2"/>
                </a:solidFill>
                <a:latin typeface="Segoe UI" panose="020B0502040204020203" pitchFamily="34" charset="0"/>
                <a:cs typeface="Segoe UI" panose="020B0502040204020203" pitchFamily="34" charset="0"/>
              </a:endParaRPr>
            </a:p>
          </p:txBody>
        </p:sp>
        <p:sp>
          <p:nvSpPr>
            <p:cNvPr id="150" name="TextBox 149">
              <a:extLst>
                <a:ext uri="{FF2B5EF4-FFF2-40B4-BE49-F238E27FC236}">
                  <a16:creationId xmlns:a16="http://schemas.microsoft.com/office/drawing/2014/main" id="{54F19B91-C5C8-4EAA-BB2B-F385F511BD98}"/>
                </a:ext>
              </a:extLst>
            </p:cNvPr>
            <p:cNvSpPr txBox="1"/>
            <p:nvPr/>
          </p:nvSpPr>
          <p:spPr>
            <a:xfrm>
              <a:off x="3421093" y="5392447"/>
              <a:ext cx="1306002" cy="230832"/>
            </a:xfrm>
            <a:prstGeom prst="rect">
              <a:avLst/>
            </a:prstGeom>
            <a:grpFill/>
            <a:ln w="12700">
              <a:solidFill>
                <a:schemeClr val="tx2"/>
              </a:solidFill>
              <a:miter lim="800000"/>
            </a:ln>
          </p:spPr>
          <p:txBody>
            <a:bodyPr wrap="square" lIns="91440" tIns="45720" rIns="91440" bIns="45720" rtlCol="0">
              <a:spAutoFit/>
            </a:bodyPr>
            <a:lstStyle/>
            <a:p>
              <a:pPr algn="ctr">
                <a:lnSpc>
                  <a:spcPct val="90000"/>
                </a:lnSpc>
                <a:spcAft>
                  <a:spcPts val="600"/>
                </a:spcAft>
              </a:pPr>
              <a:r>
                <a:rPr lang="en-US" sz="1000">
                  <a:solidFill>
                    <a:schemeClr val="tx2"/>
                  </a:solidFill>
                  <a:latin typeface="Segoe UI" panose="020B0502040204020203" pitchFamily="34" charset="0"/>
                  <a:cs typeface="Segoe UI" panose="020B0502040204020203" pitchFamily="34" charset="0"/>
                </a:rPr>
                <a:t>Various agents</a:t>
              </a:r>
            </a:p>
          </p:txBody>
        </p:sp>
      </p:grpSp>
      <p:sp>
        <p:nvSpPr>
          <p:cNvPr id="151" name="Left Bracket 150">
            <a:extLst>
              <a:ext uri="{FF2B5EF4-FFF2-40B4-BE49-F238E27FC236}">
                <a16:creationId xmlns:a16="http://schemas.microsoft.com/office/drawing/2014/main" id="{D55FDF0D-B25D-4F77-9B49-B49C47FCA192}"/>
              </a:ext>
            </a:extLst>
          </p:cNvPr>
          <p:cNvSpPr/>
          <p:nvPr/>
        </p:nvSpPr>
        <p:spPr>
          <a:xfrm>
            <a:off x="5910899" y="1924542"/>
            <a:ext cx="105966" cy="71056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46133123-7213-4F22-BC5C-0EA4978FD24B}"/>
              </a:ext>
            </a:extLst>
          </p:cNvPr>
          <p:cNvCxnSpPr>
            <a:cxnSpLocks/>
            <a:endCxn id="161" idx="1"/>
          </p:cNvCxnSpPr>
          <p:nvPr/>
        </p:nvCxnSpPr>
        <p:spPr>
          <a:xfrm>
            <a:off x="7016887" y="2279827"/>
            <a:ext cx="848817"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1" name="Left Bracket 160">
            <a:extLst>
              <a:ext uri="{FF2B5EF4-FFF2-40B4-BE49-F238E27FC236}">
                <a16:creationId xmlns:a16="http://schemas.microsoft.com/office/drawing/2014/main" id="{BC8DA391-427D-4E20-9BBE-30C49A30998B}"/>
              </a:ext>
            </a:extLst>
          </p:cNvPr>
          <p:cNvSpPr/>
          <p:nvPr/>
        </p:nvSpPr>
        <p:spPr>
          <a:xfrm>
            <a:off x="7865704" y="1924542"/>
            <a:ext cx="105966" cy="71056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6F253409-6776-42CE-AD34-372FF56A33B3}"/>
              </a:ext>
            </a:extLst>
          </p:cNvPr>
          <p:cNvCxnSpPr>
            <a:cxnSpLocks/>
            <a:endCxn id="165" idx="1"/>
          </p:cNvCxnSpPr>
          <p:nvPr/>
        </p:nvCxnSpPr>
        <p:spPr>
          <a:xfrm flipV="1">
            <a:off x="9254925" y="2279827"/>
            <a:ext cx="848817" cy="3"/>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5" name="Left Bracket 164">
            <a:extLst>
              <a:ext uri="{FF2B5EF4-FFF2-40B4-BE49-F238E27FC236}">
                <a16:creationId xmlns:a16="http://schemas.microsoft.com/office/drawing/2014/main" id="{4E5724C9-5F9F-4200-94B1-637294BF2377}"/>
              </a:ext>
            </a:extLst>
          </p:cNvPr>
          <p:cNvSpPr/>
          <p:nvPr/>
        </p:nvSpPr>
        <p:spPr>
          <a:xfrm>
            <a:off x="10103742" y="1759654"/>
            <a:ext cx="105966" cy="1040345"/>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57012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83C-EEBC-42FF-ADAC-6ED8083141A9}"/>
              </a:ext>
            </a:extLst>
          </p:cNvPr>
          <p:cNvSpPr>
            <a:spLocks noGrp="1"/>
          </p:cNvSpPr>
          <p:nvPr>
            <p:ph type="title"/>
          </p:nvPr>
        </p:nvSpPr>
        <p:spPr/>
        <p:txBody>
          <a:bodyPr/>
          <a:lstStyle/>
          <a:p>
            <a:r>
              <a:rPr lang="en-US"/>
              <a:t>Resource Hierarchy</a:t>
            </a:r>
          </a:p>
        </p:txBody>
      </p:sp>
      <p:sp>
        <p:nvSpPr>
          <p:cNvPr id="9" name="Text Placeholder 8">
            <a:extLst>
              <a:ext uri="{FF2B5EF4-FFF2-40B4-BE49-F238E27FC236}">
                <a16:creationId xmlns:a16="http://schemas.microsoft.com/office/drawing/2014/main" id="{7D2EDA87-0671-4269-A73C-8D454D57E1A0}"/>
              </a:ext>
            </a:extLst>
          </p:cNvPr>
          <p:cNvSpPr>
            <a:spLocks noGrp="1"/>
          </p:cNvSpPr>
          <p:nvPr>
            <p:ph type="body" sz="quarter" idx="11"/>
          </p:nvPr>
        </p:nvSpPr>
        <p:spPr>
          <a:xfrm>
            <a:off x="5984670" y="1290820"/>
            <a:ext cx="5147774" cy="5365571"/>
          </a:xfrm>
        </p:spPr>
        <p:txBody>
          <a:bodyPr vert="horz" wrap="square" lIns="146304" tIns="91440" rIns="146304" bIns="91440" rtlCol="0" anchor="t">
            <a:spAutoFit/>
          </a:bodyPr>
          <a:lstStyle/>
          <a:p>
            <a:pPr lvl="0"/>
            <a:r>
              <a:rPr lang="en-US"/>
              <a:t>CONTAINERS</a:t>
            </a:r>
          </a:p>
          <a:p>
            <a:pPr marL="0" lvl="1" indent="0">
              <a:buNone/>
            </a:pPr>
            <a:r>
              <a:rPr lang="en-US"/>
              <a:t>Logical resources “surfaced” to APIs as tables, collections or graphs, which are made up of one or more physical partitions or servers.</a:t>
            </a:r>
          </a:p>
          <a:p>
            <a:endParaRPr lang="en-US"/>
          </a:p>
          <a:p>
            <a:endParaRPr lang="en-US"/>
          </a:p>
          <a:p>
            <a:endParaRPr lang="en-US"/>
          </a:p>
          <a:p>
            <a:endParaRPr lang="en-US"/>
          </a:p>
          <a:p>
            <a:endParaRPr lang="en-US"/>
          </a:p>
          <a:p>
            <a:endParaRPr lang="en-US"/>
          </a:p>
          <a:p>
            <a:pPr lvl="0"/>
            <a:r>
              <a:rPr lang="en-US"/>
              <a:t>RESOURCE PARTITIONS</a:t>
            </a:r>
            <a:endParaRPr lang="en-US">
              <a:solidFill>
                <a:schemeClr val="tx1"/>
              </a:solidFill>
            </a:endParaRPr>
          </a:p>
          <a:p>
            <a:pPr marL="236220" lvl="1" indent="-236220"/>
            <a:r>
              <a:rPr lang="en-US"/>
              <a:t>Consistent, highly available, and resource-governed coordination primitives</a:t>
            </a:r>
          </a:p>
          <a:p>
            <a:pPr marL="236220" lvl="1" indent="-236220"/>
            <a:r>
              <a:rPr lang="en-US"/>
              <a:t>Consist of replica sets, with each replica hosting an instance of the database engine</a:t>
            </a:r>
          </a:p>
        </p:txBody>
      </p:sp>
      <p:grpSp>
        <p:nvGrpSpPr>
          <p:cNvPr id="24" name="Group 23">
            <a:extLst>
              <a:ext uri="{FF2B5EF4-FFF2-40B4-BE49-F238E27FC236}">
                <a16:creationId xmlns:a16="http://schemas.microsoft.com/office/drawing/2014/main" id="{C04245BF-BA20-4E4A-A652-798B49F4639F}"/>
              </a:ext>
            </a:extLst>
          </p:cNvPr>
          <p:cNvGrpSpPr/>
          <p:nvPr/>
        </p:nvGrpSpPr>
        <p:grpSpPr>
          <a:xfrm>
            <a:off x="949812" y="1712794"/>
            <a:ext cx="3749040" cy="4388874"/>
            <a:chOff x="7324898" y="1712794"/>
            <a:chExt cx="3749040" cy="4388874"/>
          </a:xfrm>
        </p:grpSpPr>
        <p:grpSp>
          <p:nvGrpSpPr>
            <p:cNvPr id="65" name="Group 64">
              <a:extLst>
                <a:ext uri="{FF2B5EF4-FFF2-40B4-BE49-F238E27FC236}">
                  <a16:creationId xmlns:a16="http://schemas.microsoft.com/office/drawing/2014/main" id="{0FF86804-50E1-4056-8238-66CD3C664FDE}"/>
                </a:ext>
              </a:extLst>
            </p:cNvPr>
            <p:cNvGrpSpPr/>
            <p:nvPr/>
          </p:nvGrpSpPr>
          <p:grpSpPr>
            <a:xfrm>
              <a:off x="8577593" y="4114860"/>
              <a:ext cx="1243650" cy="357484"/>
              <a:chOff x="8262742" y="4265547"/>
              <a:chExt cx="1243650" cy="357484"/>
            </a:xfrm>
            <a:noFill/>
          </p:grpSpPr>
          <p:sp>
            <p:nvSpPr>
              <p:cNvPr id="116" name="Cylinder 513">
                <a:extLst>
                  <a:ext uri="{FF2B5EF4-FFF2-40B4-BE49-F238E27FC236}">
                    <a16:creationId xmlns:a16="http://schemas.microsoft.com/office/drawing/2014/main" id="{38C9792D-C444-4323-8977-8C434A73A472}"/>
                  </a:ext>
                </a:extLst>
              </p:cNvPr>
              <p:cNvSpPr/>
              <p:nvPr/>
            </p:nvSpPr>
            <p:spPr bwMode="auto">
              <a:xfrm>
                <a:off x="9125309" y="4265547"/>
                <a:ext cx="381083" cy="35748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17" name="Cylinder 513">
                <a:extLst>
                  <a:ext uri="{FF2B5EF4-FFF2-40B4-BE49-F238E27FC236}">
                    <a16:creationId xmlns:a16="http://schemas.microsoft.com/office/drawing/2014/main" id="{8B8E3569-BDB7-4A8F-A5BC-C675F3F93079}"/>
                  </a:ext>
                </a:extLst>
              </p:cNvPr>
              <p:cNvSpPr/>
              <p:nvPr/>
            </p:nvSpPr>
            <p:spPr bwMode="auto">
              <a:xfrm>
                <a:off x="8694025" y="4265547"/>
                <a:ext cx="381083" cy="35748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E4D30A2C-D8F7-490A-99D6-0C0D61C31314}"/>
                  </a:ext>
                </a:extLst>
              </p:cNvPr>
              <p:cNvSpPr/>
              <p:nvPr/>
            </p:nvSpPr>
            <p:spPr bwMode="auto">
              <a:xfrm>
                <a:off x="8262742" y="4265547"/>
                <a:ext cx="381083" cy="35748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93E9D72B-D275-41A5-B45B-420882CFA457}"/>
                </a:ext>
              </a:extLst>
            </p:cNvPr>
            <p:cNvGrpSpPr>
              <a:grpSpLocks noChangeAspect="1"/>
            </p:cNvGrpSpPr>
            <p:nvPr/>
          </p:nvGrpSpPr>
          <p:grpSpPr>
            <a:xfrm>
              <a:off x="7478986" y="5190511"/>
              <a:ext cx="457200" cy="457200"/>
              <a:chOff x="678426" y="2868561"/>
              <a:chExt cx="811162" cy="811162"/>
            </a:xfrm>
          </p:grpSpPr>
          <p:sp>
            <p:nvSpPr>
              <p:cNvPr id="68" name="Oval 67">
                <a:extLst>
                  <a:ext uri="{FF2B5EF4-FFF2-40B4-BE49-F238E27FC236}">
                    <a16:creationId xmlns:a16="http://schemas.microsoft.com/office/drawing/2014/main" id="{02403132-4E05-4059-B23D-F2EEDB44D4AC}"/>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31D905F-FA86-454D-A87B-B41DFDF93512}"/>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EC69BED5-B30A-4E21-9518-615C02B6448B}"/>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E787D04A-EA41-4EA3-BEDA-DC33E3398F7C}"/>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45A3B903-29E0-4265-AFE1-FECF95F826DE}"/>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73" name="Connector: Curved 72">
                <a:extLst>
                  <a:ext uri="{FF2B5EF4-FFF2-40B4-BE49-F238E27FC236}">
                    <a16:creationId xmlns:a16="http://schemas.microsoft.com/office/drawing/2014/main" id="{5CA15B8D-FF4E-47BA-9F3D-A15B93EE771A}"/>
                  </a:ext>
                </a:extLst>
              </p:cNvPr>
              <p:cNvCxnSpPr>
                <a:stCxn id="69" idx="3"/>
                <a:endCxn id="70"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74" name="Connector: Curved 73">
                <a:extLst>
                  <a:ext uri="{FF2B5EF4-FFF2-40B4-BE49-F238E27FC236}">
                    <a16:creationId xmlns:a16="http://schemas.microsoft.com/office/drawing/2014/main" id="{6A4565C9-5B69-4E52-B8B9-13B50B0E44DF}"/>
                  </a:ext>
                </a:extLst>
              </p:cNvPr>
              <p:cNvCxnSpPr>
                <a:cxnSpLocks/>
                <a:stCxn id="69" idx="3"/>
                <a:endCxn id="71"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75" name="Connector: Curved 74">
                <a:extLst>
                  <a:ext uri="{FF2B5EF4-FFF2-40B4-BE49-F238E27FC236}">
                    <a16:creationId xmlns:a16="http://schemas.microsoft.com/office/drawing/2014/main" id="{15EE9A63-8F37-43E0-BB31-97516C9B6F41}"/>
                  </a:ext>
                </a:extLst>
              </p:cNvPr>
              <p:cNvCxnSpPr>
                <a:cxnSpLocks/>
                <a:stCxn id="69" idx="3"/>
                <a:endCxn id="72"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sp>
          <p:nvSpPr>
            <p:cNvPr id="130" name="TextBox 129">
              <a:extLst>
                <a:ext uri="{FF2B5EF4-FFF2-40B4-BE49-F238E27FC236}">
                  <a16:creationId xmlns:a16="http://schemas.microsoft.com/office/drawing/2014/main" id="{ECBBBFF1-82BE-454C-A417-9532F36EE56A}"/>
                </a:ext>
              </a:extLst>
            </p:cNvPr>
            <p:cNvSpPr txBox="1"/>
            <p:nvPr/>
          </p:nvSpPr>
          <p:spPr>
            <a:xfrm>
              <a:off x="8825758" y="4501395"/>
              <a:ext cx="747320"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1" name="Right Bracket 130">
              <a:extLst>
                <a:ext uri="{FF2B5EF4-FFF2-40B4-BE49-F238E27FC236}">
                  <a16:creationId xmlns:a16="http://schemas.microsoft.com/office/drawing/2014/main" id="{73577B31-FFEA-4807-9ABB-EC7172AD59E1}"/>
                </a:ext>
              </a:extLst>
            </p:cNvPr>
            <p:cNvSpPr/>
            <p:nvPr/>
          </p:nvSpPr>
          <p:spPr>
            <a:xfrm rot="5400000" flipV="1">
              <a:off x="9150228" y="3839050"/>
              <a:ext cx="98379" cy="3749040"/>
            </a:xfrm>
            <a:prstGeom prst="rightBracket">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2" name="TextBox 131">
              <a:extLst>
                <a:ext uri="{FF2B5EF4-FFF2-40B4-BE49-F238E27FC236}">
                  <a16:creationId xmlns:a16="http://schemas.microsoft.com/office/drawing/2014/main" id="{C4AA1559-A225-4AB7-B100-316DACFD5EFF}"/>
                </a:ext>
              </a:extLst>
            </p:cNvPr>
            <p:cNvSpPr txBox="1"/>
            <p:nvPr/>
          </p:nvSpPr>
          <p:spPr>
            <a:xfrm>
              <a:off x="8601338" y="5870836"/>
              <a:ext cx="1196161"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Resource Partitions</a:t>
              </a:r>
            </a:p>
          </p:txBody>
        </p:sp>
        <p:cxnSp>
          <p:nvCxnSpPr>
            <p:cNvPr id="137" name="Straight Arrow Connector 136">
              <a:extLst>
                <a:ext uri="{FF2B5EF4-FFF2-40B4-BE49-F238E27FC236}">
                  <a16:creationId xmlns:a16="http://schemas.microsoft.com/office/drawing/2014/main" id="{6782A08A-FFAB-48D7-91D0-1AE921B09D6F}"/>
                </a:ext>
              </a:extLst>
            </p:cNvPr>
            <p:cNvCxnSpPr>
              <a:cxnSpLocks/>
            </p:cNvCxnSpPr>
            <p:nvPr/>
          </p:nvCxnSpPr>
          <p:spPr>
            <a:xfrm>
              <a:off x="9199418" y="3394974"/>
              <a:ext cx="0" cy="578632"/>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10B7690-A04E-4B62-9D1F-3F360ADEFF7B}"/>
                </a:ext>
              </a:extLst>
            </p:cNvPr>
            <p:cNvCxnSpPr>
              <a:cxnSpLocks/>
            </p:cNvCxnSpPr>
            <p:nvPr/>
          </p:nvCxnSpPr>
          <p:spPr>
            <a:xfrm>
              <a:off x="9199417" y="2490281"/>
              <a:ext cx="0" cy="317151"/>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6B0B352-FE46-4D07-B711-F75781955A71}"/>
                </a:ext>
              </a:extLst>
            </p:cNvPr>
            <p:cNvCxnSpPr>
              <a:cxnSpLocks/>
            </p:cNvCxnSpPr>
            <p:nvPr/>
          </p:nvCxnSpPr>
          <p:spPr>
            <a:xfrm>
              <a:off x="9199418" y="4738631"/>
              <a:ext cx="0" cy="410443"/>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1" name="Freeform 5">
              <a:extLst>
                <a:ext uri="{FF2B5EF4-FFF2-40B4-BE49-F238E27FC236}">
                  <a16:creationId xmlns:a16="http://schemas.microsoft.com/office/drawing/2014/main" id="{932153C4-43A4-42B7-8810-E75DD6E3493D}"/>
                </a:ext>
              </a:extLst>
            </p:cNvPr>
            <p:cNvSpPr>
              <a:spLocks noEditPoints="1"/>
            </p:cNvSpPr>
            <p:nvPr/>
          </p:nvSpPr>
          <p:spPr bwMode="auto">
            <a:xfrm>
              <a:off x="8892749" y="1712794"/>
              <a:ext cx="613338" cy="51849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7C055C48-0CCE-4722-81A8-31339A90670F}"/>
                </a:ext>
              </a:extLst>
            </p:cNvPr>
            <p:cNvGrpSpPr/>
            <p:nvPr/>
          </p:nvGrpSpPr>
          <p:grpSpPr>
            <a:xfrm>
              <a:off x="7854024" y="2860733"/>
              <a:ext cx="2690789" cy="538174"/>
              <a:chOff x="7596797" y="3011420"/>
              <a:chExt cx="2690789" cy="538174"/>
            </a:xfrm>
          </p:grpSpPr>
          <p:grpSp>
            <p:nvGrpSpPr>
              <p:cNvPr id="120" name="Group 119">
                <a:extLst>
                  <a:ext uri="{FF2B5EF4-FFF2-40B4-BE49-F238E27FC236}">
                    <a16:creationId xmlns:a16="http://schemas.microsoft.com/office/drawing/2014/main" id="{1D4879CE-10E2-4C9A-97A8-9228F2165D76}"/>
                  </a:ext>
                </a:extLst>
              </p:cNvPr>
              <p:cNvGrpSpPr>
                <a:grpSpLocks noChangeAspect="1"/>
              </p:cNvGrpSpPr>
              <p:nvPr/>
            </p:nvGrpSpPr>
            <p:grpSpPr>
              <a:xfrm>
                <a:off x="8544487" y="3015353"/>
                <a:ext cx="760143" cy="530308"/>
                <a:chOff x="6800717" y="3085807"/>
                <a:chExt cx="1223737" cy="853732"/>
              </a:xfrm>
            </p:grpSpPr>
            <p:grpSp>
              <p:nvGrpSpPr>
                <p:cNvPr id="6" name="Group 5">
                  <a:extLst>
                    <a:ext uri="{FF2B5EF4-FFF2-40B4-BE49-F238E27FC236}">
                      <a16:creationId xmlns:a16="http://schemas.microsoft.com/office/drawing/2014/main" id="{659A4D5B-10F8-4638-9E48-65749D0C1D92}"/>
                    </a:ext>
                  </a:extLst>
                </p:cNvPr>
                <p:cNvGrpSpPr/>
                <p:nvPr/>
              </p:nvGrpSpPr>
              <p:grpSpPr>
                <a:xfrm>
                  <a:off x="7092749" y="3085807"/>
                  <a:ext cx="499208" cy="473323"/>
                  <a:chOff x="7128988" y="4166153"/>
                  <a:chExt cx="604908" cy="573541"/>
                </a:xfrm>
                <a:solidFill>
                  <a:schemeClr val="tx2"/>
                </a:solidFill>
              </p:grpSpPr>
              <p:cxnSp>
                <p:nvCxnSpPr>
                  <p:cNvPr id="27" name="Straight Connector 26">
                    <a:extLst>
                      <a:ext uri="{FF2B5EF4-FFF2-40B4-BE49-F238E27FC236}">
                        <a16:creationId xmlns:a16="http://schemas.microsoft.com/office/drawing/2014/main" id="{617D09A0-3E3E-488D-AF7A-61EF9537E97C}"/>
                      </a:ext>
                    </a:extLst>
                  </p:cNvPr>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28" name="Straight Connector 27">
                    <a:extLst>
                      <a:ext uri="{FF2B5EF4-FFF2-40B4-BE49-F238E27FC236}">
                        <a16:creationId xmlns:a16="http://schemas.microsoft.com/office/drawing/2014/main" id="{BDE09C59-F484-4C01-B8BA-3C5425794B94}"/>
                      </a:ext>
                    </a:extLst>
                  </p:cNvPr>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29" name="Oval 28">
                    <a:extLst>
                      <a:ext uri="{FF2B5EF4-FFF2-40B4-BE49-F238E27FC236}">
                        <a16:creationId xmlns:a16="http://schemas.microsoft.com/office/drawing/2014/main" id="{08A774E5-617D-4BEC-A9DB-727E9A84067A}"/>
                      </a:ext>
                    </a:extLst>
                  </p:cNvPr>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EB5078F8-4626-49E1-856D-A9CD53C90466}"/>
                      </a:ext>
                    </a:extLst>
                  </p:cNvPr>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31" name="Straight Connector 30">
                    <a:extLst>
                      <a:ext uri="{FF2B5EF4-FFF2-40B4-BE49-F238E27FC236}">
                        <a16:creationId xmlns:a16="http://schemas.microsoft.com/office/drawing/2014/main" id="{9385CEED-04F8-447C-939D-4C486351997A}"/>
                      </a:ext>
                    </a:extLst>
                  </p:cNvPr>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32" name="Oval 31">
                    <a:extLst>
                      <a:ext uri="{FF2B5EF4-FFF2-40B4-BE49-F238E27FC236}">
                        <a16:creationId xmlns:a16="http://schemas.microsoft.com/office/drawing/2014/main" id="{1F1CE837-05E1-4B2F-9394-C5790F2E7A3E}"/>
                      </a:ext>
                    </a:extLst>
                  </p:cNvPr>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Oval 32">
                    <a:extLst>
                      <a:ext uri="{FF2B5EF4-FFF2-40B4-BE49-F238E27FC236}">
                        <a16:creationId xmlns:a16="http://schemas.microsoft.com/office/drawing/2014/main" id="{3DCE6935-79A3-4569-994F-06564BE4C17E}"/>
                      </a:ext>
                    </a:extLst>
                  </p:cNvPr>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0EDFD4F-5185-4EB5-8C65-8131D88FA76E}"/>
                      </a:ext>
                    </a:extLst>
                  </p:cNvPr>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35" name="Oval 34">
                    <a:extLst>
                      <a:ext uri="{FF2B5EF4-FFF2-40B4-BE49-F238E27FC236}">
                        <a16:creationId xmlns:a16="http://schemas.microsoft.com/office/drawing/2014/main" id="{DAA40A47-3939-40FC-B72A-911E78003348}"/>
                      </a:ext>
                    </a:extLst>
                  </p:cNvPr>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4F9BD353-4675-42D0-AE5E-5D5DA4F67C6E}"/>
                      </a:ext>
                    </a:extLst>
                  </p:cNvPr>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37" name="Oval 36">
                    <a:extLst>
                      <a:ext uri="{FF2B5EF4-FFF2-40B4-BE49-F238E27FC236}">
                        <a16:creationId xmlns:a16="http://schemas.microsoft.com/office/drawing/2014/main" id="{C469DC97-D1DE-4D91-AA6E-B0B8F1C6956F}"/>
                      </a:ext>
                    </a:extLst>
                  </p:cNvPr>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3B7D735E-541B-41C3-90BB-375DC261F60A}"/>
                      </a:ext>
                    </a:extLst>
                  </p:cNvPr>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7657B084-6E62-4CB3-A14F-DAE09534CE88}"/>
                      </a:ext>
                    </a:extLst>
                  </p:cNvPr>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BFA3E3CF-872E-409D-8E48-07686DE81748}"/>
                    </a:ext>
                  </a:extLst>
                </p:cNvPr>
                <p:cNvSpPr txBox="1"/>
                <p:nvPr/>
              </p:nvSpPr>
              <p:spPr>
                <a:xfrm>
                  <a:off x="6800717" y="3567927"/>
                  <a:ext cx="1223737" cy="37161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Collections</a:t>
                  </a:r>
                </a:p>
              </p:txBody>
            </p:sp>
          </p:grpSp>
          <p:grpSp>
            <p:nvGrpSpPr>
              <p:cNvPr id="119" name="Group 118">
                <a:extLst>
                  <a:ext uri="{FF2B5EF4-FFF2-40B4-BE49-F238E27FC236}">
                    <a16:creationId xmlns:a16="http://schemas.microsoft.com/office/drawing/2014/main" id="{46CD7D70-8D36-432A-866D-1791A6F1B515}"/>
                  </a:ext>
                </a:extLst>
              </p:cNvPr>
              <p:cNvGrpSpPr>
                <a:grpSpLocks noChangeAspect="1"/>
              </p:cNvGrpSpPr>
              <p:nvPr/>
            </p:nvGrpSpPr>
            <p:grpSpPr>
              <a:xfrm>
                <a:off x="7596797" y="3011420"/>
                <a:ext cx="519693" cy="538174"/>
                <a:chOff x="3203733" y="3055226"/>
                <a:chExt cx="880559" cy="911871"/>
              </a:xfrm>
            </p:grpSpPr>
            <p:grpSp>
              <p:nvGrpSpPr>
                <p:cNvPr id="10" name="Group 9">
                  <a:extLst>
                    <a:ext uri="{FF2B5EF4-FFF2-40B4-BE49-F238E27FC236}">
                      <a16:creationId xmlns:a16="http://schemas.microsoft.com/office/drawing/2014/main" id="{8D915B5A-2FBE-4CA5-A3A6-10E7DB02F887}"/>
                    </a:ext>
                  </a:extLst>
                </p:cNvPr>
                <p:cNvGrpSpPr/>
                <p:nvPr/>
              </p:nvGrpSpPr>
              <p:grpSpPr>
                <a:xfrm>
                  <a:off x="3319100" y="3055226"/>
                  <a:ext cx="643737" cy="429517"/>
                  <a:chOff x="2573581" y="3248112"/>
                  <a:chExt cx="643737" cy="429517"/>
                </a:xfrm>
              </p:grpSpPr>
              <p:cxnSp>
                <p:nvCxnSpPr>
                  <p:cNvPr id="13" name="Straight Connector 12">
                    <a:extLst>
                      <a:ext uri="{FF2B5EF4-FFF2-40B4-BE49-F238E27FC236}">
                        <a16:creationId xmlns:a16="http://schemas.microsoft.com/office/drawing/2014/main" id="{88BDC102-E1E6-4BAC-A375-838D48099E85}"/>
                      </a:ext>
                    </a:extLst>
                  </p:cNvPr>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4" name="Oval 13">
                    <a:extLst>
                      <a:ext uri="{FF2B5EF4-FFF2-40B4-BE49-F238E27FC236}">
                        <a16:creationId xmlns:a16="http://schemas.microsoft.com/office/drawing/2014/main" id="{B3FD2B9F-6BF6-4527-A6E8-0722C63A3A67}"/>
                      </a:ext>
                    </a:extLst>
                  </p:cNvPr>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F7B91590-6E40-44CF-9232-4C9BBC6D3887}"/>
                      </a:ext>
                    </a:extLst>
                  </p:cNvPr>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36BE2259-73DD-4ED1-B3F0-E0E1298DA6B9}"/>
                      </a:ext>
                    </a:extLst>
                  </p:cNvPr>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 name="Oval 16">
                    <a:extLst>
                      <a:ext uri="{FF2B5EF4-FFF2-40B4-BE49-F238E27FC236}">
                        <a16:creationId xmlns:a16="http://schemas.microsoft.com/office/drawing/2014/main" id="{FD93C7FB-E2F5-42C6-8908-39F6F4AEEF38}"/>
                      </a:ext>
                    </a:extLst>
                  </p:cNvPr>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6F702022-A8CF-4790-9E03-7F899CBEF75A}"/>
                      </a:ext>
                    </a:extLst>
                  </p:cNvPr>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60AB46A1-D08C-4BD2-9020-71E55AC120BE}"/>
                      </a:ext>
                    </a:extLst>
                  </p:cNvPr>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20" name="Oval 19">
                    <a:extLst>
                      <a:ext uri="{FF2B5EF4-FFF2-40B4-BE49-F238E27FC236}">
                        <a16:creationId xmlns:a16="http://schemas.microsoft.com/office/drawing/2014/main" id="{7AAC53CD-882F-4ABC-BD0E-41C8C2788F67}"/>
                      </a:ext>
                    </a:extLst>
                  </p:cNvPr>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908B9D8E-1062-4FE6-9EE7-75477FED1573}"/>
                      </a:ext>
                    </a:extLst>
                  </p:cNvPr>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FA8B38AE-080B-44E0-BE19-63113CEE57B2}"/>
                    </a:ext>
                  </a:extLst>
                </p:cNvPr>
                <p:cNvSpPr txBox="1"/>
                <p:nvPr/>
              </p:nvSpPr>
              <p:spPr>
                <a:xfrm>
                  <a:off x="3203733" y="3575980"/>
                  <a:ext cx="880559" cy="391117"/>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Tables</a:t>
                  </a:r>
                </a:p>
              </p:txBody>
            </p:sp>
          </p:grpSp>
          <p:grpSp>
            <p:nvGrpSpPr>
              <p:cNvPr id="121" name="Group 120">
                <a:extLst>
                  <a:ext uri="{FF2B5EF4-FFF2-40B4-BE49-F238E27FC236}">
                    <a16:creationId xmlns:a16="http://schemas.microsoft.com/office/drawing/2014/main" id="{9036448A-25E7-4247-82EC-31C0586018CD}"/>
                  </a:ext>
                </a:extLst>
              </p:cNvPr>
              <p:cNvGrpSpPr>
                <a:grpSpLocks noChangeAspect="1"/>
              </p:cNvGrpSpPr>
              <p:nvPr/>
            </p:nvGrpSpPr>
            <p:grpSpPr>
              <a:xfrm>
                <a:off x="9732626" y="3025349"/>
                <a:ext cx="554960" cy="510316"/>
                <a:chOff x="8644574" y="3156797"/>
                <a:chExt cx="792910" cy="729125"/>
              </a:xfrm>
            </p:grpSpPr>
            <p:grpSp>
              <p:nvGrpSpPr>
                <p:cNvPr id="5" name="Group 4">
                  <a:extLst>
                    <a:ext uri="{FF2B5EF4-FFF2-40B4-BE49-F238E27FC236}">
                      <a16:creationId xmlns:a16="http://schemas.microsoft.com/office/drawing/2014/main" id="{AE54E7CB-49FE-442E-9116-521E9B4EAC40}"/>
                    </a:ext>
                  </a:extLst>
                </p:cNvPr>
                <p:cNvGrpSpPr/>
                <p:nvPr/>
              </p:nvGrpSpPr>
              <p:grpSpPr>
                <a:xfrm>
                  <a:off x="8667216" y="3156797"/>
                  <a:ext cx="586303" cy="377163"/>
                  <a:chOff x="7117181" y="5146654"/>
                  <a:chExt cx="663064" cy="426544"/>
                </a:xfrm>
                <a:solidFill>
                  <a:schemeClr val="tx2"/>
                </a:solidFill>
              </p:grpSpPr>
              <p:sp>
                <p:nvSpPr>
                  <p:cNvPr id="40" name="Oval 39">
                    <a:extLst>
                      <a:ext uri="{FF2B5EF4-FFF2-40B4-BE49-F238E27FC236}">
                        <a16:creationId xmlns:a16="http://schemas.microsoft.com/office/drawing/2014/main" id="{A2645E78-9076-45A2-96FF-C6DB2B5EAB97}"/>
                      </a:ext>
                    </a:extLst>
                  </p:cNvPr>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59BB8D96-A772-457F-A5E0-A2AA1605971E}"/>
                      </a:ext>
                    </a:extLst>
                  </p:cNvPr>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A4EFB87-857D-4EB1-BF8C-F7A136F2ACEF}"/>
                      </a:ext>
                    </a:extLst>
                  </p:cNvPr>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CEFEA834-0B6A-422B-9825-90C530969C3E}"/>
                      </a:ext>
                    </a:extLst>
                  </p:cNvPr>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A0ADD767-B417-41B0-8350-F79A837DFB23}"/>
                      </a:ext>
                    </a:extLst>
                  </p:cNvPr>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45" name="Straight Connector 44">
                    <a:extLst>
                      <a:ext uri="{FF2B5EF4-FFF2-40B4-BE49-F238E27FC236}">
                        <a16:creationId xmlns:a16="http://schemas.microsoft.com/office/drawing/2014/main" id="{BAC6B8F2-33CF-41D2-91A3-57E98A83E4E4}"/>
                      </a:ext>
                    </a:extLst>
                  </p:cNvPr>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46" name="Straight Connector 45">
                    <a:extLst>
                      <a:ext uri="{FF2B5EF4-FFF2-40B4-BE49-F238E27FC236}">
                        <a16:creationId xmlns:a16="http://schemas.microsoft.com/office/drawing/2014/main" id="{56E67412-02E8-43E1-8448-CE5A0FD99A9B}"/>
                      </a:ext>
                    </a:extLst>
                  </p:cNvPr>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47" name="Straight Connector 46">
                    <a:extLst>
                      <a:ext uri="{FF2B5EF4-FFF2-40B4-BE49-F238E27FC236}">
                        <a16:creationId xmlns:a16="http://schemas.microsoft.com/office/drawing/2014/main" id="{011FF54B-AA43-4323-AB02-F4E363083E01}"/>
                      </a:ext>
                    </a:extLst>
                  </p:cNvPr>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2" name="TextBox 11">
                  <a:extLst>
                    <a:ext uri="{FF2B5EF4-FFF2-40B4-BE49-F238E27FC236}">
                      <a16:creationId xmlns:a16="http://schemas.microsoft.com/office/drawing/2014/main" id="{2D5439DB-298F-4583-8994-06523662E652}"/>
                    </a:ext>
                  </a:extLst>
                </p:cNvPr>
                <p:cNvSpPr txBox="1"/>
                <p:nvPr/>
              </p:nvSpPr>
              <p:spPr>
                <a:xfrm>
                  <a:off x="8644574" y="3556116"/>
                  <a:ext cx="792910" cy="32980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Graphs</a:t>
                  </a:r>
                </a:p>
              </p:txBody>
            </p:sp>
          </p:grpSp>
        </p:grpSp>
        <p:cxnSp>
          <p:nvCxnSpPr>
            <p:cNvPr id="114" name="Connector: Elbow 113">
              <a:extLst>
                <a:ext uri="{FF2B5EF4-FFF2-40B4-BE49-F238E27FC236}">
                  <a16:creationId xmlns:a16="http://schemas.microsoft.com/office/drawing/2014/main" id="{F7D00F28-4F5A-4819-982A-30A6FA51F4BB}"/>
                </a:ext>
              </a:extLst>
            </p:cNvPr>
            <p:cNvCxnSpPr>
              <a:stCxn id="11" idx="2"/>
              <a:endCxn id="12" idx="2"/>
            </p:cNvCxnSpPr>
            <p:nvPr/>
          </p:nvCxnSpPr>
          <p:spPr>
            <a:xfrm rot="5400000" flipH="1" flipV="1">
              <a:off x="9183637" y="2315212"/>
              <a:ext cx="13929" cy="2153462"/>
            </a:xfrm>
            <a:prstGeom prst="bentConnector3">
              <a:avLst>
                <a:gd name="adj1" fmla="val -1641180"/>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62A7D338-C7A4-4FC4-B7D9-1BFCF03135A5}"/>
                </a:ext>
              </a:extLst>
            </p:cNvPr>
            <p:cNvCxnSpPr>
              <a:cxnSpLocks/>
            </p:cNvCxnSpPr>
            <p:nvPr/>
          </p:nvCxnSpPr>
          <p:spPr>
            <a:xfrm rot="5400000" flipH="1" flipV="1">
              <a:off x="9183639" y="1715276"/>
              <a:ext cx="13929" cy="2153462"/>
            </a:xfrm>
            <a:prstGeom prst="bentConnector3">
              <a:avLst>
                <a:gd name="adj1" fmla="val 1741180"/>
              </a:avLst>
            </a:prstGeom>
            <a:ln w="190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02D3E6C0-61FE-4A6A-BC6A-08247DB929C5}"/>
                </a:ext>
              </a:extLst>
            </p:cNvPr>
            <p:cNvCxnSpPr>
              <a:cxnSpLocks/>
            </p:cNvCxnSpPr>
            <p:nvPr/>
          </p:nvCxnSpPr>
          <p:spPr>
            <a:xfrm rot="5400000" flipH="1" flipV="1">
              <a:off x="9192453" y="4443633"/>
              <a:ext cx="13929" cy="1337131"/>
            </a:xfrm>
            <a:prstGeom prst="bentConnector3">
              <a:avLst>
                <a:gd name="adj1" fmla="val 1741180"/>
              </a:avLst>
            </a:prstGeom>
            <a:ln w="190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4C9084AA-BD57-4BB6-B39C-F7A8CD0C2B06}"/>
                </a:ext>
              </a:extLst>
            </p:cNvPr>
            <p:cNvGrpSpPr>
              <a:grpSpLocks noChangeAspect="1"/>
            </p:cNvGrpSpPr>
            <p:nvPr/>
          </p:nvGrpSpPr>
          <p:grpSpPr>
            <a:xfrm>
              <a:off x="8075719" y="5190511"/>
              <a:ext cx="457200" cy="457200"/>
              <a:chOff x="678426" y="2868561"/>
              <a:chExt cx="811162" cy="811162"/>
            </a:xfrm>
          </p:grpSpPr>
          <p:sp>
            <p:nvSpPr>
              <p:cNvPr id="124" name="Oval 123">
                <a:extLst>
                  <a:ext uri="{FF2B5EF4-FFF2-40B4-BE49-F238E27FC236}">
                    <a16:creationId xmlns:a16="http://schemas.microsoft.com/office/drawing/2014/main" id="{F1D469D5-8191-45BA-B275-23110970FB5A}"/>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792430B9-623E-4F3A-A058-564D7E33A74C}"/>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28030C76-C4C0-4049-ACE5-5D0C817EB055}"/>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7D314E13-9EC7-45AE-BFF3-4316F6EC984A}"/>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22127C56-0E0E-4D98-8D2B-E4AE1B419E3C}"/>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29" name="Connector: Curved 128">
                <a:extLst>
                  <a:ext uri="{FF2B5EF4-FFF2-40B4-BE49-F238E27FC236}">
                    <a16:creationId xmlns:a16="http://schemas.microsoft.com/office/drawing/2014/main" id="{2C0383EF-51D9-4C1C-9FE5-874D254EE55A}"/>
                  </a:ext>
                </a:extLst>
              </p:cNvPr>
              <p:cNvCxnSpPr>
                <a:stCxn id="125" idx="3"/>
                <a:endCxn id="126"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33" name="Connector: Curved 132">
                <a:extLst>
                  <a:ext uri="{FF2B5EF4-FFF2-40B4-BE49-F238E27FC236}">
                    <a16:creationId xmlns:a16="http://schemas.microsoft.com/office/drawing/2014/main" id="{20B19020-9B96-41C2-A511-E36615F97B65}"/>
                  </a:ext>
                </a:extLst>
              </p:cNvPr>
              <p:cNvCxnSpPr>
                <a:cxnSpLocks/>
                <a:stCxn id="125" idx="3"/>
                <a:endCxn id="127"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34" name="Connector: Curved 133">
                <a:extLst>
                  <a:ext uri="{FF2B5EF4-FFF2-40B4-BE49-F238E27FC236}">
                    <a16:creationId xmlns:a16="http://schemas.microsoft.com/office/drawing/2014/main" id="{A87AA096-9F11-4128-B412-E12608F98446}"/>
                  </a:ext>
                </a:extLst>
              </p:cNvPr>
              <p:cNvCxnSpPr>
                <a:cxnSpLocks/>
                <a:stCxn id="125" idx="3"/>
                <a:endCxn id="128"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35" name="Group 134">
              <a:extLst>
                <a:ext uri="{FF2B5EF4-FFF2-40B4-BE49-F238E27FC236}">
                  <a16:creationId xmlns:a16="http://schemas.microsoft.com/office/drawing/2014/main" id="{4482B5EE-0E9C-40BF-83C7-A4ABE4FE7CF1}"/>
                </a:ext>
              </a:extLst>
            </p:cNvPr>
            <p:cNvGrpSpPr>
              <a:grpSpLocks noChangeAspect="1"/>
            </p:cNvGrpSpPr>
            <p:nvPr/>
          </p:nvGrpSpPr>
          <p:grpSpPr>
            <a:xfrm>
              <a:off x="8672452" y="5190511"/>
              <a:ext cx="457200" cy="457200"/>
              <a:chOff x="678426" y="2868561"/>
              <a:chExt cx="811162" cy="811162"/>
            </a:xfrm>
          </p:grpSpPr>
          <p:sp>
            <p:nvSpPr>
              <p:cNvPr id="136" name="Oval 135">
                <a:extLst>
                  <a:ext uri="{FF2B5EF4-FFF2-40B4-BE49-F238E27FC236}">
                    <a16:creationId xmlns:a16="http://schemas.microsoft.com/office/drawing/2014/main" id="{5187C637-5CAB-4127-B457-2CAB30DED790}"/>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620B9502-F05E-45A4-8A9B-B1B1471F980C}"/>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0" name="Rectangle 139">
                <a:extLst>
                  <a:ext uri="{FF2B5EF4-FFF2-40B4-BE49-F238E27FC236}">
                    <a16:creationId xmlns:a16="http://schemas.microsoft.com/office/drawing/2014/main" id="{5E75A8CB-7280-4146-9E6F-D4B224900EE2}"/>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2" name="Rectangle 141">
                <a:extLst>
                  <a:ext uri="{FF2B5EF4-FFF2-40B4-BE49-F238E27FC236}">
                    <a16:creationId xmlns:a16="http://schemas.microsoft.com/office/drawing/2014/main" id="{A0DD2998-36C7-4CBF-954D-F1F1DDFE53C7}"/>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3" name="Rectangle 142">
                <a:extLst>
                  <a:ext uri="{FF2B5EF4-FFF2-40B4-BE49-F238E27FC236}">
                    <a16:creationId xmlns:a16="http://schemas.microsoft.com/office/drawing/2014/main" id="{7078CC2E-40B3-4B3E-A7B5-DAA471A4FB41}"/>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45" name="Connector: Curved 144">
                <a:extLst>
                  <a:ext uri="{FF2B5EF4-FFF2-40B4-BE49-F238E27FC236}">
                    <a16:creationId xmlns:a16="http://schemas.microsoft.com/office/drawing/2014/main" id="{CFCFCBE9-0FC0-407A-885C-748EE78EC15C}"/>
                  </a:ext>
                </a:extLst>
              </p:cNvPr>
              <p:cNvCxnSpPr>
                <a:stCxn id="139" idx="3"/>
                <a:endCxn id="140"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47" name="Connector: Curved 146">
                <a:extLst>
                  <a:ext uri="{FF2B5EF4-FFF2-40B4-BE49-F238E27FC236}">
                    <a16:creationId xmlns:a16="http://schemas.microsoft.com/office/drawing/2014/main" id="{A201F2CB-105E-471B-A0E6-F3AD873669B2}"/>
                  </a:ext>
                </a:extLst>
              </p:cNvPr>
              <p:cNvCxnSpPr>
                <a:cxnSpLocks/>
                <a:stCxn id="139" idx="3"/>
                <a:endCxn id="142"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49" name="Connector: Curved 148">
                <a:extLst>
                  <a:ext uri="{FF2B5EF4-FFF2-40B4-BE49-F238E27FC236}">
                    <a16:creationId xmlns:a16="http://schemas.microsoft.com/office/drawing/2014/main" id="{91E6A889-05DD-4DF4-9ED2-9E60C6FF2685}"/>
                  </a:ext>
                </a:extLst>
              </p:cNvPr>
              <p:cNvCxnSpPr>
                <a:cxnSpLocks/>
                <a:stCxn id="139" idx="3"/>
                <a:endCxn id="143"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50" name="Group 149">
              <a:extLst>
                <a:ext uri="{FF2B5EF4-FFF2-40B4-BE49-F238E27FC236}">
                  <a16:creationId xmlns:a16="http://schemas.microsoft.com/office/drawing/2014/main" id="{215651CB-80E4-42C2-93BE-1EAE1ED2F682}"/>
                </a:ext>
              </a:extLst>
            </p:cNvPr>
            <p:cNvGrpSpPr>
              <a:grpSpLocks noChangeAspect="1"/>
            </p:cNvGrpSpPr>
            <p:nvPr/>
          </p:nvGrpSpPr>
          <p:grpSpPr>
            <a:xfrm>
              <a:off x="9269185" y="5190511"/>
              <a:ext cx="457200" cy="457200"/>
              <a:chOff x="678426" y="2868561"/>
              <a:chExt cx="811162" cy="811162"/>
            </a:xfrm>
          </p:grpSpPr>
          <p:sp>
            <p:nvSpPr>
              <p:cNvPr id="152" name="Oval 151">
                <a:extLst>
                  <a:ext uri="{FF2B5EF4-FFF2-40B4-BE49-F238E27FC236}">
                    <a16:creationId xmlns:a16="http://schemas.microsoft.com/office/drawing/2014/main" id="{F39DE355-F643-4899-AE3F-7E0713A7FAE2}"/>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E9C448DD-B6D6-48E9-86F7-6148D10DF89A}"/>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54" name="Rectangle 153">
                <a:extLst>
                  <a:ext uri="{FF2B5EF4-FFF2-40B4-BE49-F238E27FC236}">
                    <a16:creationId xmlns:a16="http://schemas.microsoft.com/office/drawing/2014/main" id="{C9C1351F-5CD4-47AC-A0FD-9CFC463DEB9E}"/>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55" name="Rectangle 154">
                <a:extLst>
                  <a:ext uri="{FF2B5EF4-FFF2-40B4-BE49-F238E27FC236}">
                    <a16:creationId xmlns:a16="http://schemas.microsoft.com/office/drawing/2014/main" id="{4B7191BB-FB5E-410E-994A-5BC24D44F292}"/>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56" name="Rectangle 155">
                <a:extLst>
                  <a:ext uri="{FF2B5EF4-FFF2-40B4-BE49-F238E27FC236}">
                    <a16:creationId xmlns:a16="http://schemas.microsoft.com/office/drawing/2014/main" id="{4D9E5416-3B81-4535-BCC9-191E978E5191}"/>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57" name="Connector: Curved 156">
                <a:extLst>
                  <a:ext uri="{FF2B5EF4-FFF2-40B4-BE49-F238E27FC236}">
                    <a16:creationId xmlns:a16="http://schemas.microsoft.com/office/drawing/2014/main" id="{FE485A6C-9D79-4522-893F-17C6C76129B8}"/>
                  </a:ext>
                </a:extLst>
              </p:cNvPr>
              <p:cNvCxnSpPr>
                <a:stCxn id="153" idx="3"/>
                <a:endCxn id="154"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58" name="Connector: Curved 157">
                <a:extLst>
                  <a:ext uri="{FF2B5EF4-FFF2-40B4-BE49-F238E27FC236}">
                    <a16:creationId xmlns:a16="http://schemas.microsoft.com/office/drawing/2014/main" id="{3427751D-995F-43D8-8389-E3C9A9967259}"/>
                  </a:ext>
                </a:extLst>
              </p:cNvPr>
              <p:cNvCxnSpPr>
                <a:cxnSpLocks/>
                <a:stCxn id="153" idx="3"/>
                <a:endCxn id="155"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59" name="Connector: Curved 158">
                <a:extLst>
                  <a:ext uri="{FF2B5EF4-FFF2-40B4-BE49-F238E27FC236}">
                    <a16:creationId xmlns:a16="http://schemas.microsoft.com/office/drawing/2014/main" id="{8A3A4975-AF39-4613-B585-1AA3C473908A}"/>
                  </a:ext>
                </a:extLst>
              </p:cNvPr>
              <p:cNvCxnSpPr>
                <a:cxnSpLocks/>
                <a:stCxn id="153" idx="3"/>
                <a:endCxn id="156"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60" name="Group 159">
              <a:extLst>
                <a:ext uri="{FF2B5EF4-FFF2-40B4-BE49-F238E27FC236}">
                  <a16:creationId xmlns:a16="http://schemas.microsoft.com/office/drawing/2014/main" id="{80E71E31-A2DB-4F03-87BB-8809F6C635FA}"/>
                </a:ext>
              </a:extLst>
            </p:cNvPr>
            <p:cNvGrpSpPr>
              <a:grpSpLocks noChangeAspect="1"/>
            </p:cNvGrpSpPr>
            <p:nvPr/>
          </p:nvGrpSpPr>
          <p:grpSpPr>
            <a:xfrm>
              <a:off x="9865918" y="5190511"/>
              <a:ext cx="457200" cy="457200"/>
              <a:chOff x="678426" y="2868561"/>
              <a:chExt cx="811162" cy="811162"/>
            </a:xfrm>
          </p:grpSpPr>
          <p:sp>
            <p:nvSpPr>
              <p:cNvPr id="161" name="Oval 160">
                <a:extLst>
                  <a:ext uri="{FF2B5EF4-FFF2-40B4-BE49-F238E27FC236}">
                    <a16:creationId xmlns:a16="http://schemas.microsoft.com/office/drawing/2014/main" id="{159854A4-1101-4C86-A83E-F6C67D08ABE6}"/>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0E4F5C90-C416-4B90-BD7F-1F958460D7B1}"/>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64" name="Rectangle 163">
                <a:extLst>
                  <a:ext uri="{FF2B5EF4-FFF2-40B4-BE49-F238E27FC236}">
                    <a16:creationId xmlns:a16="http://schemas.microsoft.com/office/drawing/2014/main" id="{481DEB43-14E5-4543-9EE7-FA9E1C2BFEF4}"/>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65" name="Rectangle 164">
                <a:extLst>
                  <a:ext uri="{FF2B5EF4-FFF2-40B4-BE49-F238E27FC236}">
                    <a16:creationId xmlns:a16="http://schemas.microsoft.com/office/drawing/2014/main" id="{39E64801-541D-4A47-B78A-5CC289CFF5CC}"/>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66" name="Rectangle 165">
                <a:extLst>
                  <a:ext uri="{FF2B5EF4-FFF2-40B4-BE49-F238E27FC236}">
                    <a16:creationId xmlns:a16="http://schemas.microsoft.com/office/drawing/2014/main" id="{A96E1B50-B60E-485B-825B-09A29A31A173}"/>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67" name="Connector: Curved 166">
                <a:extLst>
                  <a:ext uri="{FF2B5EF4-FFF2-40B4-BE49-F238E27FC236}">
                    <a16:creationId xmlns:a16="http://schemas.microsoft.com/office/drawing/2014/main" id="{96AF699E-7AE5-4B03-A1EA-11B19DB14024}"/>
                  </a:ext>
                </a:extLst>
              </p:cNvPr>
              <p:cNvCxnSpPr>
                <a:stCxn id="162" idx="3"/>
                <a:endCxn id="164"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68" name="Connector: Curved 167">
                <a:extLst>
                  <a:ext uri="{FF2B5EF4-FFF2-40B4-BE49-F238E27FC236}">
                    <a16:creationId xmlns:a16="http://schemas.microsoft.com/office/drawing/2014/main" id="{17E188AB-DC5E-4852-8365-47729C31CF17}"/>
                  </a:ext>
                </a:extLst>
              </p:cNvPr>
              <p:cNvCxnSpPr>
                <a:cxnSpLocks/>
                <a:stCxn id="162" idx="3"/>
                <a:endCxn id="165"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69" name="Connector: Curved 168">
                <a:extLst>
                  <a:ext uri="{FF2B5EF4-FFF2-40B4-BE49-F238E27FC236}">
                    <a16:creationId xmlns:a16="http://schemas.microsoft.com/office/drawing/2014/main" id="{45AC80F9-D351-4ECB-85A8-6CDE6C1FC752}"/>
                  </a:ext>
                </a:extLst>
              </p:cNvPr>
              <p:cNvCxnSpPr>
                <a:cxnSpLocks/>
                <a:stCxn id="162" idx="3"/>
                <a:endCxn id="166"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70" name="Group 169">
              <a:extLst>
                <a:ext uri="{FF2B5EF4-FFF2-40B4-BE49-F238E27FC236}">
                  <a16:creationId xmlns:a16="http://schemas.microsoft.com/office/drawing/2014/main" id="{2086C8B7-4482-47BD-98D2-F371A665F363}"/>
                </a:ext>
              </a:extLst>
            </p:cNvPr>
            <p:cNvGrpSpPr>
              <a:grpSpLocks noChangeAspect="1"/>
            </p:cNvGrpSpPr>
            <p:nvPr/>
          </p:nvGrpSpPr>
          <p:grpSpPr>
            <a:xfrm>
              <a:off x="10462650" y="5190511"/>
              <a:ext cx="457200" cy="457200"/>
              <a:chOff x="678426" y="2868561"/>
              <a:chExt cx="811162" cy="811162"/>
            </a:xfrm>
          </p:grpSpPr>
          <p:sp>
            <p:nvSpPr>
              <p:cNvPr id="171" name="Oval 170">
                <a:extLst>
                  <a:ext uri="{FF2B5EF4-FFF2-40B4-BE49-F238E27FC236}">
                    <a16:creationId xmlns:a16="http://schemas.microsoft.com/office/drawing/2014/main" id="{F2D1D0FC-C097-4AFE-B877-3F476C199BAD}"/>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33F71F3-89A5-4D67-B698-4C4B14839B39}"/>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3" name="Rectangle 172">
                <a:extLst>
                  <a:ext uri="{FF2B5EF4-FFF2-40B4-BE49-F238E27FC236}">
                    <a16:creationId xmlns:a16="http://schemas.microsoft.com/office/drawing/2014/main" id="{FE910ECA-A62B-4B85-889F-3BA0B955AE18}"/>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4" name="Rectangle 173">
                <a:extLst>
                  <a:ext uri="{FF2B5EF4-FFF2-40B4-BE49-F238E27FC236}">
                    <a16:creationId xmlns:a16="http://schemas.microsoft.com/office/drawing/2014/main" id="{5B4DA1C8-0BA4-4FFF-97B6-42638F6EC277}"/>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5" name="Rectangle 174">
                <a:extLst>
                  <a:ext uri="{FF2B5EF4-FFF2-40B4-BE49-F238E27FC236}">
                    <a16:creationId xmlns:a16="http://schemas.microsoft.com/office/drawing/2014/main" id="{9A1CB318-105B-412D-B5C7-FC7CF8598ADD}"/>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76" name="Connector: Curved 175">
                <a:extLst>
                  <a:ext uri="{FF2B5EF4-FFF2-40B4-BE49-F238E27FC236}">
                    <a16:creationId xmlns:a16="http://schemas.microsoft.com/office/drawing/2014/main" id="{8625A1E9-8BDD-44C7-BF1D-C283B5CA4062}"/>
                  </a:ext>
                </a:extLst>
              </p:cNvPr>
              <p:cNvCxnSpPr>
                <a:stCxn id="172" idx="3"/>
                <a:endCxn id="173"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77" name="Connector: Curved 176">
                <a:extLst>
                  <a:ext uri="{FF2B5EF4-FFF2-40B4-BE49-F238E27FC236}">
                    <a16:creationId xmlns:a16="http://schemas.microsoft.com/office/drawing/2014/main" id="{8CD9A86F-9287-43B2-ABD7-1EA8708C4E7E}"/>
                  </a:ext>
                </a:extLst>
              </p:cNvPr>
              <p:cNvCxnSpPr>
                <a:cxnSpLocks/>
                <a:stCxn id="172" idx="3"/>
                <a:endCxn id="174"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78" name="Connector: Curved 177">
                <a:extLst>
                  <a:ext uri="{FF2B5EF4-FFF2-40B4-BE49-F238E27FC236}">
                    <a16:creationId xmlns:a16="http://schemas.microsoft.com/office/drawing/2014/main" id="{2BB72F11-EEA6-45BE-A53F-BCDA71C4D4D0}"/>
                  </a:ext>
                </a:extLst>
              </p:cNvPr>
              <p:cNvCxnSpPr>
                <a:cxnSpLocks/>
                <a:stCxn id="172" idx="3"/>
                <a:endCxn id="175"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sp>
          <p:nvSpPr>
            <p:cNvPr id="112" name="TextBox 111">
              <a:extLst>
                <a:ext uri="{FF2B5EF4-FFF2-40B4-BE49-F238E27FC236}">
                  <a16:creationId xmlns:a16="http://schemas.microsoft.com/office/drawing/2014/main" id="{5009E4D5-BD93-42C5-90BC-227EE0535A7F}"/>
                </a:ext>
              </a:extLst>
            </p:cNvPr>
            <p:cNvSpPr txBox="1"/>
            <p:nvPr/>
          </p:nvSpPr>
          <p:spPr>
            <a:xfrm>
              <a:off x="8908658" y="2257323"/>
              <a:ext cx="596638"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Tenants</a:t>
              </a:r>
            </a:p>
          </p:txBody>
        </p:sp>
      </p:grpSp>
      <p:grpSp>
        <p:nvGrpSpPr>
          <p:cNvPr id="23" name="Group 22">
            <a:extLst>
              <a:ext uri="{FF2B5EF4-FFF2-40B4-BE49-F238E27FC236}">
                <a16:creationId xmlns:a16="http://schemas.microsoft.com/office/drawing/2014/main" id="{1311BC43-6AD1-42BB-8049-7CF115686409}"/>
              </a:ext>
            </a:extLst>
          </p:cNvPr>
          <p:cNvGrpSpPr/>
          <p:nvPr/>
        </p:nvGrpSpPr>
        <p:grpSpPr>
          <a:xfrm>
            <a:off x="6801934" y="2577764"/>
            <a:ext cx="1970647" cy="2363288"/>
            <a:chOff x="5551543" y="2658108"/>
            <a:chExt cx="1970647" cy="2363288"/>
          </a:xfrm>
        </p:grpSpPr>
        <p:grpSp>
          <p:nvGrpSpPr>
            <p:cNvPr id="115" name="Group 114">
              <a:extLst>
                <a:ext uri="{FF2B5EF4-FFF2-40B4-BE49-F238E27FC236}">
                  <a16:creationId xmlns:a16="http://schemas.microsoft.com/office/drawing/2014/main" id="{BED58322-895A-48D5-9EC1-F2DF9DD81E0C}"/>
                </a:ext>
              </a:extLst>
            </p:cNvPr>
            <p:cNvGrpSpPr>
              <a:grpSpLocks noChangeAspect="1"/>
            </p:cNvGrpSpPr>
            <p:nvPr/>
          </p:nvGrpSpPr>
          <p:grpSpPr>
            <a:xfrm>
              <a:off x="5595965" y="2658108"/>
              <a:ext cx="1843287" cy="1843287"/>
              <a:chOff x="678425" y="2868561"/>
              <a:chExt cx="811161" cy="811162"/>
            </a:xfrm>
          </p:grpSpPr>
          <p:sp>
            <p:nvSpPr>
              <p:cNvPr id="118" name="Oval 117">
                <a:extLst>
                  <a:ext uri="{FF2B5EF4-FFF2-40B4-BE49-F238E27FC236}">
                    <a16:creationId xmlns:a16="http://schemas.microsoft.com/office/drawing/2014/main" id="{4311BEAB-3069-4C4C-8588-33062DCF9030}"/>
                  </a:ext>
                </a:extLst>
              </p:cNvPr>
              <p:cNvSpPr/>
              <p:nvPr/>
            </p:nvSpPr>
            <p:spPr bwMode="auto">
              <a:xfrm>
                <a:off x="678425" y="2868561"/>
                <a:ext cx="811161"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09CF479-7081-42A6-86E1-DCF9567E5EC6}"/>
                  </a:ext>
                </a:extLst>
              </p:cNvPr>
              <p:cNvSpPr/>
              <p:nvPr/>
            </p:nvSpPr>
            <p:spPr bwMode="auto">
              <a:xfrm>
                <a:off x="769973"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6" name="Rectangle 145">
                <a:extLst>
                  <a:ext uri="{FF2B5EF4-FFF2-40B4-BE49-F238E27FC236}">
                    <a16:creationId xmlns:a16="http://schemas.microsoft.com/office/drawing/2014/main" id="{6EF5C4E1-1329-446F-A04B-6994DFBB7C2E}"/>
                  </a:ext>
                </a:extLst>
              </p:cNvPr>
              <p:cNvSpPr/>
              <p:nvPr/>
            </p:nvSpPr>
            <p:spPr bwMode="auto">
              <a:xfrm>
                <a:off x="1092481"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9" name="Rectangle 178">
                <a:extLst>
                  <a:ext uri="{FF2B5EF4-FFF2-40B4-BE49-F238E27FC236}">
                    <a16:creationId xmlns:a16="http://schemas.microsoft.com/office/drawing/2014/main" id="{20497F74-E742-4F27-8B99-CA2342F6787A}"/>
                  </a:ext>
                </a:extLst>
              </p:cNvPr>
              <p:cNvSpPr/>
              <p:nvPr/>
            </p:nvSpPr>
            <p:spPr bwMode="auto">
              <a:xfrm>
                <a:off x="1092481" y="318656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80" name="Rectangle 179">
                <a:extLst>
                  <a:ext uri="{FF2B5EF4-FFF2-40B4-BE49-F238E27FC236}">
                    <a16:creationId xmlns:a16="http://schemas.microsoft.com/office/drawing/2014/main" id="{4D6D74CE-E2AF-429F-B3A2-AFA9EE0FCB6D}"/>
                  </a:ext>
                </a:extLst>
              </p:cNvPr>
              <p:cNvSpPr/>
              <p:nvPr/>
            </p:nvSpPr>
            <p:spPr bwMode="auto">
              <a:xfrm>
                <a:off x="1092482"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81" name="Connector: Curved 180">
                <a:extLst>
                  <a:ext uri="{FF2B5EF4-FFF2-40B4-BE49-F238E27FC236}">
                    <a16:creationId xmlns:a16="http://schemas.microsoft.com/office/drawing/2014/main" id="{5DCABF42-D474-484B-BD64-809BCDA0081A}"/>
                  </a:ext>
                </a:extLst>
              </p:cNvPr>
              <p:cNvCxnSpPr>
                <a:stCxn id="122" idx="3"/>
                <a:endCxn id="146" idx="1"/>
              </p:cNvCxnSpPr>
              <p:nvPr/>
            </p:nvCxnSpPr>
            <p:spPr>
              <a:xfrm flipV="1">
                <a:off x="861413" y="3042940"/>
                <a:ext cx="231068" cy="235486"/>
              </a:xfrm>
              <a:prstGeom prst="curvedConnector3">
                <a:avLst/>
              </a:prstGeom>
              <a:noFill/>
              <a:ln w="12700" cap="flat" cmpd="sng" algn="ctr">
                <a:solidFill>
                  <a:schemeClr val="tx1"/>
                </a:solidFill>
                <a:prstDash val="sysDot"/>
                <a:miter lim="800000"/>
                <a:headEnd type="none"/>
                <a:tailEnd type="none"/>
              </a:ln>
              <a:effectLst/>
            </p:spPr>
          </p:cxnSp>
          <p:cxnSp>
            <p:nvCxnSpPr>
              <p:cNvPr id="182" name="Connector: Curved 181">
                <a:extLst>
                  <a:ext uri="{FF2B5EF4-FFF2-40B4-BE49-F238E27FC236}">
                    <a16:creationId xmlns:a16="http://schemas.microsoft.com/office/drawing/2014/main" id="{31B980A5-D126-452F-840F-B55C757E57BC}"/>
                  </a:ext>
                </a:extLst>
              </p:cNvPr>
              <p:cNvCxnSpPr>
                <a:cxnSpLocks/>
                <a:stCxn id="122" idx="3"/>
                <a:endCxn id="179" idx="1"/>
              </p:cNvCxnSpPr>
              <p:nvPr/>
            </p:nvCxnSpPr>
            <p:spPr>
              <a:xfrm flipV="1">
                <a:off x="861413" y="3276334"/>
                <a:ext cx="231068" cy="2091"/>
              </a:xfrm>
              <a:prstGeom prst="curvedConnector3">
                <a:avLst/>
              </a:prstGeom>
              <a:noFill/>
              <a:ln w="12700" cap="flat" cmpd="sng" algn="ctr">
                <a:solidFill>
                  <a:schemeClr val="tx1"/>
                </a:solidFill>
                <a:prstDash val="sysDot"/>
                <a:miter lim="800000"/>
                <a:headEnd type="none"/>
                <a:tailEnd type="none"/>
              </a:ln>
              <a:effectLst/>
            </p:spPr>
          </p:cxnSp>
          <p:cxnSp>
            <p:nvCxnSpPr>
              <p:cNvPr id="183" name="Connector: Curved 182">
                <a:extLst>
                  <a:ext uri="{FF2B5EF4-FFF2-40B4-BE49-F238E27FC236}">
                    <a16:creationId xmlns:a16="http://schemas.microsoft.com/office/drawing/2014/main" id="{2AFF44C1-B3FF-42DF-820C-39E60C4BF215}"/>
                  </a:ext>
                </a:extLst>
              </p:cNvPr>
              <p:cNvCxnSpPr>
                <a:cxnSpLocks/>
                <a:stCxn id="122" idx="3"/>
                <a:endCxn id="180" idx="1"/>
              </p:cNvCxnSpPr>
              <p:nvPr/>
            </p:nvCxnSpPr>
            <p:spPr>
              <a:xfrm>
                <a:off x="861414" y="3278427"/>
                <a:ext cx="231068" cy="226916"/>
              </a:xfrm>
              <a:prstGeom prst="curvedConnector3">
                <a:avLst/>
              </a:prstGeom>
              <a:noFill/>
              <a:ln w="12700" cap="flat" cmpd="sng" algn="ctr">
                <a:solidFill>
                  <a:schemeClr val="tx1"/>
                </a:solidFill>
                <a:prstDash val="sysDot"/>
                <a:miter lim="800000"/>
                <a:headEnd type="none"/>
                <a:tailEnd type="none"/>
              </a:ln>
              <a:effectLst/>
            </p:spPr>
          </p:cxnSp>
        </p:grpSp>
        <p:sp>
          <p:nvSpPr>
            <p:cNvPr id="184" name="TextBox 183">
              <a:extLst>
                <a:ext uri="{FF2B5EF4-FFF2-40B4-BE49-F238E27FC236}">
                  <a16:creationId xmlns:a16="http://schemas.microsoft.com/office/drawing/2014/main" id="{56D90EBA-6EDC-468E-BCF0-37669F6EF8C6}"/>
                </a:ext>
              </a:extLst>
            </p:cNvPr>
            <p:cNvSpPr txBox="1"/>
            <p:nvPr/>
          </p:nvSpPr>
          <p:spPr>
            <a:xfrm>
              <a:off x="5649349" y="3793487"/>
              <a:ext cx="53572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Leader</a:t>
              </a:r>
            </a:p>
          </p:txBody>
        </p:sp>
        <p:sp>
          <p:nvSpPr>
            <p:cNvPr id="185" name="TextBox 184">
              <a:extLst>
                <a:ext uri="{FF2B5EF4-FFF2-40B4-BE49-F238E27FC236}">
                  <a16:creationId xmlns:a16="http://schemas.microsoft.com/office/drawing/2014/main" id="{98396E32-8E6D-4A6A-85A7-23E39A47F8CF}"/>
                </a:ext>
              </a:extLst>
            </p:cNvPr>
            <p:cNvSpPr txBox="1"/>
            <p:nvPr/>
          </p:nvSpPr>
          <p:spPr>
            <a:xfrm>
              <a:off x="6686874" y="2953417"/>
              <a:ext cx="63190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Follower</a:t>
              </a:r>
            </a:p>
          </p:txBody>
        </p:sp>
        <p:sp>
          <p:nvSpPr>
            <p:cNvPr id="187" name="TextBox 186">
              <a:extLst>
                <a:ext uri="{FF2B5EF4-FFF2-40B4-BE49-F238E27FC236}">
                  <a16:creationId xmlns:a16="http://schemas.microsoft.com/office/drawing/2014/main" id="{9A46D55B-D026-477F-AA98-073914F02EAD}"/>
                </a:ext>
              </a:extLst>
            </p:cNvPr>
            <p:cNvSpPr txBox="1"/>
            <p:nvPr/>
          </p:nvSpPr>
          <p:spPr>
            <a:xfrm>
              <a:off x="6687872" y="3443267"/>
              <a:ext cx="63190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Follower</a:t>
              </a:r>
            </a:p>
          </p:txBody>
        </p:sp>
        <p:sp>
          <p:nvSpPr>
            <p:cNvPr id="188" name="TextBox 187">
              <a:extLst>
                <a:ext uri="{FF2B5EF4-FFF2-40B4-BE49-F238E27FC236}">
                  <a16:creationId xmlns:a16="http://schemas.microsoft.com/office/drawing/2014/main" id="{A94267FA-C7DE-4276-A17E-7CE9F7AA3141}"/>
                </a:ext>
              </a:extLst>
            </p:cNvPr>
            <p:cNvSpPr txBox="1"/>
            <p:nvPr/>
          </p:nvSpPr>
          <p:spPr>
            <a:xfrm>
              <a:off x="6679485" y="3910643"/>
              <a:ext cx="718466"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Forwarder</a:t>
              </a:r>
            </a:p>
          </p:txBody>
        </p:sp>
        <p:sp>
          <p:nvSpPr>
            <p:cNvPr id="189" name="TextBox 188">
              <a:extLst>
                <a:ext uri="{FF2B5EF4-FFF2-40B4-BE49-F238E27FC236}">
                  <a16:creationId xmlns:a16="http://schemas.microsoft.com/office/drawing/2014/main" id="{EFA92A6A-0B75-49DE-A55B-52A5703358F5}"/>
                </a:ext>
              </a:extLst>
            </p:cNvPr>
            <p:cNvSpPr txBox="1"/>
            <p:nvPr/>
          </p:nvSpPr>
          <p:spPr>
            <a:xfrm>
              <a:off x="6137536" y="4790564"/>
              <a:ext cx="76014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Replica Set</a:t>
              </a:r>
            </a:p>
          </p:txBody>
        </p:sp>
        <p:sp>
          <p:nvSpPr>
            <p:cNvPr id="4" name="Right Brace 3">
              <a:extLst>
                <a:ext uri="{FF2B5EF4-FFF2-40B4-BE49-F238E27FC236}">
                  <a16:creationId xmlns:a16="http://schemas.microsoft.com/office/drawing/2014/main" id="{1D8CB8CB-546B-41D4-8722-820DEC817754}"/>
                </a:ext>
              </a:extLst>
            </p:cNvPr>
            <p:cNvSpPr/>
            <p:nvPr/>
          </p:nvSpPr>
          <p:spPr>
            <a:xfrm rot="5400000">
              <a:off x="6465864" y="3637332"/>
              <a:ext cx="142005" cy="1970647"/>
            </a:xfrm>
            <a:prstGeom prst="righ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90" name="Straight Arrow Connector 189">
            <a:extLst>
              <a:ext uri="{FF2B5EF4-FFF2-40B4-BE49-F238E27FC236}">
                <a16:creationId xmlns:a16="http://schemas.microsoft.com/office/drawing/2014/main" id="{0A674D74-C333-410E-9E7C-F9AA78D7E2AD}"/>
              </a:ext>
            </a:extLst>
          </p:cNvPr>
          <p:cNvCxnSpPr>
            <a:cxnSpLocks/>
          </p:cNvCxnSpPr>
          <p:nvPr/>
        </p:nvCxnSpPr>
        <p:spPr>
          <a:xfrm flipV="1">
            <a:off x="4441556" y="3830299"/>
            <a:ext cx="2281129" cy="1232315"/>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1395003B-76E0-433D-83B6-6E13A0872C98}"/>
              </a:ext>
            </a:extLst>
          </p:cNvPr>
          <p:cNvSpPr/>
          <p:nvPr/>
        </p:nvSpPr>
        <p:spPr bwMode="auto">
          <a:xfrm>
            <a:off x="8088402" y="4049488"/>
            <a:ext cx="1368358" cy="316435"/>
          </a:xfrm>
          <a:custGeom>
            <a:avLst/>
            <a:gdLst>
              <a:gd name="connsiteX0" fmla="*/ 0 w 1368358"/>
              <a:gd name="connsiteY0" fmla="*/ 11635 h 316435"/>
              <a:gd name="connsiteX1" fmla="*/ 642026 w 1368358"/>
              <a:gd name="connsiteY1" fmla="*/ 31090 h 316435"/>
              <a:gd name="connsiteX2" fmla="*/ 1005192 w 1368358"/>
              <a:gd name="connsiteY2" fmla="*/ 277524 h 316435"/>
              <a:gd name="connsiteX3" fmla="*/ 1368358 w 1368358"/>
              <a:gd name="connsiteY3" fmla="*/ 316435 h 316435"/>
            </a:gdLst>
            <a:ahLst/>
            <a:cxnLst>
              <a:cxn ang="0">
                <a:pos x="connsiteX0" y="connsiteY0"/>
              </a:cxn>
              <a:cxn ang="0">
                <a:pos x="connsiteX1" y="connsiteY1"/>
              </a:cxn>
              <a:cxn ang="0">
                <a:pos x="connsiteX2" y="connsiteY2"/>
              </a:cxn>
              <a:cxn ang="0">
                <a:pos x="connsiteX3" y="connsiteY3"/>
              </a:cxn>
            </a:cxnLst>
            <a:rect l="l" t="t" r="r" b="b"/>
            <a:pathLst>
              <a:path w="1368358" h="316435">
                <a:moveTo>
                  <a:pt x="0" y="11635"/>
                </a:moveTo>
                <a:cubicBezTo>
                  <a:pt x="237247" y="-795"/>
                  <a:pt x="474494" y="-13225"/>
                  <a:pt x="642026" y="31090"/>
                </a:cubicBezTo>
                <a:cubicBezTo>
                  <a:pt x="809558" y="75405"/>
                  <a:pt x="884137" y="229967"/>
                  <a:pt x="1005192" y="277524"/>
                </a:cubicBezTo>
                <a:cubicBezTo>
                  <a:pt x="1126247" y="325081"/>
                  <a:pt x="1311073" y="302384"/>
                  <a:pt x="1368358" y="316435"/>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1" name="TextBox 190">
            <a:extLst>
              <a:ext uri="{FF2B5EF4-FFF2-40B4-BE49-F238E27FC236}">
                <a16:creationId xmlns:a16="http://schemas.microsoft.com/office/drawing/2014/main" id="{55B286D9-8D0D-4525-9D50-2DDC6ACB12AB}"/>
              </a:ext>
            </a:extLst>
          </p:cNvPr>
          <p:cNvSpPr txBox="1"/>
          <p:nvPr/>
        </p:nvSpPr>
        <p:spPr>
          <a:xfrm>
            <a:off x="9456760" y="4242281"/>
            <a:ext cx="1821332"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To remote resource partition(s)</a:t>
            </a:r>
          </a:p>
        </p:txBody>
      </p:sp>
    </p:spTree>
    <p:extLst>
      <p:ext uri="{BB962C8B-B14F-4D97-AF65-F5344CB8AC3E}">
        <p14:creationId xmlns:p14="http://schemas.microsoft.com/office/powerpoint/2010/main" val="12949727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a:t>Partitioning</a:t>
            </a:r>
          </a:p>
        </p:txBody>
      </p:sp>
      <p:sp>
        <p:nvSpPr>
          <p:cNvPr id="51" name="TextBox 50">
            <a:extLst>
              <a:ext uri="{FF2B5EF4-FFF2-40B4-BE49-F238E27FC236}">
                <a16:creationId xmlns:a16="http://schemas.microsoft.com/office/drawing/2014/main" id="{15367CE1-7181-42FC-AC58-F0C21B794B13}"/>
              </a:ext>
            </a:extLst>
          </p:cNvPr>
          <p:cNvSpPr txBox="1"/>
          <p:nvPr/>
        </p:nvSpPr>
        <p:spPr>
          <a:xfrm>
            <a:off x="11433401" y="3511191"/>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
        <p:nvSpPr>
          <p:cNvPr id="53" name="Rectangle 52">
            <a:extLst>
              <a:ext uri="{FF2B5EF4-FFF2-40B4-BE49-F238E27FC236}">
                <a16:creationId xmlns:a16="http://schemas.microsoft.com/office/drawing/2014/main" id="{1DD47C57-1623-4442-A108-24D8618681EF}"/>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B15F5F17-EFA8-4D44-B7C1-FB1D8AB7A6A0}"/>
              </a:ext>
            </a:extLst>
          </p:cNvPr>
          <p:cNvGrpSpPr>
            <a:grpSpLocks noChangeAspect="1"/>
          </p:cNvGrpSpPr>
          <p:nvPr/>
        </p:nvGrpSpPr>
        <p:grpSpPr>
          <a:xfrm>
            <a:off x="8891723" y="4992232"/>
            <a:ext cx="350654" cy="302239"/>
            <a:chOff x="9192685" y="1928657"/>
            <a:chExt cx="644698" cy="555680"/>
          </a:xfrm>
        </p:grpSpPr>
        <p:sp>
          <p:nvSpPr>
            <p:cNvPr id="55" name="Star: 4 Points 8">
              <a:extLst>
                <a:ext uri="{FF2B5EF4-FFF2-40B4-BE49-F238E27FC236}">
                  <a16:creationId xmlns:a16="http://schemas.microsoft.com/office/drawing/2014/main" id="{1D88D969-8C9B-4C7A-A99D-C84DE73227C9}"/>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6" name="Star: 4 Points 8">
              <a:extLst>
                <a:ext uri="{FF2B5EF4-FFF2-40B4-BE49-F238E27FC236}">
                  <a16:creationId xmlns:a16="http://schemas.microsoft.com/office/drawing/2014/main" id="{E221A91D-AB30-4D15-8493-ED997492D2B1}"/>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727648C5-28CF-4108-917A-BECB977D6EC8}"/>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8" name="Oval 9">
              <a:extLst>
                <a:ext uri="{FF2B5EF4-FFF2-40B4-BE49-F238E27FC236}">
                  <a16:creationId xmlns:a16="http://schemas.microsoft.com/office/drawing/2014/main" id="{8FD47842-1A0B-4588-9C51-08B3DA8B8A8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63" name="Cylinder 513">
            <a:extLst>
              <a:ext uri="{FF2B5EF4-FFF2-40B4-BE49-F238E27FC236}">
                <a16:creationId xmlns:a16="http://schemas.microsoft.com/office/drawing/2014/main" id="{9D385C66-8364-4545-BE93-C236C966F4EE}"/>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32CA5C2-60C0-49C5-8B3D-3039E0B13067}"/>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E5D9F6F9-E699-4C93-88C9-3987731FA78C}"/>
              </a:ext>
            </a:extLst>
          </p:cNvPr>
          <p:cNvGrpSpPr/>
          <p:nvPr/>
        </p:nvGrpSpPr>
        <p:grpSpPr>
          <a:xfrm>
            <a:off x="10062703" y="3245507"/>
            <a:ext cx="402639" cy="361217"/>
            <a:chOff x="1275510" y="6072184"/>
            <a:chExt cx="508602" cy="456278"/>
          </a:xfrm>
        </p:grpSpPr>
        <p:grpSp>
          <p:nvGrpSpPr>
            <p:cNvPr id="34" name="Group 33">
              <a:extLst>
                <a:ext uri="{FF2B5EF4-FFF2-40B4-BE49-F238E27FC236}">
                  <a16:creationId xmlns:a16="http://schemas.microsoft.com/office/drawing/2014/main" id="{F67FD663-B113-49B1-A1E2-EFE5E2B43FB4}"/>
                </a:ext>
              </a:extLst>
            </p:cNvPr>
            <p:cNvGrpSpPr/>
            <p:nvPr/>
          </p:nvGrpSpPr>
          <p:grpSpPr>
            <a:xfrm>
              <a:off x="1275510" y="6224570"/>
              <a:ext cx="508602" cy="151498"/>
              <a:chOff x="551886" y="4945335"/>
              <a:chExt cx="508602" cy="151498"/>
            </a:xfrm>
          </p:grpSpPr>
          <p:sp>
            <p:nvSpPr>
              <p:cNvPr id="43" name="Rectangle 42">
                <a:extLst>
                  <a:ext uri="{FF2B5EF4-FFF2-40B4-BE49-F238E27FC236}">
                    <a16:creationId xmlns:a16="http://schemas.microsoft.com/office/drawing/2014/main" id="{BABBE927-E41A-4987-B0B1-F2BE05DD4CA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CB8F294-8196-45BC-A1CC-7E8223BB51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01D40131-6F1D-4C11-8A8F-F13F92BD6F7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72A5F2-8C57-4FAB-99C4-43013EAF9BFE}"/>
                </a:ext>
              </a:extLst>
            </p:cNvPr>
            <p:cNvGrpSpPr/>
            <p:nvPr/>
          </p:nvGrpSpPr>
          <p:grpSpPr>
            <a:xfrm>
              <a:off x="1275510" y="6376964"/>
              <a:ext cx="508602" cy="151498"/>
              <a:chOff x="551886" y="4945335"/>
              <a:chExt cx="508602" cy="151498"/>
            </a:xfrm>
          </p:grpSpPr>
          <p:sp>
            <p:nvSpPr>
              <p:cNvPr id="40" name="Rectangle 39">
                <a:extLst>
                  <a:ext uri="{FF2B5EF4-FFF2-40B4-BE49-F238E27FC236}">
                    <a16:creationId xmlns:a16="http://schemas.microsoft.com/office/drawing/2014/main" id="{BBBDADDA-6C46-4CD6-BCEE-9EB05F8D6F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8BF08077-AC7C-421A-B0CD-F2A2CB6996C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D84D8344-61B6-4F95-9FD5-3CC003B45C4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68C89A-BB7B-481A-A3C8-E24FF1D28B7D}"/>
                </a:ext>
              </a:extLst>
            </p:cNvPr>
            <p:cNvGrpSpPr/>
            <p:nvPr/>
          </p:nvGrpSpPr>
          <p:grpSpPr>
            <a:xfrm>
              <a:off x="1275510" y="6072184"/>
              <a:ext cx="508602" cy="151498"/>
              <a:chOff x="551886" y="4945335"/>
              <a:chExt cx="508602" cy="151498"/>
            </a:xfrm>
          </p:grpSpPr>
          <p:sp>
            <p:nvSpPr>
              <p:cNvPr id="37" name="Rectangle 36">
                <a:extLst>
                  <a:ext uri="{FF2B5EF4-FFF2-40B4-BE49-F238E27FC236}">
                    <a16:creationId xmlns:a16="http://schemas.microsoft.com/office/drawing/2014/main" id="{E9D84F24-632C-4436-9785-596BA6361E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0984E382-BB14-4C7C-802E-83CD37A192B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C8E4295-E746-41FC-BFF2-9CD3D9CA090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DFA600-E6D9-4076-894D-3403CDE100E5}"/>
              </a:ext>
            </a:extLst>
          </p:cNvPr>
          <p:cNvGrpSpPr/>
          <p:nvPr/>
        </p:nvGrpSpPr>
        <p:grpSpPr>
          <a:xfrm>
            <a:off x="10059235" y="4171297"/>
            <a:ext cx="402639" cy="361217"/>
            <a:chOff x="1275510" y="6072184"/>
            <a:chExt cx="508602" cy="456278"/>
          </a:xfrm>
        </p:grpSpPr>
        <p:grpSp>
          <p:nvGrpSpPr>
            <p:cNvPr id="47" name="Group 46">
              <a:extLst>
                <a:ext uri="{FF2B5EF4-FFF2-40B4-BE49-F238E27FC236}">
                  <a16:creationId xmlns:a16="http://schemas.microsoft.com/office/drawing/2014/main" id="{AAF78699-7622-40F5-9B76-DDA44D75D044}"/>
                </a:ext>
              </a:extLst>
            </p:cNvPr>
            <p:cNvGrpSpPr/>
            <p:nvPr/>
          </p:nvGrpSpPr>
          <p:grpSpPr>
            <a:xfrm>
              <a:off x="1275510" y="6224570"/>
              <a:ext cx="508602" cy="151498"/>
              <a:chOff x="551886" y="4945335"/>
              <a:chExt cx="508602" cy="151498"/>
            </a:xfrm>
          </p:grpSpPr>
          <p:sp>
            <p:nvSpPr>
              <p:cNvPr id="85" name="Rectangle 84">
                <a:extLst>
                  <a:ext uri="{FF2B5EF4-FFF2-40B4-BE49-F238E27FC236}">
                    <a16:creationId xmlns:a16="http://schemas.microsoft.com/office/drawing/2014/main" id="{79477406-3FE2-4BB4-ACCC-63F86BC546D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50BA691-F44F-4A4F-8FAD-97AEE8D168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613E1D7-A5BD-428D-BCA3-D0DE3124E94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C28CFA6-182D-4A98-B028-07755512A64F}"/>
                </a:ext>
              </a:extLst>
            </p:cNvPr>
            <p:cNvGrpSpPr/>
            <p:nvPr/>
          </p:nvGrpSpPr>
          <p:grpSpPr>
            <a:xfrm>
              <a:off x="1275510" y="6376964"/>
              <a:ext cx="508602" cy="151498"/>
              <a:chOff x="551886" y="4945335"/>
              <a:chExt cx="508602" cy="151498"/>
            </a:xfrm>
          </p:grpSpPr>
          <p:sp>
            <p:nvSpPr>
              <p:cNvPr id="82" name="Rectangle 81">
                <a:extLst>
                  <a:ext uri="{FF2B5EF4-FFF2-40B4-BE49-F238E27FC236}">
                    <a16:creationId xmlns:a16="http://schemas.microsoft.com/office/drawing/2014/main" id="{D3C86775-18F5-4196-BC4F-33FAF4D18F6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A7310EC6-DD0F-48C7-AC3E-107115D053A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DF127CF6-937F-411A-BDB2-818521CE26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73FCC34-FDC9-4DCF-80C8-1BCD4F51BD20}"/>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2CB46217-9B9E-4063-83AA-5551D93335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490713EC-37B4-4665-A836-FF58D00C4B1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C4C8FD20-9A74-4CBA-A8B5-C5F682FC3C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4BC3EED6-67FD-4BBD-862C-46B2704B4A80}"/>
              </a:ext>
            </a:extLst>
          </p:cNvPr>
          <p:cNvGrpSpPr/>
          <p:nvPr/>
        </p:nvGrpSpPr>
        <p:grpSpPr>
          <a:xfrm>
            <a:off x="10068572" y="2208455"/>
            <a:ext cx="402639" cy="361217"/>
            <a:chOff x="1275510" y="6072184"/>
            <a:chExt cx="508602" cy="456278"/>
          </a:xfrm>
        </p:grpSpPr>
        <p:grpSp>
          <p:nvGrpSpPr>
            <p:cNvPr id="89" name="Group 88">
              <a:extLst>
                <a:ext uri="{FF2B5EF4-FFF2-40B4-BE49-F238E27FC236}">
                  <a16:creationId xmlns:a16="http://schemas.microsoft.com/office/drawing/2014/main" id="{2DEDE68F-096F-4FD5-81C2-BC6019A10AC7}"/>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CED03015-B29F-4665-BE24-4B15AA227F2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B40B8A56-2FBD-4F36-8CC8-39DF3497F0C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8082E762-933D-471B-AE0E-FB57C7D6874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DAF3ECA-7713-4775-A688-72079458DD0B}"/>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688DFC56-F5B1-4C6F-A276-47A1E825A8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8F211C25-E17E-4873-A983-199B09C5C64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86DE5985-2A7B-439B-9AF3-4436653D651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CBC5D1B-2E84-45B1-B074-F637D659EADB}"/>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DA1BD570-3F56-4655-AD78-113DC62EC1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B83FDAA5-9071-4CAD-AE44-37772ABF2CD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26C84037-AA32-4253-B324-EBE674CCA0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73F1E618-ED79-4E08-8167-536012D1D89F}"/>
              </a:ext>
            </a:extLst>
          </p:cNvPr>
          <p:cNvGrpSpPr/>
          <p:nvPr/>
        </p:nvGrpSpPr>
        <p:grpSpPr>
          <a:xfrm>
            <a:off x="7110192" y="3221771"/>
            <a:ext cx="549222" cy="424360"/>
            <a:chOff x="7203621" y="2226683"/>
            <a:chExt cx="482317" cy="372664"/>
          </a:xfrm>
        </p:grpSpPr>
        <p:grpSp>
          <p:nvGrpSpPr>
            <p:cNvPr id="105" name="Group 104">
              <a:extLst>
                <a:ext uri="{FF2B5EF4-FFF2-40B4-BE49-F238E27FC236}">
                  <a16:creationId xmlns:a16="http://schemas.microsoft.com/office/drawing/2014/main" id="{C97D68C7-6B01-4D87-A18E-1A35E0C50FE9}"/>
                </a:ext>
              </a:extLst>
            </p:cNvPr>
            <p:cNvGrpSpPr/>
            <p:nvPr/>
          </p:nvGrpSpPr>
          <p:grpSpPr>
            <a:xfrm>
              <a:off x="7203621" y="2226683"/>
              <a:ext cx="482317" cy="372664"/>
              <a:chOff x="2107244" y="1575258"/>
              <a:chExt cx="310993" cy="343365"/>
            </a:xfrm>
            <a:noFill/>
          </p:grpSpPr>
          <p:sp>
            <p:nvSpPr>
              <p:cNvPr id="110" name="Rectangle 9">
                <a:extLst>
                  <a:ext uri="{FF2B5EF4-FFF2-40B4-BE49-F238E27FC236}">
                    <a16:creationId xmlns:a16="http://schemas.microsoft.com/office/drawing/2014/main" id="{384C8EB1-2B62-4E4C-BFA5-B25DD08DB427}"/>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1" name="Line 10">
                <a:extLst>
                  <a:ext uri="{FF2B5EF4-FFF2-40B4-BE49-F238E27FC236}">
                    <a16:creationId xmlns:a16="http://schemas.microsoft.com/office/drawing/2014/main" id="{BD1F9008-30ED-46DC-AD78-070EB8A526C4}"/>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E5E947FC-93BB-4A3A-A404-D5AD0346416C}"/>
                </a:ext>
              </a:extLst>
            </p:cNvPr>
            <p:cNvGrpSpPr/>
            <p:nvPr/>
          </p:nvGrpSpPr>
          <p:grpSpPr>
            <a:xfrm>
              <a:off x="7543900" y="2252646"/>
              <a:ext cx="103855" cy="25964"/>
              <a:chOff x="2287367" y="1599181"/>
              <a:chExt cx="95690" cy="23923"/>
            </a:xfrm>
            <a:noFill/>
          </p:grpSpPr>
          <p:sp>
            <p:nvSpPr>
              <p:cNvPr id="107" name="Oval 11">
                <a:extLst>
                  <a:ext uri="{FF2B5EF4-FFF2-40B4-BE49-F238E27FC236}">
                    <a16:creationId xmlns:a16="http://schemas.microsoft.com/office/drawing/2014/main" id="{CF4CC08C-0529-4AB6-83BD-85AC8316C0C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8" name="Oval 12">
                <a:extLst>
                  <a:ext uri="{FF2B5EF4-FFF2-40B4-BE49-F238E27FC236}">
                    <a16:creationId xmlns:a16="http://schemas.microsoft.com/office/drawing/2014/main" id="{36935FAC-CB42-497B-AD47-3021E285227D}"/>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9" name="Oval 13">
                <a:extLst>
                  <a:ext uri="{FF2B5EF4-FFF2-40B4-BE49-F238E27FC236}">
                    <a16:creationId xmlns:a16="http://schemas.microsoft.com/office/drawing/2014/main" id="{D5D839E5-8BA5-4B88-BEC7-D28654D6172F}"/>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 name="Left Brace 3">
            <a:extLst>
              <a:ext uri="{FF2B5EF4-FFF2-40B4-BE49-F238E27FC236}">
                <a16:creationId xmlns:a16="http://schemas.microsoft.com/office/drawing/2014/main" id="{2A42A844-24B3-4120-8C37-7AC7E0DFB95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0546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BD5B4411-B81B-4125-B278-3C37300DFC3F}"/>
              </a:ext>
            </a:extLst>
          </p:cNvPr>
          <p:cNvCxnSpPr/>
          <p:nvPr/>
        </p:nvCxnSpPr>
        <p:spPr>
          <a:xfrm>
            <a:off x="594360" y="3775166"/>
            <a:ext cx="11003280" cy="0"/>
          </a:xfrm>
          <a:prstGeom prst="line">
            <a:avLst/>
          </a:prstGeom>
          <a:ln w="19050">
            <a:solidFill>
              <a:schemeClr val="tx1">
                <a:lumMod val="40000"/>
                <a:lumOff val="6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4" name="TextBox 3">
            <a:extLst>
              <a:ext uri="{FF2B5EF4-FFF2-40B4-BE49-F238E27FC236}">
                <a16:creationId xmlns:a16="http://schemas.microsoft.com/office/drawing/2014/main" id="{F046584F-60A3-44A6-A772-AF95E983E64B}"/>
              </a:ext>
            </a:extLst>
          </p:cNvPr>
          <p:cNvSpPr txBox="1"/>
          <p:nvPr/>
        </p:nvSpPr>
        <p:spPr>
          <a:xfrm>
            <a:off x="1495491" y="2744921"/>
            <a:ext cx="163378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Cosmos DB Container</a:t>
            </a:r>
            <a:br>
              <a:rPr lang="en-US" sz="1200">
                <a:solidFill>
                  <a:srgbClr val="0078D7"/>
                </a:solidFill>
                <a:cs typeface="Segoe UI Semibold" panose="020B0702040204020203" pitchFamily="34" charset="0"/>
              </a:rPr>
            </a:br>
            <a:r>
              <a:rPr lang="en-US" sz="1200">
                <a:solidFill>
                  <a:srgbClr val="0078D7"/>
                </a:solidFill>
                <a:cs typeface="Segoe UI Semibold" panose="020B0702040204020203" pitchFamily="34" charset="0"/>
              </a:rPr>
              <a:t>(e.g. Collection)</a:t>
            </a:r>
          </a:p>
        </p:txBody>
      </p:sp>
      <p:cxnSp>
        <p:nvCxnSpPr>
          <p:cNvPr id="5" name="Straight Connector 4">
            <a:extLst>
              <a:ext uri="{FF2B5EF4-FFF2-40B4-BE49-F238E27FC236}">
                <a16:creationId xmlns:a16="http://schemas.microsoft.com/office/drawing/2014/main" id="{7C3A7D37-6C60-4EFD-8949-AE40112D1EE8}"/>
              </a:ext>
            </a:extLst>
          </p:cNvPr>
          <p:cNvCxnSpPr>
            <a:cxnSpLocks/>
            <a:endCxn id="6" idx="1"/>
          </p:cNvCxnSpPr>
          <p:nvPr/>
        </p:nvCxnSpPr>
        <p:spPr>
          <a:xfrm>
            <a:off x="2821577" y="2356127"/>
            <a:ext cx="241303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E965930-71D8-4286-8B6C-03EC4BB9A05E}"/>
              </a:ext>
            </a:extLst>
          </p:cNvPr>
          <p:cNvSpPr txBox="1"/>
          <p:nvPr/>
        </p:nvSpPr>
        <p:spPr>
          <a:xfrm>
            <a:off x="5234609" y="2190895"/>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2"/>
                </a:solidFill>
              </a:rPr>
              <a:t>Partition Key: User ID</a:t>
            </a:r>
          </a:p>
        </p:txBody>
      </p:sp>
      <p:sp>
        <p:nvSpPr>
          <p:cNvPr id="7" name="TextBox 6">
            <a:extLst>
              <a:ext uri="{FF2B5EF4-FFF2-40B4-BE49-F238E27FC236}">
                <a16:creationId xmlns:a16="http://schemas.microsoft.com/office/drawing/2014/main" id="{7D769FF2-E944-4C3F-B3B2-5D317370429D}"/>
              </a:ext>
            </a:extLst>
          </p:cNvPr>
          <p:cNvSpPr txBox="1"/>
          <p:nvPr/>
        </p:nvSpPr>
        <p:spPr>
          <a:xfrm>
            <a:off x="9312801" y="3392320"/>
            <a:ext cx="2743540"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algn="l"/>
            <a:r>
              <a:rPr lang="en-US"/>
              <a:t>Logical Partitioning Abstraction</a:t>
            </a:r>
          </a:p>
        </p:txBody>
      </p:sp>
      <p:sp>
        <p:nvSpPr>
          <p:cNvPr id="8" name="TextBox 7">
            <a:extLst>
              <a:ext uri="{FF2B5EF4-FFF2-40B4-BE49-F238E27FC236}">
                <a16:creationId xmlns:a16="http://schemas.microsoft.com/office/drawing/2014/main" id="{78A22B4D-E391-4D51-A9C2-978229A71E31}"/>
              </a:ext>
            </a:extLst>
          </p:cNvPr>
          <p:cNvSpPr txBox="1"/>
          <p:nvPr/>
        </p:nvSpPr>
        <p:spPr>
          <a:xfrm>
            <a:off x="9312801" y="3840469"/>
            <a:ext cx="2284839" cy="46166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algn="l"/>
            <a:r>
              <a:rPr lang="en-US"/>
              <a:t>Behind the Scenes:</a:t>
            </a:r>
          </a:p>
          <a:p>
            <a:pPr algn="l"/>
            <a:r>
              <a:rPr lang="en-US"/>
              <a:t>Physical Partition Sets</a:t>
            </a:r>
          </a:p>
        </p:txBody>
      </p:sp>
      <p:cxnSp>
        <p:nvCxnSpPr>
          <p:cNvPr id="10" name="Straight Arrow Connector 9">
            <a:extLst>
              <a:ext uri="{FF2B5EF4-FFF2-40B4-BE49-F238E27FC236}">
                <a16:creationId xmlns:a16="http://schemas.microsoft.com/office/drawing/2014/main" id="{65B84F01-6627-4462-BEAC-F5DDCF4EBA8F}"/>
              </a:ext>
            </a:extLst>
          </p:cNvPr>
          <p:cNvCxnSpPr>
            <a:cxnSpLocks/>
            <a:stCxn id="6" idx="2"/>
            <a:endCxn id="11" idx="0"/>
          </p:cNvCxnSpPr>
          <p:nvPr/>
        </p:nvCxnSpPr>
        <p:spPr>
          <a:xfrm>
            <a:off x="6096000" y="2521359"/>
            <a:ext cx="0" cy="197728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01F9C5-8924-4D47-AB0A-673C07A0B42B}"/>
              </a:ext>
            </a:extLst>
          </p:cNvPr>
          <p:cNvSpPr txBox="1"/>
          <p:nvPr/>
        </p:nvSpPr>
        <p:spPr>
          <a:xfrm>
            <a:off x="5234609" y="4498639"/>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2"/>
                </a:solidFill>
              </a:rPr>
              <a:t>hash(User ID)</a:t>
            </a:r>
          </a:p>
        </p:txBody>
      </p:sp>
      <p:cxnSp>
        <p:nvCxnSpPr>
          <p:cNvPr id="12" name="Straight Arrow Connector 11">
            <a:extLst>
              <a:ext uri="{FF2B5EF4-FFF2-40B4-BE49-F238E27FC236}">
                <a16:creationId xmlns:a16="http://schemas.microsoft.com/office/drawing/2014/main" id="{07262F40-A80F-4209-A121-34E1532F037C}"/>
              </a:ext>
            </a:extLst>
          </p:cNvPr>
          <p:cNvCxnSpPr/>
          <p:nvPr/>
        </p:nvCxnSpPr>
        <p:spPr>
          <a:xfrm>
            <a:off x="1500809" y="5441666"/>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5E454BC-4CF6-4094-9AEA-7D5EACB9CBC2}"/>
              </a:ext>
            </a:extLst>
          </p:cNvPr>
          <p:cNvSpPr txBox="1"/>
          <p:nvPr/>
        </p:nvSpPr>
        <p:spPr>
          <a:xfrm>
            <a:off x="3300550" y="5594066"/>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Psuedo-random distribution of data over range of possible hashed values</a:t>
            </a:r>
          </a:p>
        </p:txBody>
      </p:sp>
      <p:sp>
        <p:nvSpPr>
          <p:cNvPr id="21" name="Cylinder 513">
            <a:extLst>
              <a:ext uri="{FF2B5EF4-FFF2-40B4-BE49-F238E27FC236}">
                <a16:creationId xmlns:a16="http://schemas.microsoft.com/office/drawing/2014/main" id="{CB99E7E2-0FBA-4AF4-AFB7-9FB9A161C5D3}"/>
              </a:ext>
            </a:extLst>
          </p:cNvPr>
          <p:cNvSpPr/>
          <p:nvPr/>
        </p:nvSpPr>
        <p:spPr bwMode="auto">
          <a:xfrm>
            <a:off x="2070908" y="2010014"/>
            <a:ext cx="482945" cy="6344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54848567-3E75-4CB5-ABC5-5AF8F0C5A647}"/>
              </a:ext>
            </a:extLst>
          </p:cNvPr>
          <p:cNvCxnSpPr>
            <a:cxnSpLocks/>
          </p:cNvCxnSpPr>
          <p:nvPr/>
        </p:nvCxnSpPr>
        <p:spPr>
          <a:xfrm>
            <a:off x="6096000" y="4829103"/>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DBE7CB1-B641-482A-823C-E4468D357638}"/>
              </a:ext>
            </a:extLst>
          </p:cNvPr>
          <p:cNvGrpSpPr/>
          <p:nvPr/>
        </p:nvGrpSpPr>
        <p:grpSpPr>
          <a:xfrm>
            <a:off x="6335385" y="4829103"/>
            <a:ext cx="1355603" cy="478771"/>
            <a:chOff x="6335385" y="4829103"/>
            <a:chExt cx="1355603" cy="478771"/>
          </a:xfrm>
        </p:grpSpPr>
        <p:cxnSp>
          <p:nvCxnSpPr>
            <p:cNvPr id="36" name="Straight Arrow Connector 35">
              <a:extLst>
                <a:ext uri="{FF2B5EF4-FFF2-40B4-BE49-F238E27FC236}">
                  <a16:creationId xmlns:a16="http://schemas.microsoft.com/office/drawing/2014/main" id="{4473C68D-040C-4B6B-9AC1-231B0D49D1EA}"/>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D5B29C-20D2-48F2-9F79-C4609C948F92}"/>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3F1555A0-B1FB-41CC-ACA5-BBEBE3371BD9}"/>
              </a:ext>
            </a:extLst>
          </p:cNvPr>
          <p:cNvCxnSpPr>
            <a:cxnSpLocks/>
          </p:cNvCxnSpPr>
          <p:nvPr/>
        </p:nvCxnSpPr>
        <p:spPr>
          <a:xfrm flipH="1">
            <a:off x="5362403"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52D344-13A1-47B8-8038-818CD6AD82B9}"/>
              </a:ext>
            </a:extLst>
          </p:cNvPr>
          <p:cNvCxnSpPr>
            <a:cxnSpLocks/>
          </p:cNvCxnSpPr>
          <p:nvPr/>
        </p:nvCxnSpPr>
        <p:spPr>
          <a:xfrm flipH="1">
            <a:off x="4485571"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40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BBAAC041-1F62-410C-9264-77378B21C0A7}"/>
              </a:ext>
            </a:extLst>
          </p:cNvPr>
          <p:cNvCxnSpPr>
            <a:cxnSpLocks/>
          </p:cNvCxnSpPr>
          <p:nvPr/>
        </p:nvCxnSpPr>
        <p:spPr>
          <a:xfrm>
            <a:off x="4896719" y="288262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6748811" y="4646717"/>
            <a:ext cx="1040584" cy="338554"/>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a:solidFill>
                  <a:srgbClr val="0078D7"/>
                </a:solidFill>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2092903" y="5363602"/>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1</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4441678" y="5365911"/>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2</a:t>
            </a:r>
          </a:p>
        </p:txBody>
      </p:sp>
      <p:sp>
        <p:nvSpPr>
          <p:cNvPr id="131" name="TextBox 130">
            <a:extLst>
              <a:ext uri="{FF2B5EF4-FFF2-40B4-BE49-F238E27FC236}">
                <a16:creationId xmlns:a16="http://schemas.microsoft.com/office/drawing/2014/main" id="{6FE27E28-0013-4E38-A237-ECE3365F976A}"/>
              </a:ext>
            </a:extLst>
          </p:cNvPr>
          <p:cNvSpPr txBox="1"/>
          <p:nvPr/>
        </p:nvSpPr>
        <p:spPr>
          <a:xfrm>
            <a:off x="9183876" y="5353163"/>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n</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8" y="2248018"/>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5" name="Left Brace 154">
            <a:extLst>
              <a:ext uri="{FF2B5EF4-FFF2-40B4-BE49-F238E27FC236}">
                <a16:creationId xmlns:a16="http://schemas.microsoft.com/office/drawing/2014/main" id="{CBBD8AD7-2F77-4C65-947E-38FDC2D62449}"/>
              </a:ext>
            </a:extLst>
          </p:cNvPr>
          <p:cNvSpPr/>
          <p:nvPr/>
        </p:nvSpPr>
        <p:spPr>
          <a:xfrm rot="16200000">
            <a:off x="5999125" y="1339609"/>
            <a:ext cx="193750" cy="8958472"/>
          </a:xfrm>
          <a:prstGeom prst="leftBrace">
            <a:avLst>
              <a:gd name="adj1" fmla="val 8333"/>
              <a:gd name="adj2" fmla="val 5007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BDFCC662-F4E8-4DE8-A03F-138186B2D1F1}"/>
              </a:ext>
            </a:extLst>
          </p:cNvPr>
          <p:cNvSpPr txBox="1"/>
          <p:nvPr/>
        </p:nvSpPr>
        <p:spPr>
          <a:xfrm>
            <a:off x="3746126" y="6106041"/>
            <a:ext cx="469974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Frugal # of Partitions based on actual storage and throughput needs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(yielding scalability with low total cost of ownership)</a:t>
            </a:r>
          </a:p>
        </p:txBody>
      </p:sp>
      <p:sp>
        <p:nvSpPr>
          <p:cNvPr id="50" name="TextBox 49">
            <a:extLst>
              <a:ext uri="{FF2B5EF4-FFF2-40B4-BE49-F238E27FC236}">
                <a16:creationId xmlns:a16="http://schemas.microsoft.com/office/drawing/2014/main" id="{474DE4DA-BE25-4074-BB7B-DE21A5D2E334}"/>
              </a:ext>
            </a:extLst>
          </p:cNvPr>
          <p:cNvSpPr txBox="1"/>
          <p:nvPr/>
        </p:nvSpPr>
        <p:spPr>
          <a:xfrm>
            <a:off x="5234609" y="1431143"/>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09" y="2382938"/>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0"/>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7"/>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3" y="1761607"/>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1" y="1761607"/>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27B7195-E497-40C1-820C-40A30F2585D1}"/>
              </a:ext>
            </a:extLst>
          </p:cNvPr>
          <p:cNvGraphicFramePr>
            <a:graphicFrameLocks noGrp="1"/>
          </p:cNvGraphicFramePr>
          <p:nvPr>
            <p:extLst>
              <p:ext uri="{D42A27DB-BD31-4B8C-83A1-F6EECF244321}">
                <p14:modId xmlns:p14="http://schemas.microsoft.com/office/powerpoint/2010/main" val="857884122"/>
              </p:ext>
            </p:extLst>
          </p:nvPr>
        </p:nvGraphicFramePr>
        <p:xfrm>
          <a:off x="2186360" y="3399691"/>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Andrew</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4">
                <a:tc>
                  <a:txBody>
                    <a:bodyPr/>
                    <a:lstStyle/>
                    <a:p>
                      <a:r>
                        <a:rPr lang="en-US" sz="1000">
                          <a:solidFill>
                            <a:schemeClr val="tx2"/>
                          </a:solidFill>
                        </a:rPr>
                        <a:t>Mike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60" name="Table 59">
            <a:extLst>
              <a:ext uri="{FF2B5EF4-FFF2-40B4-BE49-F238E27FC236}">
                <a16:creationId xmlns:a16="http://schemas.microsoft.com/office/drawing/2014/main" id="{5FA29260-445F-4708-B457-3A8A92AB3C0B}"/>
              </a:ext>
            </a:extLst>
          </p:cNvPr>
          <p:cNvGraphicFramePr>
            <a:graphicFrameLocks noGrp="1"/>
          </p:cNvGraphicFramePr>
          <p:nvPr>
            <p:extLst>
              <p:ext uri="{D42A27DB-BD31-4B8C-83A1-F6EECF244321}">
                <p14:modId xmlns:p14="http://schemas.microsoft.com/office/powerpoint/2010/main" val="2225032585"/>
              </p:ext>
            </p:extLst>
          </p:nvPr>
        </p:nvGraphicFramePr>
        <p:xfrm>
          <a:off x="4532567" y="3399691"/>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1913023">
                <a:tc>
                  <a:txBody>
                    <a:bodyPr/>
                    <a:lstStyle/>
                    <a:p>
                      <a:r>
                        <a:rPr lang="en-US" sz="1000">
                          <a:solidFill>
                            <a:schemeClr val="tx2"/>
                          </a:solidFill>
                        </a:rPr>
                        <a:t>Bob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extLst>
              <p:ext uri="{D42A27DB-BD31-4B8C-83A1-F6EECF244321}">
                <p14:modId xmlns:p14="http://schemas.microsoft.com/office/powerpoint/2010/main" val="3665136345"/>
              </p:ext>
            </p:extLst>
          </p:nvPr>
        </p:nvGraphicFramePr>
        <p:xfrm>
          <a:off x="9277334"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0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0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24" name="Straight Arrow Connector 23">
            <a:extLst>
              <a:ext uri="{FF2B5EF4-FFF2-40B4-BE49-F238E27FC236}">
                <a16:creationId xmlns:a16="http://schemas.microsoft.com/office/drawing/2014/main" id="{04DEDED0-4938-4757-A0CE-7E234EBA9946}"/>
              </a:ext>
            </a:extLst>
          </p:cNvPr>
          <p:cNvCxnSpPr>
            <a:cxnSpLocks/>
          </p:cNvCxnSpPr>
          <p:nvPr/>
        </p:nvCxnSpPr>
        <p:spPr>
          <a:xfrm flipH="1">
            <a:off x="2550513" y="2585667"/>
            <a:ext cx="1" cy="611296"/>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B5CBC02-4701-4E0E-B133-4EA452CE7554}"/>
              </a:ext>
            </a:extLst>
          </p:cNvPr>
          <p:cNvCxnSpPr>
            <a:cxnSpLocks/>
          </p:cNvCxnSpPr>
          <p:nvPr/>
        </p:nvCxnSpPr>
        <p:spPr>
          <a:xfrm>
            <a:off x="7242924" y="289409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6BC426-10D3-41EF-A385-65F79AAC35AB}"/>
              </a:ext>
            </a:extLst>
          </p:cNvPr>
          <p:cNvCxnSpPr>
            <a:cxnSpLocks/>
          </p:cNvCxnSpPr>
          <p:nvPr/>
        </p:nvCxnSpPr>
        <p:spPr>
          <a:xfrm>
            <a:off x="9641486" y="2585667"/>
            <a:ext cx="1" cy="64775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59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6748811" y="4646717"/>
            <a:ext cx="1040584" cy="338554"/>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a:solidFill>
                  <a:srgbClr val="0078D7"/>
                </a:solidFill>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2092903" y="5363602"/>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1</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4441678" y="5365911"/>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2</a:t>
            </a:r>
          </a:p>
        </p:txBody>
      </p:sp>
      <p:sp>
        <p:nvSpPr>
          <p:cNvPr id="131" name="TextBox 130">
            <a:extLst>
              <a:ext uri="{FF2B5EF4-FFF2-40B4-BE49-F238E27FC236}">
                <a16:creationId xmlns:a16="http://schemas.microsoft.com/office/drawing/2014/main" id="{6FE27E28-0013-4E38-A237-ECE3365F976A}"/>
              </a:ext>
            </a:extLst>
          </p:cNvPr>
          <p:cNvSpPr txBox="1"/>
          <p:nvPr/>
        </p:nvSpPr>
        <p:spPr>
          <a:xfrm>
            <a:off x="9183876" y="5353163"/>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n</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8" y="2248018"/>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BDFCC662-F4E8-4DE8-A03F-138186B2D1F1}"/>
              </a:ext>
            </a:extLst>
          </p:cNvPr>
          <p:cNvSpPr txBox="1"/>
          <p:nvPr/>
        </p:nvSpPr>
        <p:spPr>
          <a:xfrm>
            <a:off x="8041979" y="5901390"/>
            <a:ext cx="3199016" cy="276999"/>
          </a:xfrm>
          <a:prstGeom prst="rect">
            <a:avLst/>
          </a:prstGeom>
          <a:noFill/>
        </p:spPr>
        <p:txBody>
          <a:bodyPr wrap="none" rtlCol="0">
            <a:spAutoFit/>
          </a:bodyPr>
          <a:lstStyle/>
          <a:p>
            <a:pPr lvl="0" algn="ctr">
              <a:defRPr/>
            </a:pPr>
            <a:r>
              <a:rPr lang="en-US" sz="1200">
                <a:solidFill>
                  <a:srgbClr val="0078D7"/>
                </a:solidFill>
                <a:cs typeface="Segoe UI Semibold" panose="020B0702040204020203" pitchFamily="34" charset="0"/>
              </a:rPr>
              <a:t>What happens when partitions need to grow?</a:t>
            </a:r>
          </a:p>
        </p:txBody>
      </p:sp>
      <p:sp>
        <p:nvSpPr>
          <p:cNvPr id="50" name="TextBox 49">
            <a:extLst>
              <a:ext uri="{FF2B5EF4-FFF2-40B4-BE49-F238E27FC236}">
                <a16:creationId xmlns:a16="http://schemas.microsoft.com/office/drawing/2014/main" id="{474DE4DA-BE25-4074-BB7B-DE21A5D2E334}"/>
              </a:ext>
            </a:extLst>
          </p:cNvPr>
          <p:cNvSpPr txBox="1"/>
          <p:nvPr/>
        </p:nvSpPr>
        <p:spPr>
          <a:xfrm>
            <a:off x="5234609" y="1431143"/>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09" y="2382938"/>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0"/>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7"/>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3" y="1761607"/>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1" y="1761607"/>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27B7195-E497-40C1-820C-40A30F2585D1}"/>
              </a:ext>
            </a:extLst>
          </p:cNvPr>
          <p:cNvGraphicFramePr>
            <a:graphicFrameLocks noGrp="1"/>
          </p:cNvGraphicFramePr>
          <p:nvPr/>
        </p:nvGraphicFramePr>
        <p:xfrm>
          <a:off x="2186360" y="3399691"/>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Andrew</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4">
                <a:tc>
                  <a:txBody>
                    <a:bodyPr/>
                    <a:lstStyle/>
                    <a:p>
                      <a:r>
                        <a:rPr lang="en-US" sz="1000">
                          <a:solidFill>
                            <a:schemeClr val="tx2"/>
                          </a:solidFill>
                        </a:rPr>
                        <a:t>Mike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60" name="Table 59">
            <a:extLst>
              <a:ext uri="{FF2B5EF4-FFF2-40B4-BE49-F238E27FC236}">
                <a16:creationId xmlns:a16="http://schemas.microsoft.com/office/drawing/2014/main" id="{5FA29260-445F-4708-B457-3A8A92AB3C0B}"/>
              </a:ext>
            </a:extLst>
          </p:cNvPr>
          <p:cNvGraphicFramePr>
            <a:graphicFrameLocks noGrp="1"/>
          </p:cNvGraphicFramePr>
          <p:nvPr/>
        </p:nvGraphicFramePr>
        <p:xfrm>
          <a:off x="4532567" y="3399691"/>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1913023">
                <a:tc>
                  <a:txBody>
                    <a:bodyPr/>
                    <a:lstStyle/>
                    <a:p>
                      <a:r>
                        <a:rPr lang="en-US" sz="1000">
                          <a:solidFill>
                            <a:schemeClr val="tx2"/>
                          </a:solidFill>
                        </a:rPr>
                        <a:t>Bob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9277334"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0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0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23" name="Straight Arrow Connector 22">
            <a:extLst>
              <a:ext uri="{FF2B5EF4-FFF2-40B4-BE49-F238E27FC236}">
                <a16:creationId xmlns:a16="http://schemas.microsoft.com/office/drawing/2014/main" id="{3CB3F0B0-D6A1-4DF1-B9DD-CDD996C008F4}"/>
              </a:ext>
            </a:extLst>
          </p:cNvPr>
          <p:cNvCxnSpPr>
            <a:cxnSpLocks/>
          </p:cNvCxnSpPr>
          <p:nvPr/>
        </p:nvCxnSpPr>
        <p:spPr>
          <a:xfrm>
            <a:off x="4896719" y="288262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98EDDA-7028-46CB-AA21-9F82DB3D548D}"/>
              </a:ext>
            </a:extLst>
          </p:cNvPr>
          <p:cNvCxnSpPr>
            <a:cxnSpLocks/>
          </p:cNvCxnSpPr>
          <p:nvPr/>
        </p:nvCxnSpPr>
        <p:spPr>
          <a:xfrm flipH="1">
            <a:off x="2550513" y="2585667"/>
            <a:ext cx="1" cy="611296"/>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F9D1FA-5F2A-45E3-B300-EE6C90BF0C82}"/>
              </a:ext>
            </a:extLst>
          </p:cNvPr>
          <p:cNvCxnSpPr>
            <a:cxnSpLocks/>
          </p:cNvCxnSpPr>
          <p:nvPr/>
        </p:nvCxnSpPr>
        <p:spPr>
          <a:xfrm>
            <a:off x="7242924" y="289409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191B167-B151-425B-A8EB-83D8559C4FFB}"/>
              </a:ext>
            </a:extLst>
          </p:cNvPr>
          <p:cNvCxnSpPr>
            <a:cxnSpLocks/>
          </p:cNvCxnSpPr>
          <p:nvPr/>
        </p:nvCxnSpPr>
        <p:spPr>
          <a:xfrm>
            <a:off x="9641486" y="2585667"/>
            <a:ext cx="1" cy="64775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47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3" name="Text Placeholder 2">
            <a:extLst>
              <a:ext uri="{FF2B5EF4-FFF2-40B4-BE49-F238E27FC236}">
                <a16:creationId xmlns:a16="http://schemas.microsoft.com/office/drawing/2014/main" id="{0CEBEC13-1859-4082-AF59-E18F8B1870C8}"/>
              </a:ext>
            </a:extLst>
          </p:cNvPr>
          <p:cNvSpPr>
            <a:spLocks noGrp="1"/>
          </p:cNvSpPr>
          <p:nvPr>
            <p:ph type="body" sz="quarter" idx="11"/>
          </p:nvPr>
        </p:nvSpPr>
        <p:spPr>
          <a:xfrm>
            <a:off x="269874" y="3399692"/>
            <a:ext cx="5956755" cy="1569660"/>
          </a:xfrm>
        </p:spPr>
        <p:txBody>
          <a:bodyPr vert="horz" wrap="square" lIns="146304" tIns="91440" rIns="146304" bIns="91440" rtlCol="0" anchor="t">
            <a:spAutoFit/>
          </a:bodyPr>
          <a:lstStyle/>
          <a:p>
            <a:pPr marL="0" lvl="1" indent="0">
              <a:buNone/>
            </a:pPr>
            <a:r>
              <a:rPr lang="en-US" dirty="0"/>
              <a:t>Partition Ranges can be dynamically sub-divided to seamlessly grow database as the application grows while simultaneously maintaining high availability.</a:t>
            </a:r>
          </a:p>
          <a:p>
            <a:pPr marL="0" lvl="1" indent="0">
              <a:buNone/>
            </a:pPr>
            <a:r>
              <a:rPr lang="en-US" dirty="0">
                <a:latin typeface="Segoe UI Semibold" panose="020B0702040204020203" pitchFamily="34" charset="0"/>
                <a:cs typeface="Segoe UI Semibold" panose="020B0702040204020203" pitchFamily="34" charset="0"/>
              </a:rPr>
              <a:t>Partition management is fully managed </a:t>
            </a:r>
            <a:r>
              <a:rPr lang="en-US" dirty="0"/>
              <a:t>by Azure Cosmos DB, so you don't have to write code or manage your 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9608546" y="4186926"/>
            <a:ext cx="413235" cy="338554"/>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a:solidFill>
                  <a:srgbClr val="0078D7"/>
                </a:solidFill>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7362248" y="5363602"/>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x</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8712035" y="5365911"/>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x1</a:t>
            </a:r>
            <a:endParaRPr lang="en-US" sz="1200">
              <a:solidFill>
                <a:srgbClr val="0078D7"/>
              </a:solidFill>
              <a:cs typeface="Segoe UI Semibold" panose="020B0702040204020203" pitchFamily="34" charset="0"/>
            </a:endParaRPr>
          </a:p>
        </p:txBody>
      </p:sp>
      <p:sp>
        <p:nvSpPr>
          <p:cNvPr id="131" name="TextBox 130">
            <a:extLst>
              <a:ext uri="{FF2B5EF4-FFF2-40B4-BE49-F238E27FC236}">
                <a16:creationId xmlns:a16="http://schemas.microsoft.com/office/drawing/2014/main" id="{6FE27E28-0013-4E38-A237-ECE3365F976A}"/>
              </a:ext>
            </a:extLst>
          </p:cNvPr>
          <p:cNvSpPr txBox="1"/>
          <p:nvPr/>
        </p:nvSpPr>
        <p:spPr>
          <a:xfrm>
            <a:off x="10005639" y="5353163"/>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x2</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8" y="2248018"/>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74DE4DA-BE25-4074-BB7B-DE21A5D2E334}"/>
              </a:ext>
            </a:extLst>
          </p:cNvPr>
          <p:cNvSpPr txBox="1"/>
          <p:nvPr/>
        </p:nvSpPr>
        <p:spPr>
          <a:xfrm>
            <a:off x="5234609" y="1431143"/>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09" y="2382938"/>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0"/>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7"/>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3" y="1761607"/>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1" y="1761607"/>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extLst>
              <p:ext uri="{D42A27DB-BD31-4B8C-83A1-F6EECF244321}">
                <p14:modId xmlns:p14="http://schemas.microsoft.com/office/powerpoint/2010/main" val="103281787"/>
              </p:ext>
            </p:extLst>
          </p:nvPr>
        </p:nvGraphicFramePr>
        <p:xfrm>
          <a:off x="10099097" y="3399692"/>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4">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26" name="Table 25">
            <a:extLst>
              <a:ext uri="{FF2B5EF4-FFF2-40B4-BE49-F238E27FC236}">
                <a16:creationId xmlns:a16="http://schemas.microsoft.com/office/drawing/2014/main" id="{153B4B1A-1B48-46C1-9A51-251EAFD779BA}"/>
              </a:ext>
            </a:extLst>
          </p:cNvPr>
          <p:cNvGraphicFramePr>
            <a:graphicFrameLocks noGrp="1"/>
          </p:cNvGraphicFramePr>
          <p:nvPr>
            <p:extLst>
              <p:ext uri="{D42A27DB-BD31-4B8C-83A1-F6EECF244321}">
                <p14:modId xmlns:p14="http://schemas.microsoft.com/office/powerpoint/2010/main" val="3313621115"/>
              </p:ext>
            </p:extLst>
          </p:nvPr>
        </p:nvGraphicFramePr>
        <p:xfrm>
          <a:off x="7453999"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0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0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27" name="Table 26">
            <a:extLst>
              <a:ext uri="{FF2B5EF4-FFF2-40B4-BE49-F238E27FC236}">
                <a16:creationId xmlns:a16="http://schemas.microsoft.com/office/drawing/2014/main" id="{415FD153-58B3-4583-BCB1-14C192DB8D37}"/>
              </a:ext>
            </a:extLst>
          </p:cNvPr>
          <p:cNvGraphicFramePr>
            <a:graphicFrameLocks noGrp="1"/>
          </p:cNvGraphicFramePr>
          <p:nvPr>
            <p:extLst>
              <p:ext uri="{D42A27DB-BD31-4B8C-83A1-F6EECF244321}">
                <p14:modId xmlns:p14="http://schemas.microsoft.com/office/powerpoint/2010/main" val="2710837425"/>
              </p:ext>
            </p:extLst>
          </p:nvPr>
        </p:nvGraphicFramePr>
        <p:xfrm>
          <a:off x="8802924" y="3399692"/>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4">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8" name="Straight Arrow Connector 7">
            <a:extLst>
              <a:ext uri="{FF2B5EF4-FFF2-40B4-BE49-F238E27FC236}">
                <a16:creationId xmlns:a16="http://schemas.microsoft.com/office/drawing/2014/main" id="{03108EA0-80F8-48DF-A1C1-8C060AF8B07D}"/>
              </a:ext>
            </a:extLst>
          </p:cNvPr>
          <p:cNvCxnSpPr/>
          <p:nvPr/>
        </p:nvCxnSpPr>
        <p:spPr>
          <a:xfrm>
            <a:off x="8331046" y="4356203"/>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89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7AFE-E1AC-4F7C-87BF-E576E7C0240E}"/>
              </a:ext>
            </a:extLst>
          </p:cNvPr>
          <p:cNvSpPr>
            <a:spLocks noGrp="1"/>
          </p:cNvSpPr>
          <p:nvPr>
            <p:ph type="title"/>
          </p:nvPr>
        </p:nvSpPr>
        <p:spPr/>
        <p:txBody>
          <a:bodyPr/>
          <a:lstStyle/>
          <a:p>
            <a:r>
              <a:rPr lang="en-US"/>
              <a:t>Creating Unlimited Containers </a:t>
            </a:r>
          </a:p>
        </p:txBody>
      </p:sp>
    </p:spTree>
    <p:extLst>
      <p:ext uri="{BB962C8B-B14F-4D97-AF65-F5344CB8AC3E}">
        <p14:creationId xmlns:p14="http://schemas.microsoft.com/office/powerpoint/2010/main" val="1728788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529042" cy="2903552"/>
          </a:xfrm>
        </p:spPr>
        <p:txBody>
          <a:bodyPr/>
          <a:lstStyle/>
          <a:p>
            <a:r>
              <a:rPr lang="en-US"/>
              <a:t>IMPORTANT TO SELECT THE “RIGHT” PARTITION KEY</a:t>
            </a:r>
          </a:p>
          <a:p>
            <a:pPr marL="0" lvl="1" indent="0">
              <a:buNone/>
            </a:pPr>
            <a:r>
              <a:rPr lang="en-US"/>
              <a:t>Partition keys acts as a </a:t>
            </a:r>
            <a:r>
              <a:rPr lang="en-US" b="1">
                <a:latin typeface="Segoe UI Semibold" panose="020B0702040204020203" pitchFamily="34" charset="0"/>
                <a:cs typeface="Segoe UI Semibold" panose="020B0702040204020203" pitchFamily="34" charset="0"/>
              </a:rPr>
              <a:t>means for efficiently routing queries</a:t>
            </a:r>
            <a:r>
              <a:rPr lang="en-US"/>
              <a:t> and as a boundary for </a:t>
            </a:r>
            <a:r>
              <a:rPr lang="en-US" b="1">
                <a:latin typeface="Segoe UI Semibold" panose="020B0702040204020203" pitchFamily="34" charset="0"/>
                <a:cs typeface="Segoe UI Semibold" panose="020B0702040204020203" pitchFamily="34" charset="0"/>
              </a:rPr>
              <a:t>multi-record </a:t>
            </a:r>
            <a:r>
              <a:rPr lang="en-US"/>
              <a:t>transactions.</a:t>
            </a:r>
          </a:p>
          <a:p>
            <a:pPr lvl="0"/>
            <a:r>
              <a:rPr lang="en-US"/>
              <a:t>KEY MOTIVATIONS</a:t>
            </a:r>
          </a:p>
          <a:p>
            <a:pPr lvl="1"/>
            <a:r>
              <a:rPr lang="en-US"/>
              <a:t>Distribute Requests</a:t>
            </a:r>
          </a:p>
          <a:p>
            <a:pPr lvl="1"/>
            <a:r>
              <a:rPr lang="en-US"/>
              <a:t>Distribute Storage </a:t>
            </a:r>
          </a:p>
          <a:p>
            <a:pPr lvl="1"/>
            <a:r>
              <a:rPr lang="en-US"/>
              <a:t>Intelligently Route Queries for Efficiency</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Design</a:t>
            </a:r>
          </a:p>
        </p:txBody>
      </p:sp>
      <p:sp>
        <p:nvSpPr>
          <p:cNvPr id="73" name="Rectangle 72">
            <a:extLst>
              <a:ext uri="{FF2B5EF4-FFF2-40B4-BE49-F238E27FC236}">
                <a16:creationId xmlns:a16="http://schemas.microsoft.com/office/drawing/2014/main" id="{8AAA832D-73D2-4135-8221-A2D356EB6E72}"/>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3743C579-473E-49CE-8D95-1D06FEE506A1}"/>
              </a:ext>
            </a:extLst>
          </p:cNvPr>
          <p:cNvGrpSpPr>
            <a:grpSpLocks noChangeAspect="1"/>
          </p:cNvGrpSpPr>
          <p:nvPr/>
        </p:nvGrpSpPr>
        <p:grpSpPr>
          <a:xfrm>
            <a:off x="8891723" y="4992232"/>
            <a:ext cx="350654" cy="302239"/>
            <a:chOff x="9192685" y="1928657"/>
            <a:chExt cx="644698" cy="555680"/>
          </a:xfrm>
        </p:grpSpPr>
        <p:sp>
          <p:nvSpPr>
            <p:cNvPr id="75" name="Star: 4 Points 8">
              <a:extLst>
                <a:ext uri="{FF2B5EF4-FFF2-40B4-BE49-F238E27FC236}">
                  <a16:creationId xmlns:a16="http://schemas.microsoft.com/office/drawing/2014/main" id="{CFC57EAD-A7C1-4F79-81FD-82A53AD0640F}"/>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6" name="Star: 4 Points 8">
              <a:extLst>
                <a:ext uri="{FF2B5EF4-FFF2-40B4-BE49-F238E27FC236}">
                  <a16:creationId xmlns:a16="http://schemas.microsoft.com/office/drawing/2014/main" id="{0031F439-5B27-428F-9BAF-B419435AB88F}"/>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7D545B9F-6139-45C3-9AC5-089C81F0AC2E}"/>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8" name="Oval 9">
              <a:extLst>
                <a:ext uri="{FF2B5EF4-FFF2-40B4-BE49-F238E27FC236}">
                  <a16:creationId xmlns:a16="http://schemas.microsoft.com/office/drawing/2014/main" id="{8927D32E-12DA-4065-9C21-99E25627F65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79" name="Cylinder 513">
            <a:extLst>
              <a:ext uri="{FF2B5EF4-FFF2-40B4-BE49-F238E27FC236}">
                <a16:creationId xmlns:a16="http://schemas.microsoft.com/office/drawing/2014/main" id="{6260CD81-E6B7-4D66-8DDB-4AAED7637212}"/>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CB198B0-CC8F-42A7-B83C-7A1339E6C80A}"/>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1" name="Group 80">
            <a:extLst>
              <a:ext uri="{FF2B5EF4-FFF2-40B4-BE49-F238E27FC236}">
                <a16:creationId xmlns:a16="http://schemas.microsoft.com/office/drawing/2014/main" id="{73F2481B-1B21-42A7-B2EC-FA076057ECF7}"/>
              </a:ext>
            </a:extLst>
          </p:cNvPr>
          <p:cNvGrpSpPr/>
          <p:nvPr/>
        </p:nvGrpSpPr>
        <p:grpSpPr>
          <a:xfrm>
            <a:off x="10062703" y="3245507"/>
            <a:ext cx="402639" cy="361217"/>
            <a:chOff x="1275510" y="6072184"/>
            <a:chExt cx="508602" cy="456278"/>
          </a:xfrm>
        </p:grpSpPr>
        <p:grpSp>
          <p:nvGrpSpPr>
            <p:cNvPr id="82" name="Group 81">
              <a:extLst>
                <a:ext uri="{FF2B5EF4-FFF2-40B4-BE49-F238E27FC236}">
                  <a16:creationId xmlns:a16="http://schemas.microsoft.com/office/drawing/2014/main" id="{432CF1AF-16C7-44A8-BF3A-47E8AD4D54C5}"/>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14047D4B-74FC-46B2-8C7C-0B31160CBA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1B4F05FF-07F3-4C17-84A5-1CDCFD2121E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B5CB9864-C325-4CBD-9EAC-BF3A958E94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6F49D13-9E69-44C6-B5FB-507D5AB7DB90}"/>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FA0C509-A3EC-4831-B080-DA06A158CA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A04DBB45-5F34-455A-90F4-020D3EA044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3ED203E4-CE0F-40BE-B7EF-058FD2FE422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55B824F-8E14-413D-9F62-3962D54D81D6}"/>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0C0AEE52-42B0-4939-ACC5-FE3029B4EF0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28FF78BA-E8A8-4AC1-A5AF-EA9C70B36EA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613AA3E-8FB1-443A-AA6D-13CCE4234D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A617660F-06FF-4D67-8B4B-3D7CE6B4FA0E}"/>
              </a:ext>
            </a:extLst>
          </p:cNvPr>
          <p:cNvGrpSpPr/>
          <p:nvPr/>
        </p:nvGrpSpPr>
        <p:grpSpPr>
          <a:xfrm>
            <a:off x="10059235" y="4171297"/>
            <a:ext cx="402639" cy="361217"/>
            <a:chOff x="1275510" y="6072184"/>
            <a:chExt cx="508602" cy="456278"/>
          </a:xfrm>
        </p:grpSpPr>
        <p:grpSp>
          <p:nvGrpSpPr>
            <p:cNvPr id="95" name="Group 94">
              <a:extLst>
                <a:ext uri="{FF2B5EF4-FFF2-40B4-BE49-F238E27FC236}">
                  <a16:creationId xmlns:a16="http://schemas.microsoft.com/office/drawing/2014/main" id="{369B688A-92E1-4593-B98E-23539B7FF03A}"/>
                </a:ext>
              </a:extLst>
            </p:cNvPr>
            <p:cNvGrpSpPr/>
            <p:nvPr/>
          </p:nvGrpSpPr>
          <p:grpSpPr>
            <a:xfrm>
              <a:off x="1275510" y="6224570"/>
              <a:ext cx="508602" cy="151498"/>
              <a:chOff x="551886" y="4945335"/>
              <a:chExt cx="508602" cy="151498"/>
            </a:xfrm>
          </p:grpSpPr>
          <p:sp>
            <p:nvSpPr>
              <p:cNvPr id="104" name="Rectangle 103">
                <a:extLst>
                  <a:ext uri="{FF2B5EF4-FFF2-40B4-BE49-F238E27FC236}">
                    <a16:creationId xmlns:a16="http://schemas.microsoft.com/office/drawing/2014/main" id="{07F97F64-4FD3-4FD0-9EA4-2597CBE4A3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DBC9F605-3E8C-493E-A562-0EE014F908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7040328-5C61-4AE1-8DF8-8061C4F84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4D807A66-B5DC-49E1-A889-BBDC84EBB5E2}"/>
                </a:ext>
              </a:extLst>
            </p:cNvPr>
            <p:cNvGrpSpPr/>
            <p:nvPr/>
          </p:nvGrpSpPr>
          <p:grpSpPr>
            <a:xfrm>
              <a:off x="1275510" y="6376964"/>
              <a:ext cx="508602" cy="151498"/>
              <a:chOff x="551886" y="4945335"/>
              <a:chExt cx="508602" cy="151498"/>
            </a:xfrm>
          </p:grpSpPr>
          <p:sp>
            <p:nvSpPr>
              <p:cNvPr id="101" name="Rectangle 100">
                <a:extLst>
                  <a:ext uri="{FF2B5EF4-FFF2-40B4-BE49-F238E27FC236}">
                    <a16:creationId xmlns:a16="http://schemas.microsoft.com/office/drawing/2014/main" id="{2F5ECB06-8C29-481B-A3EB-53FA16C3256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BA6F6B4D-D008-4E57-82B7-A0ED314BF0C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CAD52AA5-CE86-4D25-A445-35553FB259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DBF830-50C4-4F1F-BCC8-CD81ECBC704E}"/>
                </a:ext>
              </a:extLst>
            </p:cNvPr>
            <p:cNvGrpSpPr/>
            <p:nvPr/>
          </p:nvGrpSpPr>
          <p:grpSpPr>
            <a:xfrm>
              <a:off x="1275510" y="6072184"/>
              <a:ext cx="508602" cy="151498"/>
              <a:chOff x="551886" y="4945335"/>
              <a:chExt cx="508602" cy="151498"/>
            </a:xfrm>
          </p:grpSpPr>
          <p:sp>
            <p:nvSpPr>
              <p:cNvPr id="98" name="Rectangle 97">
                <a:extLst>
                  <a:ext uri="{FF2B5EF4-FFF2-40B4-BE49-F238E27FC236}">
                    <a16:creationId xmlns:a16="http://schemas.microsoft.com/office/drawing/2014/main" id="{E5350CEF-E968-4EEB-95D0-ADAAA328C6C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0AC7E6D2-0E38-40CA-A515-C98CB2CDDB3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412301FE-39B7-40B4-8972-E82194CF37D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2AF792FF-7A27-4978-8C97-FF33D707879A}"/>
              </a:ext>
            </a:extLst>
          </p:cNvPr>
          <p:cNvGrpSpPr/>
          <p:nvPr/>
        </p:nvGrpSpPr>
        <p:grpSpPr>
          <a:xfrm>
            <a:off x="10068572" y="2208455"/>
            <a:ext cx="402639" cy="361217"/>
            <a:chOff x="1275510" y="6072184"/>
            <a:chExt cx="508602" cy="456278"/>
          </a:xfrm>
        </p:grpSpPr>
        <p:grpSp>
          <p:nvGrpSpPr>
            <p:cNvPr id="108" name="Group 107">
              <a:extLst>
                <a:ext uri="{FF2B5EF4-FFF2-40B4-BE49-F238E27FC236}">
                  <a16:creationId xmlns:a16="http://schemas.microsoft.com/office/drawing/2014/main" id="{7DD0603D-2748-4452-A898-6A6E6BAAC82B}"/>
                </a:ext>
              </a:extLst>
            </p:cNvPr>
            <p:cNvGrpSpPr/>
            <p:nvPr/>
          </p:nvGrpSpPr>
          <p:grpSpPr>
            <a:xfrm>
              <a:off x="1275510" y="6224570"/>
              <a:ext cx="508602" cy="151498"/>
              <a:chOff x="551886" y="4945335"/>
              <a:chExt cx="508602" cy="151498"/>
            </a:xfrm>
          </p:grpSpPr>
          <p:sp>
            <p:nvSpPr>
              <p:cNvPr id="120" name="Rectangle 119">
                <a:extLst>
                  <a:ext uri="{FF2B5EF4-FFF2-40B4-BE49-F238E27FC236}">
                    <a16:creationId xmlns:a16="http://schemas.microsoft.com/office/drawing/2014/main" id="{DAD0AFD4-45D7-4932-98CE-A1C2F6332AC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B373780A-3644-4AAF-9B09-4F1A7ABA5FA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B9CDD6A5-8309-4B56-97C2-9FA50E76AA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41A6A61-896B-4796-BEAF-CF5F57E6D5CF}"/>
                </a:ext>
              </a:extLst>
            </p:cNvPr>
            <p:cNvGrpSpPr/>
            <p:nvPr/>
          </p:nvGrpSpPr>
          <p:grpSpPr>
            <a:xfrm>
              <a:off x="1275510" y="6376964"/>
              <a:ext cx="508602" cy="151498"/>
              <a:chOff x="551886" y="4945335"/>
              <a:chExt cx="508602" cy="151498"/>
            </a:xfrm>
          </p:grpSpPr>
          <p:sp>
            <p:nvSpPr>
              <p:cNvPr id="114" name="Rectangle 113">
                <a:extLst>
                  <a:ext uri="{FF2B5EF4-FFF2-40B4-BE49-F238E27FC236}">
                    <a16:creationId xmlns:a16="http://schemas.microsoft.com/office/drawing/2014/main" id="{918E8815-1C02-44F1-9483-AAB19B64E55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38E13D12-7176-4B1A-8325-D62DCD06261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560224A0-2CFF-47D1-88AD-620443AB20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FFFDD9AC-B4E4-4F5D-9456-7544B7397217}"/>
                </a:ext>
              </a:extLst>
            </p:cNvPr>
            <p:cNvGrpSpPr/>
            <p:nvPr/>
          </p:nvGrpSpPr>
          <p:grpSpPr>
            <a:xfrm>
              <a:off x="1275510" y="6072184"/>
              <a:ext cx="508602" cy="151498"/>
              <a:chOff x="551886" y="4945335"/>
              <a:chExt cx="508602" cy="151498"/>
            </a:xfrm>
          </p:grpSpPr>
          <p:sp>
            <p:nvSpPr>
              <p:cNvPr id="111" name="Rectangle 110">
                <a:extLst>
                  <a:ext uri="{FF2B5EF4-FFF2-40B4-BE49-F238E27FC236}">
                    <a16:creationId xmlns:a16="http://schemas.microsoft.com/office/drawing/2014/main" id="{174C6A73-58FD-4F54-AE66-771FA3FBC1D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5B3625DF-E67B-4672-A672-26E58BBA82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B8810E7-6F3E-4B12-A8D3-95EB334229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22">
            <a:extLst>
              <a:ext uri="{FF2B5EF4-FFF2-40B4-BE49-F238E27FC236}">
                <a16:creationId xmlns:a16="http://schemas.microsoft.com/office/drawing/2014/main" id="{0592463A-0833-4E95-8F94-E726157F07E4}"/>
              </a:ext>
            </a:extLst>
          </p:cNvPr>
          <p:cNvGrpSpPr/>
          <p:nvPr/>
        </p:nvGrpSpPr>
        <p:grpSpPr>
          <a:xfrm>
            <a:off x="7110192" y="3221771"/>
            <a:ext cx="549222" cy="424360"/>
            <a:chOff x="7203621" y="2226683"/>
            <a:chExt cx="482317" cy="372664"/>
          </a:xfrm>
        </p:grpSpPr>
        <p:grpSp>
          <p:nvGrpSpPr>
            <p:cNvPr id="124" name="Group 123">
              <a:extLst>
                <a:ext uri="{FF2B5EF4-FFF2-40B4-BE49-F238E27FC236}">
                  <a16:creationId xmlns:a16="http://schemas.microsoft.com/office/drawing/2014/main" id="{D8E19BF2-D7D1-4F0A-B9A1-2218C1B2B837}"/>
                </a:ext>
              </a:extLst>
            </p:cNvPr>
            <p:cNvGrpSpPr/>
            <p:nvPr/>
          </p:nvGrpSpPr>
          <p:grpSpPr>
            <a:xfrm>
              <a:off x="7203621" y="2226683"/>
              <a:ext cx="482317" cy="372664"/>
              <a:chOff x="2107244" y="1575258"/>
              <a:chExt cx="310993" cy="343365"/>
            </a:xfrm>
            <a:noFill/>
          </p:grpSpPr>
          <p:sp>
            <p:nvSpPr>
              <p:cNvPr id="131" name="Rectangle 9">
                <a:extLst>
                  <a:ext uri="{FF2B5EF4-FFF2-40B4-BE49-F238E27FC236}">
                    <a16:creationId xmlns:a16="http://schemas.microsoft.com/office/drawing/2014/main" id="{8C90EFAC-CAF5-4A96-8235-3D04017AB6B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2" name="Line 10">
                <a:extLst>
                  <a:ext uri="{FF2B5EF4-FFF2-40B4-BE49-F238E27FC236}">
                    <a16:creationId xmlns:a16="http://schemas.microsoft.com/office/drawing/2014/main" id="{0D6882AB-31EA-4836-9A1E-99E27B4549CD}"/>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E8F01381-42A9-4D43-9D3A-350BC1267BD6}"/>
                </a:ext>
              </a:extLst>
            </p:cNvPr>
            <p:cNvGrpSpPr/>
            <p:nvPr/>
          </p:nvGrpSpPr>
          <p:grpSpPr>
            <a:xfrm>
              <a:off x="7543900" y="2252646"/>
              <a:ext cx="103855" cy="25964"/>
              <a:chOff x="2287367" y="1599181"/>
              <a:chExt cx="95690" cy="23923"/>
            </a:xfrm>
            <a:noFill/>
          </p:grpSpPr>
          <p:sp>
            <p:nvSpPr>
              <p:cNvPr id="126" name="Oval 11">
                <a:extLst>
                  <a:ext uri="{FF2B5EF4-FFF2-40B4-BE49-F238E27FC236}">
                    <a16:creationId xmlns:a16="http://schemas.microsoft.com/office/drawing/2014/main" id="{F70C2135-BA84-458A-9E93-8A880AC462A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7" name="Oval 12">
                <a:extLst>
                  <a:ext uri="{FF2B5EF4-FFF2-40B4-BE49-F238E27FC236}">
                    <a16:creationId xmlns:a16="http://schemas.microsoft.com/office/drawing/2014/main" id="{126EEB99-4201-481D-9A5F-FA65345A726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0" name="Oval 13">
                <a:extLst>
                  <a:ext uri="{FF2B5EF4-FFF2-40B4-BE49-F238E27FC236}">
                    <a16:creationId xmlns:a16="http://schemas.microsoft.com/office/drawing/2014/main" id="{C808380C-43B0-45FD-8446-C0FB361F3047}"/>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33" name="Left Brace 132">
            <a:extLst>
              <a:ext uri="{FF2B5EF4-FFF2-40B4-BE49-F238E27FC236}">
                <a16:creationId xmlns:a16="http://schemas.microsoft.com/office/drawing/2014/main" id="{23189A38-E4A3-460D-BA7F-24C7E3D23B4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19964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algn="ctr"/>
            <a:r>
              <a:rPr lang="en-US" b="1">
                <a:solidFill>
                  <a:schemeClr val="tx2"/>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algn="ctr"/>
            <a:r>
              <a:rPr lang="en-US" sz="1400">
                <a:solidFill>
                  <a:schemeClr val="tx2"/>
                </a:solidFill>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r>
                <a:rPr lang="en-US" sz="1200">
                  <a:solidFill>
                    <a:schemeClr val="tx2"/>
                  </a:solidFill>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Turnkey global </a:t>
              </a:r>
              <a:b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Guaranteed low latency </a:t>
              </a:r>
              <a:b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at the 99</a:t>
              </a:r>
              <a:r>
                <a:rPr kumimoji="0" lang="en-US" sz="1100" b="0" i="0" u="none" strike="noStrike" kern="0" cap="none" spc="0" normalizeH="0" baseline="30000" noProof="0">
                  <a:ln>
                    <a:noFill/>
                  </a:ln>
                  <a:solidFill>
                    <a:schemeClr val="tx2"/>
                  </a:solidFill>
                  <a:effectLst/>
                  <a:uLnTx/>
                  <a:uFillTx/>
                  <a:latin typeface="Segoe UI Semilight" panose="020B0402040204020203" pitchFamily="34" charset="0"/>
                  <a:cs typeface="Segoe UI Semilight" panose="020B0402040204020203" pitchFamily="34" charset="0"/>
                </a:rPr>
                <a:t>th</a:t>
              </a: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Comprehensive </a:t>
              </a:r>
              <a:b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t>Five well-defined </a:t>
              </a:r>
              <a:br>
                <a:rPr kumimoji="0" lang="en-US" sz="11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algn="ctr"/>
            <a:r>
              <a:rPr lang="en-US" sz="1600"/>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69240" y="1591729"/>
            <a:ext cx="5265119" cy="4638257"/>
          </a:xfrm>
        </p:spPr>
        <p:txBody>
          <a:bodyPr vert="horz" wrap="square" lIns="146304" tIns="91440" rIns="146304" bIns="91440" rtlCol="0" anchor="t">
            <a:spAutoFit/>
          </a:bodyPr>
          <a:lstStyle/>
          <a:p>
            <a:pPr lvl="0"/>
            <a:r>
              <a:rPr lang="en-US" dirty="0"/>
              <a:t>EXAMPLE SCENARIO</a:t>
            </a:r>
          </a:p>
          <a:p>
            <a:pPr marL="0" lvl="1" indent="0">
              <a:buNone/>
            </a:pPr>
            <a:r>
              <a:rPr lang="en-US" dirty="0"/>
              <a:t>Contoso Connected Car is a vehicle telematics company. They are planning to store vehicle telemetry data from millions of vehicles every second in Azure Cosmos DB to power predictive maintenance, fleet management, and driver risk analysis.</a:t>
            </a:r>
            <a:endParaRPr lang="en-US" dirty="0">
              <a:cs typeface="Segoe UI Semilight"/>
            </a:endParaRPr>
          </a:p>
          <a:p>
            <a:pPr marL="0" lvl="1" indent="0">
              <a:buNone/>
            </a:pPr>
            <a:r>
              <a:rPr lang="en-US" dirty="0">
                <a:solidFill>
                  <a:srgbClr val="505050"/>
                </a:solidFill>
                <a:cs typeface="Segoe UI Semibold" panose="020B0702040204020203" pitchFamily="34" charset="0"/>
              </a:rPr>
              <a:t>The partition key we select will be the scope for multi-record transactions.</a:t>
            </a:r>
            <a:endParaRPr lang="en-US" dirty="0">
              <a:solidFill>
                <a:srgbClr val="505050"/>
              </a:solidFill>
              <a:cs typeface="Segoe UI Semilight"/>
            </a:endParaRPr>
          </a:p>
          <a:p>
            <a:r>
              <a:rPr lang="en-US" dirty="0"/>
              <a:t>WHAT ARE A FEW POTENTIAL PARTITION KEY CHOICES?</a:t>
            </a:r>
            <a:endParaRPr lang="en-US" dirty="0">
              <a:cs typeface="Segoe UI Light"/>
            </a:endParaRPr>
          </a:p>
          <a:p>
            <a:pPr lvl="1"/>
            <a:r>
              <a:rPr lang="en-US" dirty="0"/>
              <a:t>Vehicle Model</a:t>
            </a:r>
            <a:endParaRPr lang="en-US" dirty="0">
              <a:cs typeface="Segoe UI Semilight"/>
            </a:endParaRPr>
          </a:p>
          <a:p>
            <a:pPr lvl="1"/>
            <a:r>
              <a:rPr lang="en-US" dirty="0"/>
              <a:t>Current Time</a:t>
            </a:r>
            <a:endParaRPr lang="en-US" dirty="0">
              <a:cs typeface="Segoe UI Semilight"/>
            </a:endParaRPr>
          </a:p>
          <a:p>
            <a:pPr lvl="1"/>
            <a:r>
              <a:rPr lang="en-US" dirty="0"/>
              <a:t>Device Id</a:t>
            </a:r>
            <a:endParaRPr lang="en-US" dirty="0">
              <a:cs typeface="Segoe UI Semilight"/>
            </a:endParaRPr>
          </a:p>
          <a:p>
            <a:pPr lvl="1"/>
            <a:r>
              <a:rPr lang="en-US" dirty="0">
                <a:cs typeface="Segoe UI Semilight"/>
              </a:rPr>
              <a:t>Composite Key – Device ID + Current Time</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p:txBody>
          <a:bodyPr/>
          <a:lstStyle/>
          <a:p>
            <a:r>
              <a:rPr lang="en-US"/>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770" y="2835664"/>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829" y="2073664"/>
            <a:ext cx="1438275" cy="105727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825" y="3791756"/>
            <a:ext cx="1438275" cy="105727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336"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336" y="2073664"/>
            <a:ext cx="1438275" cy="105727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0533" y="6498014"/>
            <a:ext cx="2297278" cy="138499"/>
            <a:chOff x="270533" y="6498014"/>
            <a:chExt cx="2297278" cy="138499"/>
          </a:xfrm>
        </p:grpSpPr>
        <p:sp>
          <p:nvSpPr>
            <p:cNvPr id="10" name="TextBox 9">
              <a:extLst>
                <a:ext uri="{FF2B5EF4-FFF2-40B4-BE49-F238E27FC236}">
                  <a16:creationId xmlns:a16="http://schemas.microsoft.com/office/drawing/2014/main" id="{0118AEAD-8D7E-4B84-A348-F8C7CCE6AD65}"/>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14669698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323713"/>
          </a:xfrm>
        </p:spPr>
        <p:txBody>
          <a:bodyPr vert="horz" wrap="square" lIns="91440" tIns="45720" rIns="91440" bIns="45720" rtlCol="0" anchor="t">
            <a:spAutoFit/>
          </a:bodyPr>
          <a:lstStyle/>
          <a:p>
            <a:pPr algn="ctr"/>
            <a:r>
              <a:rPr lang="en-US" sz="1600" dirty="0"/>
              <a:t>VEHICLE MODEL </a:t>
            </a:r>
            <a:r>
              <a:rPr lang="en-US" sz="1600" dirty="0">
                <a:solidFill>
                  <a:srgbClr val="0078D7"/>
                </a:solidFill>
                <a:latin typeface="Segoe UI Semibold"/>
                <a:cs typeface="Segoe UI Semibold"/>
              </a:rPr>
              <a:t>(e.</a:t>
            </a:r>
            <a:r>
              <a:rPr lang="en-US" sz="1600" dirty="0"/>
              <a:t>g. Model A)</a:t>
            </a:r>
            <a:endParaRPr lang="en-US" dirty="0"/>
          </a:p>
          <a:p>
            <a:pPr algn="ctr"/>
            <a:endParaRPr lang="en-US" sz="1500" dirty="0">
              <a:solidFill>
                <a:srgbClr val="0078D7"/>
              </a:solidFill>
              <a:latin typeface="Segoe UI Semibold"/>
            </a:endParaRPr>
          </a:p>
          <a:p>
            <a:pPr algn="ctr"/>
            <a:r>
              <a:rPr lang="en-US" sz="1500" b="0" dirty="0">
                <a:solidFill>
                  <a:schemeClr val="tx1"/>
                </a:solidFill>
                <a:latin typeface="+mn-lt"/>
                <a:cs typeface="Segoe UI Semilight"/>
              </a:rPr>
              <a:t>Most auto manufactures only have a couple dozen models. This will create a fixed number of logical partition</a:t>
            </a:r>
            <a:r>
              <a:rPr lang="en-US" sz="1500" b="0" dirty="0">
                <a:solidFill>
                  <a:schemeClr val="tx1"/>
                </a:solidFill>
                <a:latin typeface="Segoe UI Semilight"/>
                <a:cs typeface="Segoe UI Semilight"/>
              </a:rPr>
              <a:t> key values; and is potentially the least granular option.</a:t>
            </a:r>
          </a:p>
          <a:p>
            <a:pPr algn="ctr"/>
            <a:r>
              <a:rPr lang="en-US" sz="1500" b="0" dirty="0">
                <a:solidFill>
                  <a:schemeClr val="tx1"/>
                </a:solidFill>
                <a:latin typeface="Segoe UI Semilight"/>
                <a:cs typeface="Segoe UI Semilight"/>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6166" y="1925685"/>
            <a:ext cx="4572000" cy="2092881"/>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t>CURRENT MONTH </a:t>
            </a:r>
            <a:r>
              <a:rPr lang="en-US" sz="1600" dirty="0">
                <a:solidFill>
                  <a:srgbClr val="0078D7"/>
                </a:solidFill>
              </a:rPr>
              <a:t>(e.g. 2018-04)</a:t>
            </a:r>
            <a:endParaRPr lang="en-US" dirty="0"/>
          </a:p>
          <a:p>
            <a:pPr algn="ctr"/>
            <a:endParaRPr lang="en-US" sz="1500" dirty="0">
              <a:solidFill>
                <a:srgbClr val="0078D7"/>
              </a:solidFill>
              <a:latin typeface="Segoe UI Semibold"/>
            </a:endParaRPr>
          </a:p>
          <a:p>
            <a:pPr algn="ctr"/>
            <a:r>
              <a:rPr lang="en-US" sz="1500" b="0" dirty="0">
                <a:solidFill>
                  <a:schemeClr val="tx1"/>
                </a:solidFill>
                <a:latin typeface="+mn-lt"/>
                <a:cs typeface="Segoe UI Semilight"/>
              </a:rPr>
              <a:t>Auto manufacturers have transactions occurring throughout the year. This will create a more balanced distribution of storage across partition key values.</a:t>
            </a:r>
          </a:p>
          <a:p>
            <a:pPr algn="ctr"/>
            <a:r>
              <a:rPr lang="en-US" sz="1500" b="0" dirty="0">
                <a:solidFill>
                  <a:schemeClr val="tx1"/>
                </a:solidFill>
                <a:latin typeface="+mn-lt"/>
                <a:cs typeface="Segoe UI Semilight"/>
              </a:rPr>
              <a:t>However, most business transactions occur on recent data creating the possibility of a hot partition key for the current month on throughput.</a:t>
            </a:r>
            <a:endParaRPr lang="en-US" sz="1500" b="0" dirty="0">
              <a:solidFill>
                <a:srgbClr val="505050"/>
              </a:solidFill>
              <a:latin typeface="+mn-lt"/>
              <a:cs typeface="Segoe UI Semilight"/>
            </a:endParaRP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3" y="2900363"/>
            <a:ext cx="1438275" cy="105727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19478" y="4660866"/>
            <a:ext cx="4471523" cy="1325169"/>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138"/>
                <a:ext cx="914400" cy="949192"/>
                <a:chOff x="7890518" y="4812138"/>
                <a:chExt cx="914400" cy="949192"/>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Rodel</a:t>
                  </a:r>
                  <a:endParaRPr lang="en-US" sz="1050" dirty="0">
                    <a:gradFill>
                      <a:gsLst>
                        <a:gs pos="2917">
                          <a:schemeClr val="tx1"/>
                        </a:gs>
                        <a:gs pos="30000">
                          <a:schemeClr val="tx1"/>
                        </a:gs>
                      </a:gsLst>
                      <a:lin ang="5400000" scaled="0"/>
                    </a:gradFill>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Turlic</a:t>
                  </a:r>
                  <a:endParaRPr lang="en-US" sz="1050" dirty="0">
                    <a:gradFill>
                      <a:gsLst>
                        <a:gs pos="2917">
                          <a:schemeClr val="tx1"/>
                        </a:gs>
                        <a:gs pos="30000">
                          <a:schemeClr val="tx1"/>
                        </a:gs>
                      </a:gsLst>
                      <a:lin ang="5400000" scaled="0"/>
                    </a:gradFill>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138"/>
                <a:ext cx="914400" cy="949192"/>
                <a:chOff x="7890518" y="4812138"/>
                <a:chExt cx="914400" cy="949192"/>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Rodel</a:t>
                  </a:r>
                  <a:endParaRPr lang="en-US" sz="1050" dirty="0">
                    <a:gradFill>
                      <a:gsLst>
                        <a:gs pos="2917">
                          <a:schemeClr val="tx1"/>
                        </a:gs>
                        <a:gs pos="30000">
                          <a:schemeClr val="tx1"/>
                        </a:gs>
                      </a:gsLst>
                      <a:lin ang="5400000" scaled="0"/>
                    </a:gradFill>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Turlic</a:t>
                  </a:r>
                  <a:endParaRPr lang="en-US" sz="1050" dirty="0">
                    <a:gradFill>
                      <a:gsLst>
                        <a:gs pos="2917">
                          <a:schemeClr val="tx1"/>
                        </a:gs>
                        <a:gs pos="30000">
                          <a:schemeClr val="tx1"/>
                        </a:gs>
                      </a:gsLst>
                      <a:lin ang="5400000" scaled="0"/>
                    </a:gradFill>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405" y="4660866"/>
            <a:ext cx="4471523" cy="1325169"/>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138"/>
                <a:ext cx="914400" cy="949192"/>
                <a:chOff x="7890518" y="4812138"/>
                <a:chExt cx="914400" cy="949192"/>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138"/>
                <a:ext cx="914400" cy="949192"/>
                <a:chOff x="7890518" y="4812138"/>
                <a:chExt cx="914400" cy="949192"/>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0533" y="6498014"/>
            <a:ext cx="2297278" cy="138499"/>
            <a:chOff x="270533" y="6498014"/>
            <a:chExt cx="2297278" cy="13849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8598965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296" y="4660866"/>
            <a:ext cx="4765005" cy="1325169"/>
            <a:chOff x="-24243" y="4673773"/>
            <a:chExt cx="4765005" cy="132516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87022"/>
              <a:ext cx="2055295" cy="911920"/>
              <a:chOff x="7940454" y="4738093"/>
              <a:chExt cx="2473059" cy="1097280"/>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812138"/>
                <a:ext cx="1375338" cy="949192"/>
                <a:chOff x="7463080" y="4812138"/>
                <a:chExt cx="1375338" cy="949192"/>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812138"/>
                  <a:ext cx="1375332"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5070208"/>
                  <a:ext cx="137533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7" y="5328277"/>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586347"/>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87022"/>
              <a:ext cx="2055297" cy="911920"/>
              <a:chOff x="7940454" y="4738093"/>
              <a:chExt cx="2473061" cy="1097280"/>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812138"/>
                <a:ext cx="1375338" cy="949192"/>
                <a:chOff x="7463080" y="4812138"/>
                <a:chExt cx="1375338" cy="949192"/>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812138"/>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5070208"/>
                  <a:ext cx="137533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7" y="5328277"/>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586347"/>
                  <a:ext cx="1375332"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092881"/>
          </a:xfrm>
        </p:spPr>
        <p:txBody>
          <a:bodyPr vert="horz" wrap="square" lIns="91440" tIns="45720" rIns="91440" bIns="45720" rtlCol="0" anchor="t">
            <a:spAutoFit/>
          </a:bodyPr>
          <a:lstStyle/>
          <a:p>
            <a:pPr lvl="0" algn="ctr"/>
            <a:r>
              <a:rPr lang="en-US" sz="1600" dirty="0"/>
              <a:t>DEVICE ID (e.g. Device123)</a:t>
            </a:r>
            <a:endParaRPr lang="en-US" dirty="0">
              <a:solidFill>
                <a:srgbClr val="0078D7"/>
              </a:solidFill>
            </a:endParaRPr>
          </a:p>
          <a:p>
            <a:pPr lvl="0" algn="ctr"/>
            <a:endParaRPr lang="en-US" sz="1500" dirty="0">
              <a:solidFill>
                <a:srgbClr val="0078D7"/>
              </a:solidFill>
              <a:latin typeface="Segoe UI Semibold"/>
            </a:endParaRPr>
          </a:p>
          <a:p>
            <a:pPr lvl="0" algn="ctr"/>
            <a:r>
              <a:rPr lang="en-US" sz="1500" b="0" dirty="0">
                <a:solidFill>
                  <a:srgbClr val="505050"/>
                </a:solidFill>
                <a:latin typeface="Segoe UI Semilight"/>
                <a:cs typeface="Segoe UI Semilight"/>
              </a:rPr>
              <a:t>Each car would have a unique device ID. This creates a large number of partition key values and would have a significant amount of granularity.</a:t>
            </a:r>
          </a:p>
          <a:p>
            <a:pPr lvl="0" algn="ctr"/>
            <a:r>
              <a:rPr lang="en-US" sz="1500" b="0" dirty="0">
                <a:solidFill>
                  <a:srgbClr val="505050"/>
                </a:solidFill>
                <a:latin typeface="Segoe UI Semilight"/>
                <a:cs typeface="Segoe UI Semilight"/>
              </a:rPr>
              <a:t>Depending on how many transactions occur per vehicle, it is possible to a specific partition key that reaches the storage limit per partition key</a:t>
            </a:r>
            <a:endParaRPr lang="en-US" sz="1500" dirty="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3080" y="1925685"/>
            <a:ext cx="4572000" cy="255454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600" dirty="0">
                <a:solidFill>
                  <a:srgbClr val="0078D7"/>
                </a:solidFill>
                <a:latin typeface="Segoe UI Semibold"/>
                <a:cs typeface="Segoe UI Semibold"/>
              </a:rPr>
              <a:t>COMPOSITE KEY </a:t>
            </a:r>
            <a:r>
              <a:rPr lang="en-US" sz="1600" dirty="0"/>
              <a:t>(Device ID + Time)</a:t>
            </a:r>
            <a:endParaRPr lang="en-US" dirty="0">
              <a:solidFill>
                <a:srgbClr val="0078D7"/>
              </a:solidFill>
            </a:endParaRPr>
          </a:p>
          <a:p>
            <a:pPr lvl="0" algn="ctr"/>
            <a:endParaRPr lang="en-US" sz="1500" dirty="0">
              <a:solidFill>
                <a:srgbClr val="0078D7"/>
              </a:solidFill>
              <a:latin typeface="Segoe UI Semibold"/>
            </a:endParaRPr>
          </a:p>
          <a:p>
            <a:pPr lvl="0" algn="ctr"/>
            <a:r>
              <a:rPr lang="en-US" sz="1500" b="0" dirty="0">
                <a:solidFill>
                  <a:srgbClr val="505050"/>
                </a:solidFill>
                <a:latin typeface="Segoe UI Semilight"/>
                <a:cs typeface="Segoe UI Semilight"/>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lvl="0" algn="ctr"/>
            <a:r>
              <a:rPr lang="en-US" sz="1500" b="0" dirty="0">
                <a:solidFill>
                  <a:srgbClr val="505050"/>
                </a:solidFill>
                <a:latin typeface="Segoe UI Semilight"/>
                <a:cs typeface="Segoe UI Semilight"/>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3" y="2900363"/>
            <a:ext cx="1438275" cy="105727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1878" y="4660866"/>
            <a:ext cx="4471523" cy="1325169"/>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138"/>
                <a:ext cx="914400" cy="949192"/>
                <a:chOff x="7890518" y="4812138"/>
                <a:chExt cx="914400" cy="949192"/>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138"/>
                <a:ext cx="914400" cy="949192"/>
                <a:chOff x="7890518" y="4812138"/>
                <a:chExt cx="914400" cy="949192"/>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0533" y="6498014"/>
            <a:ext cx="2297278" cy="138499"/>
            <a:chOff x="270533" y="6498014"/>
            <a:chExt cx="2297278" cy="13849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23216201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p:txBody>
          <a:bodyPr/>
          <a:lstStyle/>
          <a:p>
            <a:r>
              <a:rPr lang="en-US"/>
              <a:t>Partition Granularity</a:t>
            </a:r>
          </a:p>
        </p:txBody>
      </p:sp>
      <p:sp>
        <p:nvSpPr>
          <p:cNvPr id="6" name="Text Placeholder 5">
            <a:extLst>
              <a:ext uri="{FF2B5EF4-FFF2-40B4-BE49-F238E27FC236}">
                <a16:creationId xmlns:a16="http://schemas.microsoft.com/office/drawing/2014/main" id="{213EBF61-A04D-4091-8D15-B96E7B761F67}"/>
              </a:ext>
            </a:extLst>
          </p:cNvPr>
          <p:cNvSpPr>
            <a:spLocks noGrp="1"/>
          </p:cNvSpPr>
          <p:nvPr>
            <p:ph type="body" sz="quarter" idx="10"/>
          </p:nvPr>
        </p:nvSpPr>
        <p:spPr>
          <a:xfrm>
            <a:off x="269241" y="6086511"/>
            <a:ext cx="11655839" cy="307777"/>
          </a:xfrm>
        </p:spPr>
        <p:txBody>
          <a:bodyPr/>
          <a:lstStyle/>
          <a:p>
            <a:r>
              <a:rPr lang="en-US" dirty="0"/>
              <a:t>Don’t be afraid to have more partitions!						More partition keys = More scalability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1421928"/>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SELECT THE “RIGHT” LEVEL OF GRANULARITY FOR YOUR PARTITIONS</a:t>
            </a:r>
          </a:p>
          <a:p>
            <a:endParaRPr lang="en-US" sz="1600"/>
          </a:p>
          <a:p>
            <a:r>
              <a:rPr lang="en-US" sz="1600" b="0">
                <a:solidFill>
                  <a:schemeClr val="tx1"/>
                </a:solidFill>
                <a:latin typeface="+mn-lt"/>
              </a:rPr>
              <a:t>Partitions should be based on your most often occurring query and transactional needs. The goal is to </a:t>
            </a:r>
            <a:r>
              <a:rPr lang="en-US" sz="1600">
                <a:solidFill>
                  <a:schemeClr val="tx1"/>
                </a:solidFill>
                <a:latin typeface="Segoe UI Semibold" panose="020B0702040204020203" pitchFamily="34" charset="0"/>
                <a:cs typeface="Segoe UI Semibold" panose="020B0702040204020203" pitchFamily="34" charset="0"/>
              </a:rPr>
              <a:t>maximize granularity </a:t>
            </a:r>
            <a:r>
              <a:rPr lang="en-US" sz="1600" b="0">
                <a:solidFill>
                  <a:schemeClr val="tx1"/>
                </a:solidFill>
                <a:latin typeface="+mn-lt"/>
              </a:rPr>
              <a:t>and </a:t>
            </a:r>
            <a:r>
              <a:rPr lang="en-US" sz="1600">
                <a:solidFill>
                  <a:schemeClr val="tx1"/>
                </a:solidFill>
                <a:latin typeface="Segoe UI Semibold" panose="020B0702040204020203" pitchFamily="34" charset="0"/>
                <a:cs typeface="Segoe UI Semibold" panose="020B0702040204020203" pitchFamily="34" charset="0"/>
              </a:rPr>
              <a:t>minimize cross-partition requests</a:t>
            </a:r>
            <a:r>
              <a:rPr lang="en-US" sz="1600" b="0">
                <a:solidFill>
                  <a:schemeClr val="tx1"/>
                </a:solidFill>
                <a:latin typeface="+mn-lt"/>
              </a:rPr>
              <a:t>.</a:t>
            </a:r>
          </a:p>
        </p:txBody>
      </p:sp>
      <p:cxnSp>
        <p:nvCxnSpPr>
          <p:cNvPr id="9" name="Straight Connector 8">
            <a:extLst>
              <a:ext uri="{FF2B5EF4-FFF2-40B4-BE49-F238E27FC236}">
                <a16:creationId xmlns:a16="http://schemas.microsoft.com/office/drawing/2014/main" id="{D0C6343E-9FB4-4F24-B22A-80123C33C94A}"/>
              </a:ext>
            </a:extLst>
          </p:cNvPr>
          <p:cNvCxnSpPr/>
          <p:nvPr/>
        </p:nvCxnSpPr>
        <p:spPr>
          <a:xfrm>
            <a:off x="1315345" y="5811656"/>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8A9FF-02E4-4701-8F47-2573CB65178D}"/>
              </a:ext>
            </a:extLst>
          </p:cNvPr>
          <p:cNvCxnSpPr/>
          <p:nvPr/>
        </p:nvCxnSpPr>
        <p:spPr>
          <a:xfrm>
            <a:off x="1315345" y="3705672"/>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275091-4AE0-4B23-A7BC-3EB20542116E}"/>
              </a:ext>
            </a:extLst>
          </p:cNvPr>
          <p:cNvSpPr/>
          <p:nvPr/>
        </p:nvSpPr>
        <p:spPr bwMode="auto">
          <a:xfrm>
            <a:off x="2052798" y="3798544"/>
            <a:ext cx="1816526"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20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7" y="4758664"/>
            <a:ext cx="1816526"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7" y="3798544"/>
            <a:ext cx="1816526"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6" y="5078705"/>
            <a:ext cx="1816526"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6" y="4438625"/>
            <a:ext cx="1816526"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6" y="3798545"/>
            <a:ext cx="1816526"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RODEL_2017_LX</a:t>
            </a:r>
          </a:p>
        </p:txBody>
      </p:sp>
      <p:grpSp>
        <p:nvGrpSpPr>
          <p:cNvPr id="15" name="Group 14">
            <a:extLst>
              <a:ext uri="{FF2B5EF4-FFF2-40B4-BE49-F238E27FC236}">
                <a16:creationId xmlns:a16="http://schemas.microsoft.com/office/drawing/2014/main" id="{D1A36FC7-3E7E-4BFE-B8D6-40C9A3CAAF6B}"/>
              </a:ext>
            </a:extLst>
          </p:cNvPr>
          <p:cNvGrpSpPr/>
          <p:nvPr/>
        </p:nvGrpSpPr>
        <p:grpSpPr>
          <a:xfrm>
            <a:off x="270533" y="6498014"/>
            <a:ext cx="2297278" cy="138499"/>
            <a:chOff x="270533" y="6498014"/>
            <a:chExt cx="2297278" cy="138499"/>
          </a:xfrm>
        </p:grpSpPr>
        <p:sp>
          <p:nvSpPr>
            <p:cNvPr id="19" name="TextBox 18">
              <a:extLst>
                <a:ext uri="{FF2B5EF4-FFF2-40B4-BE49-F238E27FC236}">
                  <a16:creationId xmlns:a16="http://schemas.microsoft.com/office/drawing/2014/main" id="{1F5BC44C-9E11-49E8-A413-29D275232EF5}"/>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20" name="Picture 54">
              <a:extLst>
                <a:ext uri="{FF2B5EF4-FFF2-40B4-BE49-F238E27FC236}">
                  <a16:creationId xmlns:a16="http://schemas.microsoft.com/office/drawing/2014/main" id="{5031B85C-20B6-4D90-850A-C69016FF49C5}"/>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7503938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p:txBody>
          <a:bodyPr/>
          <a:lstStyle/>
          <a:p>
            <a:r>
              <a:rPr lang="en-US"/>
              <a:t>Partition Granularity</a:t>
            </a:r>
          </a:p>
        </p:txBody>
      </p:sp>
      <p:sp>
        <p:nvSpPr>
          <p:cNvPr id="6" name="Text Placeholder 5">
            <a:extLst>
              <a:ext uri="{FF2B5EF4-FFF2-40B4-BE49-F238E27FC236}">
                <a16:creationId xmlns:a16="http://schemas.microsoft.com/office/drawing/2014/main" id="{213EBF61-A04D-4091-8D15-B96E7B761F67}"/>
              </a:ext>
            </a:extLst>
          </p:cNvPr>
          <p:cNvSpPr>
            <a:spLocks noGrp="1"/>
          </p:cNvSpPr>
          <p:nvPr>
            <p:ph type="body" sz="quarter" idx="10"/>
          </p:nvPr>
        </p:nvSpPr>
        <p:spPr>
          <a:xfrm>
            <a:off x="269241" y="6086511"/>
            <a:ext cx="11655839" cy="307777"/>
          </a:xfrm>
        </p:spPr>
        <p:txBody>
          <a:bodyPr/>
          <a:lstStyle/>
          <a:p>
            <a:r>
              <a:rPr lang="en-US"/>
              <a:t>Don’t be afraid to have more partitions!						More partition keys = More scalability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SELECT THE “RIGHT” LEVEL OF GRANULARITY FOR YOUR PARTITIONS</a:t>
            </a:r>
          </a:p>
        </p:txBody>
      </p:sp>
      <p:cxnSp>
        <p:nvCxnSpPr>
          <p:cNvPr id="9" name="Straight Connector 8">
            <a:extLst>
              <a:ext uri="{FF2B5EF4-FFF2-40B4-BE49-F238E27FC236}">
                <a16:creationId xmlns:a16="http://schemas.microsoft.com/office/drawing/2014/main" id="{D0C6343E-9FB4-4F24-B22A-80123C33C94A}"/>
              </a:ext>
            </a:extLst>
          </p:cNvPr>
          <p:cNvCxnSpPr/>
          <p:nvPr/>
        </p:nvCxnSpPr>
        <p:spPr>
          <a:xfrm>
            <a:off x="1315345" y="5811656"/>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8A9FF-02E4-4701-8F47-2573CB65178D}"/>
              </a:ext>
            </a:extLst>
          </p:cNvPr>
          <p:cNvCxnSpPr/>
          <p:nvPr/>
        </p:nvCxnSpPr>
        <p:spPr>
          <a:xfrm>
            <a:off x="1315345" y="3705672"/>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275091-4AE0-4B23-A7BC-3EB20542116E}"/>
              </a:ext>
            </a:extLst>
          </p:cNvPr>
          <p:cNvSpPr/>
          <p:nvPr/>
        </p:nvSpPr>
        <p:spPr bwMode="auto">
          <a:xfrm>
            <a:off x="2052798" y="3798544"/>
            <a:ext cx="1816526"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20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7" y="4758664"/>
            <a:ext cx="1816526"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7" y="3798544"/>
            <a:ext cx="1816526"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6" y="5078705"/>
            <a:ext cx="1816526"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6" y="4438625"/>
            <a:ext cx="1816526"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6" y="3798545"/>
            <a:ext cx="1816526"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RODEL_2017_LX</a:t>
            </a:r>
          </a:p>
        </p:txBody>
      </p:sp>
      <p:sp>
        <p:nvSpPr>
          <p:cNvPr id="15" name="speech_2">
            <a:extLst>
              <a:ext uri="{FF2B5EF4-FFF2-40B4-BE49-F238E27FC236}">
                <a16:creationId xmlns:a16="http://schemas.microsoft.com/office/drawing/2014/main" id="{9435B81D-4F3B-4801-B913-0EDAC1EB5821}"/>
              </a:ext>
            </a:extLst>
          </p:cNvPr>
          <p:cNvSpPr>
            <a:spLocks noChangeAspect="1" noEditPoints="1"/>
          </p:cNvSpPr>
          <p:nvPr/>
        </p:nvSpPr>
        <p:spPr bwMode="auto">
          <a:xfrm flipH="1">
            <a:off x="667492" y="2775655"/>
            <a:ext cx="2770612" cy="8371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US" sz="1400">
                <a:gradFill>
                  <a:gsLst>
                    <a:gs pos="0">
                      <a:srgbClr val="505050"/>
                    </a:gs>
                    <a:gs pos="100000">
                      <a:srgbClr val="505050"/>
                    </a:gs>
                  </a:gsLst>
                </a:gradFill>
              </a:rPr>
              <a:t>Consider storage &amp; throughput thresholds</a:t>
            </a:r>
          </a:p>
        </p:txBody>
      </p:sp>
      <p:sp>
        <p:nvSpPr>
          <p:cNvPr id="19" name="speech_2">
            <a:extLst>
              <a:ext uri="{FF2B5EF4-FFF2-40B4-BE49-F238E27FC236}">
                <a16:creationId xmlns:a16="http://schemas.microsoft.com/office/drawing/2014/main" id="{0FE3807D-9051-4CFE-9C3B-DAD4699CF42C}"/>
              </a:ext>
            </a:extLst>
          </p:cNvPr>
          <p:cNvSpPr>
            <a:spLocks noChangeAspect="1" noEditPoints="1"/>
          </p:cNvSpPr>
          <p:nvPr/>
        </p:nvSpPr>
        <p:spPr bwMode="auto">
          <a:xfrm>
            <a:off x="8704801" y="2755131"/>
            <a:ext cx="2770612" cy="8371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US" sz="1400">
                <a:gradFill>
                  <a:gsLst>
                    <a:gs pos="0">
                      <a:srgbClr val="505050"/>
                    </a:gs>
                    <a:gs pos="100000">
                      <a:srgbClr val="505050"/>
                    </a:gs>
                  </a:gsLst>
                </a:gradFill>
              </a:rPr>
              <a:t>Consider cross-partition query likelihood</a:t>
            </a:r>
          </a:p>
        </p:txBody>
      </p:sp>
      <p:grpSp>
        <p:nvGrpSpPr>
          <p:cNvPr id="20" name="Group 19">
            <a:extLst>
              <a:ext uri="{FF2B5EF4-FFF2-40B4-BE49-F238E27FC236}">
                <a16:creationId xmlns:a16="http://schemas.microsoft.com/office/drawing/2014/main" id="{22E12A74-CB74-4255-A78F-4DFF10FDC933}"/>
              </a:ext>
            </a:extLst>
          </p:cNvPr>
          <p:cNvGrpSpPr/>
          <p:nvPr/>
        </p:nvGrpSpPr>
        <p:grpSpPr>
          <a:xfrm>
            <a:off x="270533" y="6498014"/>
            <a:ext cx="2297278" cy="138499"/>
            <a:chOff x="270533" y="6498014"/>
            <a:chExt cx="2297278" cy="138499"/>
          </a:xfrm>
        </p:grpSpPr>
        <p:sp>
          <p:nvSpPr>
            <p:cNvPr id="21" name="TextBox 20">
              <a:extLst>
                <a:ext uri="{FF2B5EF4-FFF2-40B4-BE49-F238E27FC236}">
                  <a16:creationId xmlns:a16="http://schemas.microsoft.com/office/drawing/2014/main" id="{060B5046-BA93-4938-A5F0-267F0888AE42}"/>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22" name="Picture 54">
              <a:extLst>
                <a:ext uri="{FF2B5EF4-FFF2-40B4-BE49-F238E27FC236}">
                  <a16:creationId xmlns:a16="http://schemas.microsoft.com/office/drawing/2014/main" id="{AFF04C84-C9B5-4F06-AE64-596D326E6A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6108891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a:xfrm>
            <a:off x="269240" y="411431"/>
            <a:ext cx="11655840" cy="899665"/>
          </a:xfrm>
        </p:spPr>
        <p:txBody>
          <a:bodyPr/>
          <a:lstStyle/>
          <a:p>
            <a:r>
              <a:rPr lang="en-US"/>
              <a:t>Partition Granularity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8D7"/>
                </a:solidFill>
                <a:effectLst/>
                <a:uLnTx/>
                <a:uFillTx/>
                <a:latin typeface="Segoe UI Semibold" charset="0"/>
                <a:cs typeface="Segoe UI Semibold" charset="0"/>
              </a:rPr>
              <a:t>A CROSS-PARTITION QUERY IS NOT ALWAYS A BLIND FAN OUT QUERY</a:t>
            </a:r>
          </a:p>
        </p:txBody>
      </p:sp>
      <p:sp>
        <p:nvSpPr>
          <p:cNvPr id="12" name="Rectangle 11">
            <a:extLst>
              <a:ext uri="{FF2B5EF4-FFF2-40B4-BE49-F238E27FC236}">
                <a16:creationId xmlns:a16="http://schemas.microsoft.com/office/drawing/2014/main" id="{D2275091-4AE0-4B23-A7BC-3EB20542116E}"/>
              </a:ext>
            </a:extLst>
          </p:cNvPr>
          <p:cNvSpPr/>
          <p:nvPr/>
        </p:nvSpPr>
        <p:spPr bwMode="auto">
          <a:xfrm>
            <a:off x="2052798" y="3627856"/>
            <a:ext cx="1816526"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2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7" y="4587976"/>
            <a:ext cx="1816526"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7" y="3627856"/>
            <a:ext cx="1816526"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6" y="4908017"/>
            <a:ext cx="1816526"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6" y="4267937"/>
            <a:ext cx="1816526"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6" y="3627857"/>
            <a:ext cx="1816526"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RODEL_2017_LX</a:t>
            </a:r>
          </a:p>
        </p:txBody>
      </p:sp>
      <p:sp>
        <p:nvSpPr>
          <p:cNvPr id="20" name="TextBox 19">
            <a:extLst>
              <a:ext uri="{FF2B5EF4-FFF2-40B4-BE49-F238E27FC236}">
                <a16:creationId xmlns:a16="http://schemas.microsoft.com/office/drawing/2014/main" id="{8DCFB679-9DFB-4290-BCF5-723C840B125C}"/>
              </a:ext>
            </a:extLst>
          </p:cNvPr>
          <p:cNvSpPr txBox="1"/>
          <p:nvPr/>
        </p:nvSpPr>
        <p:spPr>
          <a:xfrm>
            <a:off x="3945666" y="2416302"/>
            <a:ext cx="4230624"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latin typeface="Consolas" panose="020B0609020204030204" pitchFamily="49" charset="0"/>
              </a:rPr>
              <a:t>SELECT * FROM C</a:t>
            </a:r>
          </a:p>
        </p:txBody>
      </p:sp>
      <p:sp>
        <p:nvSpPr>
          <p:cNvPr id="21" name="TextBox 20">
            <a:extLst>
              <a:ext uri="{FF2B5EF4-FFF2-40B4-BE49-F238E27FC236}">
                <a16:creationId xmlns:a16="http://schemas.microsoft.com/office/drawing/2014/main" id="{4DEA7AA2-9C61-4F0B-84E2-7E02BE808392}"/>
              </a:ext>
            </a:extLst>
          </p:cNvPr>
          <p:cNvSpPr txBox="1"/>
          <p:nvPr/>
        </p:nvSpPr>
        <p:spPr>
          <a:xfrm>
            <a:off x="5908578" y="5868137"/>
            <a:ext cx="4230624" cy="794064"/>
          </a:xfrm>
          <a:prstGeom prst="rect">
            <a:avLst/>
          </a:prstGeom>
          <a:noFill/>
        </p:spPr>
        <p:txBody>
          <a:bodyPr wrap="square" lIns="182880" tIns="146304" rIns="182880" bIns="146304" rtlCol="0">
            <a:spAutoFit/>
          </a:bodyPr>
          <a:lstStyle/>
          <a:p>
            <a:pPr algn="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SELECT * FROM C WHERE </a:t>
            </a:r>
            <a:r>
              <a:rPr lang="en-US" dirty="0" err="1">
                <a:gradFill>
                  <a:gsLst>
                    <a:gs pos="2917">
                      <a:schemeClr val="tx1"/>
                    </a:gs>
                    <a:gs pos="30000">
                      <a:schemeClr val="tx1"/>
                    </a:gs>
                  </a:gsLst>
                  <a:lin ang="5400000" scaled="0"/>
                </a:gradFill>
                <a:latin typeface="Consolas" panose="020B0609020204030204" pitchFamily="49" charset="0"/>
              </a:rPr>
              <a:t>partitionKey</a:t>
            </a:r>
            <a:r>
              <a:rPr lang="en-US" dirty="0">
                <a:gradFill>
                  <a:gsLst>
                    <a:gs pos="2917">
                      <a:schemeClr val="tx1"/>
                    </a:gs>
                    <a:gs pos="30000">
                      <a:schemeClr val="tx1"/>
                    </a:gs>
                  </a:gsLst>
                  <a:lin ang="5400000" scaled="0"/>
                </a:gradFill>
                <a:latin typeface="Consolas" panose="020B0609020204030204" pitchFamily="49" charset="0"/>
              </a:rPr>
              <a:t> IN (A, B, C)</a:t>
            </a:r>
          </a:p>
        </p:txBody>
      </p:sp>
      <p:grpSp>
        <p:nvGrpSpPr>
          <p:cNvPr id="82" name="Group 81">
            <a:extLst>
              <a:ext uri="{FF2B5EF4-FFF2-40B4-BE49-F238E27FC236}">
                <a16:creationId xmlns:a16="http://schemas.microsoft.com/office/drawing/2014/main" id="{FEBECAA8-5EA8-4222-B18E-E3341B92C764}"/>
              </a:ext>
            </a:extLst>
          </p:cNvPr>
          <p:cNvGrpSpPr/>
          <p:nvPr/>
        </p:nvGrpSpPr>
        <p:grpSpPr>
          <a:xfrm>
            <a:off x="10139202" y="4069816"/>
            <a:ext cx="731520" cy="2317272"/>
            <a:chOff x="10139202" y="4069816"/>
            <a:chExt cx="731520" cy="2317272"/>
          </a:xfrm>
        </p:grpSpPr>
        <p:cxnSp>
          <p:nvCxnSpPr>
            <p:cNvPr id="25" name="Straight Connector 24">
              <a:extLst>
                <a:ext uri="{FF2B5EF4-FFF2-40B4-BE49-F238E27FC236}">
                  <a16:creationId xmlns:a16="http://schemas.microsoft.com/office/drawing/2014/main" id="{9C842896-7698-4CC1-AEB2-25DC031256E6}"/>
                </a:ext>
              </a:extLst>
            </p:cNvPr>
            <p:cNvCxnSpPr>
              <a:cxnSpLocks/>
              <a:stCxn id="21" idx="3"/>
            </p:cNvCxnSpPr>
            <p:nvPr/>
          </p:nvCxnSpPr>
          <p:spPr>
            <a:xfrm>
              <a:off x="10139202" y="6387088"/>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6F69CA2F-0726-4E1E-A749-83B8DDA463D7}"/>
                </a:ext>
              </a:extLst>
            </p:cNvPr>
            <p:cNvCxnSpPr>
              <a:cxnSpLocks/>
            </p:cNvCxnSpPr>
            <p:nvPr/>
          </p:nvCxnSpPr>
          <p:spPr>
            <a:xfrm flipV="1">
              <a:off x="10870722" y="4069817"/>
              <a:ext cx="0" cy="2317271"/>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550BFCE9-0E2A-4117-BA98-83F2863E2738}"/>
                </a:ext>
              </a:extLst>
            </p:cNvPr>
            <p:cNvCxnSpPr>
              <a:cxnSpLocks/>
              <a:stCxn id="18" idx="3"/>
            </p:cNvCxnSpPr>
            <p:nvPr/>
          </p:nvCxnSpPr>
          <p:spPr>
            <a:xfrm>
              <a:off x="10139202" y="406981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D58473EB-6D89-408B-BC38-908A326FDCD8}"/>
                </a:ext>
              </a:extLst>
            </p:cNvPr>
            <p:cNvCxnSpPr>
              <a:cxnSpLocks/>
              <a:stCxn id="17" idx="3"/>
            </p:cNvCxnSpPr>
            <p:nvPr/>
          </p:nvCxnSpPr>
          <p:spPr>
            <a:xfrm>
              <a:off x="10139202" y="470989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4933ADD2-6192-4EAB-91A7-45685F03E94A}"/>
                </a:ext>
              </a:extLst>
            </p:cNvPr>
            <p:cNvCxnSpPr>
              <a:cxnSpLocks/>
              <a:stCxn id="16" idx="3"/>
            </p:cNvCxnSpPr>
            <p:nvPr/>
          </p:nvCxnSpPr>
          <p:spPr>
            <a:xfrm>
              <a:off x="10139202" y="534997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grpSp>
      <p:grpSp>
        <p:nvGrpSpPr>
          <p:cNvPr id="80" name="Group 79">
            <a:extLst>
              <a:ext uri="{FF2B5EF4-FFF2-40B4-BE49-F238E27FC236}">
                <a16:creationId xmlns:a16="http://schemas.microsoft.com/office/drawing/2014/main" id="{11D06CA2-E17D-49DB-9C17-59181E0BA3A5}"/>
              </a:ext>
            </a:extLst>
          </p:cNvPr>
          <p:cNvGrpSpPr/>
          <p:nvPr/>
        </p:nvGrpSpPr>
        <p:grpSpPr>
          <a:xfrm>
            <a:off x="1313628" y="2866218"/>
            <a:ext cx="7027254" cy="2361841"/>
            <a:chOff x="1313628" y="2744298"/>
            <a:chExt cx="7027254" cy="2361841"/>
          </a:xfrm>
        </p:grpSpPr>
        <p:cxnSp>
          <p:nvCxnSpPr>
            <p:cNvPr id="46" name="Straight Connector 45">
              <a:extLst>
                <a:ext uri="{FF2B5EF4-FFF2-40B4-BE49-F238E27FC236}">
                  <a16:creationId xmlns:a16="http://schemas.microsoft.com/office/drawing/2014/main" id="{7DEDA4FB-B0AF-4580-8381-3F774C807EBE}"/>
                </a:ext>
              </a:extLst>
            </p:cNvPr>
            <p:cNvCxnSpPr>
              <a:cxnSpLocks/>
            </p:cNvCxnSpPr>
            <p:nvPr/>
          </p:nvCxnSpPr>
          <p:spPr>
            <a:xfrm>
              <a:off x="1321278" y="446605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7339DC23-E491-4745-9272-0D9DF3DFE606}"/>
                </a:ext>
              </a:extLst>
            </p:cNvPr>
            <p:cNvCxnSpPr>
              <a:cxnSpLocks/>
            </p:cNvCxnSpPr>
            <p:nvPr/>
          </p:nvCxnSpPr>
          <p:spPr>
            <a:xfrm flipV="1">
              <a:off x="7606456" y="3016681"/>
              <a:ext cx="0" cy="2089458"/>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462F6842-BEDC-4FAB-A6CE-AAA4ABD8AAD1}"/>
                </a:ext>
              </a:extLst>
            </p:cNvPr>
            <p:cNvCxnSpPr>
              <a:cxnSpLocks/>
            </p:cNvCxnSpPr>
            <p:nvPr/>
          </p:nvCxnSpPr>
          <p:spPr>
            <a:xfrm>
              <a:off x="7609362" y="382597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9" name="Straight Connector 48">
              <a:extLst>
                <a:ext uri="{FF2B5EF4-FFF2-40B4-BE49-F238E27FC236}">
                  <a16:creationId xmlns:a16="http://schemas.microsoft.com/office/drawing/2014/main" id="{6AB4F237-4F51-4827-9F2A-F64CCA336261}"/>
                </a:ext>
              </a:extLst>
            </p:cNvPr>
            <p:cNvCxnSpPr>
              <a:cxnSpLocks/>
            </p:cNvCxnSpPr>
            <p:nvPr/>
          </p:nvCxnSpPr>
          <p:spPr>
            <a:xfrm>
              <a:off x="7609362" y="446605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6C009B6E-D08E-4F85-8DED-370055963B54}"/>
                </a:ext>
              </a:extLst>
            </p:cNvPr>
            <p:cNvCxnSpPr>
              <a:cxnSpLocks/>
            </p:cNvCxnSpPr>
            <p:nvPr/>
          </p:nvCxnSpPr>
          <p:spPr>
            <a:xfrm>
              <a:off x="7609362" y="510613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945B7567-06BD-4D24-AC9F-C0BDC5BE9596}"/>
                </a:ext>
              </a:extLst>
            </p:cNvPr>
            <p:cNvCxnSpPr>
              <a:cxnSpLocks/>
            </p:cNvCxnSpPr>
            <p:nvPr/>
          </p:nvCxnSpPr>
          <p:spPr>
            <a:xfrm>
              <a:off x="4456217" y="494611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46F41824-E2D8-46DF-893D-AD54E9A74152}"/>
                </a:ext>
              </a:extLst>
            </p:cNvPr>
            <p:cNvCxnSpPr>
              <a:cxnSpLocks/>
            </p:cNvCxnSpPr>
            <p:nvPr/>
          </p:nvCxnSpPr>
          <p:spPr>
            <a:xfrm>
              <a:off x="4456217" y="398599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B6605E88-2555-4A57-9D92-8A1312582C6D}"/>
                </a:ext>
              </a:extLst>
            </p:cNvPr>
            <p:cNvCxnSpPr>
              <a:cxnSpLocks/>
            </p:cNvCxnSpPr>
            <p:nvPr/>
          </p:nvCxnSpPr>
          <p:spPr>
            <a:xfrm flipV="1">
              <a:off x="4456217" y="3016681"/>
              <a:ext cx="0" cy="192943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8FC18812-01DA-4C51-9D34-CF206C7D9BAD}"/>
                </a:ext>
              </a:extLst>
            </p:cNvPr>
            <p:cNvCxnSpPr>
              <a:cxnSpLocks/>
            </p:cNvCxnSpPr>
            <p:nvPr/>
          </p:nvCxnSpPr>
          <p:spPr>
            <a:xfrm flipV="1">
              <a:off x="1321278" y="3016681"/>
              <a:ext cx="0" cy="145621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056115DA-86EA-47F6-A6E9-3254BCBBDA4E}"/>
                </a:ext>
              </a:extLst>
            </p:cNvPr>
            <p:cNvCxnSpPr>
              <a:cxnSpLocks/>
            </p:cNvCxnSpPr>
            <p:nvPr/>
          </p:nvCxnSpPr>
          <p:spPr>
            <a:xfrm>
              <a:off x="1313628" y="3016681"/>
              <a:ext cx="6285178"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A5A2CA0-7AF5-4393-B71E-6B4AEBFD5919}"/>
                </a:ext>
              </a:extLst>
            </p:cNvPr>
            <p:cNvCxnSpPr>
              <a:cxnSpLocks/>
            </p:cNvCxnSpPr>
            <p:nvPr/>
          </p:nvCxnSpPr>
          <p:spPr>
            <a:xfrm flipV="1">
              <a:off x="6060978" y="2744298"/>
              <a:ext cx="0" cy="272384"/>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108FFC79-85F6-4323-B69F-99C7CE473DAF}"/>
              </a:ext>
            </a:extLst>
          </p:cNvPr>
          <p:cNvGrpSpPr/>
          <p:nvPr/>
        </p:nvGrpSpPr>
        <p:grpSpPr>
          <a:xfrm>
            <a:off x="270533" y="6498014"/>
            <a:ext cx="2297278" cy="138499"/>
            <a:chOff x="270533" y="6498014"/>
            <a:chExt cx="2297278" cy="138499"/>
          </a:xfrm>
        </p:grpSpPr>
        <p:sp>
          <p:nvSpPr>
            <p:cNvPr id="32" name="TextBox 31">
              <a:extLst>
                <a:ext uri="{FF2B5EF4-FFF2-40B4-BE49-F238E27FC236}">
                  <a16:creationId xmlns:a16="http://schemas.microsoft.com/office/drawing/2014/main" id="{75842196-B1A2-4E4C-B89B-0A9A604EC920}"/>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33" name="Picture 54">
              <a:extLst>
                <a:ext uri="{FF2B5EF4-FFF2-40B4-BE49-F238E27FC236}">
                  <a16:creationId xmlns:a16="http://schemas.microsoft.com/office/drawing/2014/main" id="{350DCE1A-191F-46A8-9766-C2D9439E007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41737810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69240" y="1591729"/>
            <a:ext cx="5265119" cy="1569660"/>
          </a:xfrm>
        </p:spPr>
        <p:txBody>
          <a:bodyPr vert="horz" wrap="square" lIns="146304" tIns="91440" rIns="146304" bIns="91440" rtlCol="0" anchor="t">
            <a:spAutoFit/>
          </a:bodyPr>
          <a:lstStyle/>
          <a:p>
            <a:r>
              <a:rPr lang="en-US" dirty="0"/>
              <a:t>Contoso Connected Car is collecting and storing vehicle telemetry data from millions of vehicles. The team has decided to partition based on a composite key consisting of device id + current time when the interaction occurred. </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269240" y="289511"/>
            <a:ext cx="5265119" cy="976860"/>
          </a:xfrm>
        </p:spPr>
        <p:txBody>
          <a:bodyPr/>
          <a:lstStyle/>
          <a:p>
            <a:r>
              <a:rPr lang="en-US"/>
              <a:t>PARTITION KEY SELECTION</a:t>
            </a:r>
          </a:p>
        </p:txBody>
      </p:sp>
      <p:sp>
        <p:nvSpPr>
          <p:cNvPr id="80" name="Freeform: Shape 79">
            <a:extLst>
              <a:ext uri="{FF2B5EF4-FFF2-40B4-BE49-F238E27FC236}">
                <a16:creationId xmlns:a16="http://schemas.microsoft.com/office/drawing/2014/main" id="{3F898C71-FCAC-4720-BCF3-7A69085734BA}"/>
              </a:ext>
            </a:extLst>
          </p:cNvPr>
          <p:cNvSpPr>
            <a:spLocks/>
          </p:cNvSpPr>
          <p:nvPr/>
        </p:nvSpPr>
        <p:spPr bwMode="auto">
          <a:xfrm>
            <a:off x="6798527" y="1907177"/>
            <a:ext cx="5051951" cy="2772661"/>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cxnSp>
        <p:nvCxnSpPr>
          <p:cNvPr id="6" name="Straight Connector 5">
            <a:extLst>
              <a:ext uri="{FF2B5EF4-FFF2-40B4-BE49-F238E27FC236}">
                <a16:creationId xmlns:a16="http://schemas.microsoft.com/office/drawing/2014/main" id="{F6516C2C-E80F-4F59-8A1D-EB5F4A112265}"/>
              </a:ext>
            </a:extLst>
          </p:cNvPr>
          <p:cNvCxnSpPr>
            <a:cxnSpLocks/>
          </p:cNvCxnSpPr>
          <p:nvPr/>
        </p:nvCxnSpPr>
        <p:spPr>
          <a:xfrm>
            <a:off x="7940134" y="2573408"/>
            <a:ext cx="314538" cy="1440198"/>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1" name="Straight Connector 10">
            <a:extLst>
              <a:ext uri="{FF2B5EF4-FFF2-40B4-BE49-F238E27FC236}">
                <a16:creationId xmlns:a16="http://schemas.microsoft.com/office/drawing/2014/main" id="{850AAAE0-9096-4AEC-AF35-B226D9B0CCC8}"/>
              </a:ext>
            </a:extLst>
          </p:cNvPr>
          <p:cNvCxnSpPr>
            <a:cxnSpLocks/>
            <a:stCxn id="109" idx="3"/>
            <a:endCxn id="131" idx="1"/>
          </p:cNvCxnSpPr>
          <p:nvPr/>
        </p:nvCxnSpPr>
        <p:spPr>
          <a:xfrm>
            <a:off x="8648970" y="3878346"/>
            <a:ext cx="2384592" cy="302505"/>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2" name="Straight Connector 11">
            <a:extLst>
              <a:ext uri="{FF2B5EF4-FFF2-40B4-BE49-F238E27FC236}">
                <a16:creationId xmlns:a16="http://schemas.microsoft.com/office/drawing/2014/main" id="{B22E6C04-9431-4CB5-9D7E-BF888AC87584}"/>
              </a:ext>
            </a:extLst>
          </p:cNvPr>
          <p:cNvCxnSpPr>
            <a:cxnSpLocks/>
            <a:stCxn id="98" idx="3"/>
            <a:endCxn id="153" idx="1"/>
          </p:cNvCxnSpPr>
          <p:nvPr/>
        </p:nvCxnSpPr>
        <p:spPr>
          <a:xfrm flipV="1">
            <a:off x="8172794" y="2543373"/>
            <a:ext cx="1312971" cy="31273"/>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3" name="Straight Connector 12">
            <a:extLst>
              <a:ext uri="{FF2B5EF4-FFF2-40B4-BE49-F238E27FC236}">
                <a16:creationId xmlns:a16="http://schemas.microsoft.com/office/drawing/2014/main" id="{1B10B12F-AED0-405E-920C-95E9DAD8E792}"/>
              </a:ext>
            </a:extLst>
          </p:cNvPr>
          <p:cNvCxnSpPr>
            <a:cxnSpLocks/>
            <a:endCxn id="153" idx="2"/>
          </p:cNvCxnSpPr>
          <p:nvPr/>
        </p:nvCxnSpPr>
        <p:spPr>
          <a:xfrm flipV="1">
            <a:off x="8262354" y="2755553"/>
            <a:ext cx="1498022" cy="1258060"/>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4" name="Straight Connector 13">
            <a:extLst>
              <a:ext uri="{FF2B5EF4-FFF2-40B4-BE49-F238E27FC236}">
                <a16:creationId xmlns:a16="http://schemas.microsoft.com/office/drawing/2014/main" id="{284A9EBE-87CE-4975-94BB-88ACBD0508E2}"/>
              </a:ext>
            </a:extLst>
          </p:cNvPr>
          <p:cNvCxnSpPr>
            <a:cxnSpLocks/>
            <a:stCxn id="131" idx="0"/>
            <a:endCxn id="153" idx="3"/>
          </p:cNvCxnSpPr>
          <p:nvPr/>
        </p:nvCxnSpPr>
        <p:spPr>
          <a:xfrm flipH="1" flipV="1">
            <a:off x="10034987" y="2543373"/>
            <a:ext cx="1273186" cy="1425298"/>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6" name="Straight Connector 15">
            <a:extLst>
              <a:ext uri="{FF2B5EF4-FFF2-40B4-BE49-F238E27FC236}">
                <a16:creationId xmlns:a16="http://schemas.microsoft.com/office/drawing/2014/main" id="{AEE44B15-74D0-4231-A270-AFABA9872263}"/>
              </a:ext>
            </a:extLst>
          </p:cNvPr>
          <p:cNvCxnSpPr>
            <a:cxnSpLocks/>
            <a:stCxn id="98" idx="3"/>
            <a:endCxn id="131" idx="1"/>
          </p:cNvCxnSpPr>
          <p:nvPr/>
        </p:nvCxnSpPr>
        <p:spPr>
          <a:xfrm>
            <a:off x="8172794" y="2574646"/>
            <a:ext cx="2860768" cy="1606205"/>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7" name="Straight Connector 16">
            <a:extLst>
              <a:ext uri="{FF2B5EF4-FFF2-40B4-BE49-F238E27FC236}">
                <a16:creationId xmlns:a16="http://schemas.microsoft.com/office/drawing/2014/main" id="{B4ACFFAE-6F93-4167-BA7F-6FEDF50301DC}"/>
              </a:ext>
            </a:extLst>
          </p:cNvPr>
          <p:cNvCxnSpPr>
            <a:cxnSpLocks/>
            <a:stCxn id="153" idx="2"/>
            <a:endCxn id="120" idx="0"/>
          </p:cNvCxnSpPr>
          <p:nvPr/>
        </p:nvCxnSpPr>
        <p:spPr>
          <a:xfrm flipH="1">
            <a:off x="9513227" y="2755553"/>
            <a:ext cx="247149" cy="335424"/>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8" name="Straight Connector 17">
            <a:extLst>
              <a:ext uri="{FF2B5EF4-FFF2-40B4-BE49-F238E27FC236}">
                <a16:creationId xmlns:a16="http://schemas.microsoft.com/office/drawing/2014/main" id="{B30C4715-CDC1-4763-AAD8-8F0588D98B4F}"/>
              </a:ext>
            </a:extLst>
          </p:cNvPr>
          <p:cNvCxnSpPr>
            <a:cxnSpLocks/>
            <a:stCxn id="142" idx="1"/>
            <a:endCxn id="80" idx="666"/>
          </p:cNvCxnSpPr>
          <p:nvPr/>
        </p:nvCxnSpPr>
        <p:spPr>
          <a:xfrm flipH="1">
            <a:off x="8676432" y="3113793"/>
            <a:ext cx="1589139" cy="736777"/>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9" name="Straight Connector 18">
            <a:extLst>
              <a:ext uri="{FF2B5EF4-FFF2-40B4-BE49-F238E27FC236}">
                <a16:creationId xmlns:a16="http://schemas.microsoft.com/office/drawing/2014/main" id="{A34BA431-6D97-4650-89E3-991619CEE62B}"/>
              </a:ext>
            </a:extLst>
          </p:cNvPr>
          <p:cNvCxnSpPr>
            <a:cxnSpLocks/>
            <a:stCxn id="142" idx="1"/>
            <a:endCxn id="98" idx="3"/>
          </p:cNvCxnSpPr>
          <p:nvPr/>
        </p:nvCxnSpPr>
        <p:spPr>
          <a:xfrm flipH="1" flipV="1">
            <a:off x="8172794" y="2574646"/>
            <a:ext cx="2092777" cy="539147"/>
          </a:xfrm>
          <a:prstGeom prst="line">
            <a:avLst/>
          </a:prstGeom>
          <a:noFill/>
          <a:ln w="12700" cap="flat" cmpd="sng" algn="ctr">
            <a:solidFill>
              <a:schemeClr val="bg1">
                <a:lumMod val="50000"/>
              </a:schemeClr>
            </a:solidFill>
            <a:prstDash val="sysDash"/>
            <a:headEnd type="none" w="med" len="med"/>
            <a:tailEnd type="none" w="med" len="med"/>
          </a:ln>
          <a:effectLst/>
        </p:spPr>
      </p:cxnSp>
      <p:grpSp>
        <p:nvGrpSpPr>
          <p:cNvPr id="83" name="Group 82">
            <a:extLst>
              <a:ext uri="{FF2B5EF4-FFF2-40B4-BE49-F238E27FC236}">
                <a16:creationId xmlns:a16="http://schemas.microsoft.com/office/drawing/2014/main" id="{BCC4B01B-B41D-46AC-9CB5-1FF01CD7E5BF}"/>
              </a:ext>
            </a:extLst>
          </p:cNvPr>
          <p:cNvGrpSpPr/>
          <p:nvPr/>
        </p:nvGrpSpPr>
        <p:grpSpPr>
          <a:xfrm>
            <a:off x="4364594" y="4368720"/>
            <a:ext cx="641116" cy="554781"/>
            <a:chOff x="10870269" y="2453559"/>
            <a:chExt cx="641116" cy="554781"/>
          </a:xfrm>
        </p:grpSpPr>
        <p:sp>
          <p:nvSpPr>
            <p:cNvPr id="84" name="Star: 4 Points 8">
              <a:extLst>
                <a:ext uri="{FF2B5EF4-FFF2-40B4-BE49-F238E27FC236}">
                  <a16:creationId xmlns:a16="http://schemas.microsoft.com/office/drawing/2014/main" id="{38F86D74-9FAF-4A62-B6C3-0DC8A8AF8F17}"/>
                </a:ext>
              </a:extLst>
            </p:cNvPr>
            <p:cNvSpPr/>
            <p:nvPr/>
          </p:nvSpPr>
          <p:spPr bwMode="auto">
            <a:xfrm>
              <a:off x="10871109" y="2453559"/>
              <a:ext cx="179359" cy="184107"/>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Star: 4 Points 8">
              <a:extLst>
                <a:ext uri="{FF2B5EF4-FFF2-40B4-BE49-F238E27FC236}">
                  <a16:creationId xmlns:a16="http://schemas.microsoft.com/office/drawing/2014/main" id="{1BCA0D31-AEDD-4DEA-B5E0-939C0A1FF620}"/>
                </a:ext>
              </a:extLst>
            </p:cNvPr>
            <p:cNvSpPr/>
            <p:nvPr/>
          </p:nvSpPr>
          <p:spPr bwMode="auto">
            <a:xfrm>
              <a:off x="11351604" y="2923572"/>
              <a:ext cx="82582" cy="8476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11293307-1EC4-42EC-8B64-E9C7776FC347}"/>
                </a:ext>
              </a:extLst>
            </p:cNvPr>
            <p:cNvSpPr/>
            <p:nvPr/>
          </p:nvSpPr>
          <p:spPr bwMode="auto">
            <a:xfrm>
              <a:off x="10986117" y="2557903"/>
              <a:ext cx="396995" cy="40750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Oval 9">
              <a:extLst>
                <a:ext uri="{FF2B5EF4-FFF2-40B4-BE49-F238E27FC236}">
                  <a16:creationId xmlns:a16="http://schemas.microsoft.com/office/drawing/2014/main" id="{818F53C4-BE81-4C04-9046-B4640F143FF3}"/>
                </a:ext>
              </a:extLst>
            </p:cNvPr>
            <p:cNvSpPr/>
            <p:nvPr/>
          </p:nvSpPr>
          <p:spPr bwMode="auto">
            <a:xfrm rot="19667957">
              <a:off x="10870269" y="2667856"/>
              <a:ext cx="641116" cy="198082"/>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18D6A780-65D8-4304-809E-90958BE5B0BC}"/>
              </a:ext>
            </a:extLst>
          </p:cNvPr>
          <p:cNvGrpSpPr/>
          <p:nvPr/>
        </p:nvGrpSpPr>
        <p:grpSpPr>
          <a:xfrm>
            <a:off x="7623572" y="2362466"/>
            <a:ext cx="549222" cy="424360"/>
            <a:chOff x="7045780" y="2187004"/>
            <a:chExt cx="549222" cy="424360"/>
          </a:xfrm>
        </p:grpSpPr>
        <p:grpSp>
          <p:nvGrpSpPr>
            <p:cNvPr id="65" name="Group 64">
              <a:extLst>
                <a:ext uri="{FF2B5EF4-FFF2-40B4-BE49-F238E27FC236}">
                  <a16:creationId xmlns:a16="http://schemas.microsoft.com/office/drawing/2014/main" id="{B7D96BA8-E014-432C-867D-594557894BB0}"/>
                </a:ext>
              </a:extLst>
            </p:cNvPr>
            <p:cNvGrpSpPr/>
            <p:nvPr/>
          </p:nvGrpSpPr>
          <p:grpSpPr>
            <a:xfrm>
              <a:off x="7045780" y="2187004"/>
              <a:ext cx="549222" cy="424360"/>
              <a:chOff x="7203621" y="2226683"/>
              <a:chExt cx="482317" cy="372664"/>
            </a:xfrm>
          </p:grpSpPr>
          <p:grpSp>
            <p:nvGrpSpPr>
              <p:cNvPr id="89" name="Group 88">
                <a:extLst>
                  <a:ext uri="{FF2B5EF4-FFF2-40B4-BE49-F238E27FC236}">
                    <a16:creationId xmlns:a16="http://schemas.microsoft.com/office/drawing/2014/main" id="{6444741F-B87F-44DA-8D35-6C34C199E3C4}"/>
                  </a:ext>
                </a:extLst>
              </p:cNvPr>
              <p:cNvGrpSpPr/>
              <p:nvPr/>
            </p:nvGrpSpPr>
            <p:grpSpPr>
              <a:xfrm>
                <a:off x="7203621" y="2226683"/>
                <a:ext cx="482317" cy="372664"/>
                <a:chOff x="2107244" y="1575258"/>
                <a:chExt cx="310993" cy="343365"/>
              </a:xfrm>
              <a:noFill/>
            </p:grpSpPr>
            <p:sp>
              <p:nvSpPr>
                <p:cNvPr id="98" name="Rectangle 9">
                  <a:extLst>
                    <a:ext uri="{FF2B5EF4-FFF2-40B4-BE49-F238E27FC236}">
                      <a16:creationId xmlns:a16="http://schemas.microsoft.com/office/drawing/2014/main" id="{9D5E9494-7CB7-4B04-B9BC-AD062356AB7B}"/>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D8018A3C-022B-42C4-B050-2070B88B66F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E09992BA-7726-4F05-9E94-E3A3186C1501}"/>
                  </a:ext>
                </a:extLst>
              </p:cNvPr>
              <p:cNvGrpSpPr/>
              <p:nvPr/>
            </p:nvGrpSpPr>
            <p:grpSpPr>
              <a:xfrm>
                <a:off x="7543900" y="2252646"/>
                <a:ext cx="103855" cy="25964"/>
                <a:chOff x="2287367" y="1599181"/>
                <a:chExt cx="95690" cy="23923"/>
              </a:xfrm>
              <a:noFill/>
            </p:grpSpPr>
            <p:sp>
              <p:nvSpPr>
                <p:cNvPr id="95" name="Oval 11">
                  <a:extLst>
                    <a:ext uri="{FF2B5EF4-FFF2-40B4-BE49-F238E27FC236}">
                      <a16:creationId xmlns:a16="http://schemas.microsoft.com/office/drawing/2014/main" id="{6CC6E0E1-50BE-42BA-A3A4-1A2D19090413}"/>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12">
                  <a:extLst>
                    <a:ext uri="{FF2B5EF4-FFF2-40B4-BE49-F238E27FC236}">
                      <a16:creationId xmlns:a16="http://schemas.microsoft.com/office/drawing/2014/main" id="{E56D11DD-14B0-4EB3-BEAF-B9002D29E2B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7" name="Oval 13">
                  <a:extLst>
                    <a:ext uri="{FF2B5EF4-FFF2-40B4-BE49-F238E27FC236}">
                      <a16:creationId xmlns:a16="http://schemas.microsoft.com/office/drawing/2014/main" id="{547029CA-06C3-42E6-AE15-987E1FB1E85E}"/>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50" name="TextBox 49">
              <a:extLst>
                <a:ext uri="{FF2B5EF4-FFF2-40B4-BE49-F238E27FC236}">
                  <a16:creationId xmlns:a16="http://schemas.microsoft.com/office/drawing/2014/main" id="{D91737B5-B8AA-4765-8FBC-83964D6C9C4E}"/>
                </a:ext>
              </a:extLst>
            </p:cNvPr>
            <p:cNvSpPr txBox="1"/>
            <p:nvPr/>
          </p:nvSpPr>
          <p:spPr>
            <a:xfrm>
              <a:off x="7106855" y="2306481"/>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66" name="Freeform: Shape 65">
              <a:extLst>
                <a:ext uri="{FF2B5EF4-FFF2-40B4-BE49-F238E27FC236}">
                  <a16:creationId xmlns:a16="http://schemas.microsoft.com/office/drawing/2014/main" id="{592EE8A4-FD02-4DDC-AA76-22B9350FC3D8}"/>
                </a:ext>
              </a:extLst>
            </p:cNvPr>
            <p:cNvSpPr/>
            <p:nvPr/>
          </p:nvSpPr>
          <p:spPr>
            <a:xfrm rot="5400000">
              <a:off x="7267858" y="2454775"/>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grpSp>
        <p:nvGrpSpPr>
          <p:cNvPr id="100" name="Group 99">
            <a:extLst>
              <a:ext uri="{FF2B5EF4-FFF2-40B4-BE49-F238E27FC236}">
                <a16:creationId xmlns:a16="http://schemas.microsoft.com/office/drawing/2014/main" id="{10B47185-94A8-425E-B6F0-DDC1A781748F}"/>
              </a:ext>
            </a:extLst>
          </p:cNvPr>
          <p:cNvGrpSpPr/>
          <p:nvPr/>
        </p:nvGrpSpPr>
        <p:grpSpPr>
          <a:xfrm>
            <a:off x="8099748" y="3666166"/>
            <a:ext cx="549222" cy="424360"/>
            <a:chOff x="7045780" y="2187004"/>
            <a:chExt cx="549222" cy="424360"/>
          </a:xfrm>
        </p:grpSpPr>
        <p:grpSp>
          <p:nvGrpSpPr>
            <p:cNvPr id="101" name="Group 100">
              <a:extLst>
                <a:ext uri="{FF2B5EF4-FFF2-40B4-BE49-F238E27FC236}">
                  <a16:creationId xmlns:a16="http://schemas.microsoft.com/office/drawing/2014/main" id="{7C997C82-9D1E-4E0F-B228-F5B5848D77B8}"/>
                </a:ext>
              </a:extLst>
            </p:cNvPr>
            <p:cNvGrpSpPr/>
            <p:nvPr/>
          </p:nvGrpSpPr>
          <p:grpSpPr>
            <a:xfrm>
              <a:off x="7045780" y="2187004"/>
              <a:ext cx="549222" cy="424360"/>
              <a:chOff x="7203621" y="2226683"/>
              <a:chExt cx="482317" cy="372664"/>
            </a:xfrm>
          </p:grpSpPr>
          <p:grpSp>
            <p:nvGrpSpPr>
              <p:cNvPr id="104" name="Group 103">
                <a:extLst>
                  <a:ext uri="{FF2B5EF4-FFF2-40B4-BE49-F238E27FC236}">
                    <a16:creationId xmlns:a16="http://schemas.microsoft.com/office/drawing/2014/main" id="{6CF87E16-BB30-45E7-B06E-DBE3B6DB4A5F}"/>
                  </a:ext>
                </a:extLst>
              </p:cNvPr>
              <p:cNvGrpSpPr/>
              <p:nvPr/>
            </p:nvGrpSpPr>
            <p:grpSpPr>
              <a:xfrm>
                <a:off x="7203621" y="2226683"/>
                <a:ext cx="482317" cy="372664"/>
                <a:chOff x="2107244" y="1575258"/>
                <a:chExt cx="310993" cy="343365"/>
              </a:xfrm>
              <a:noFill/>
            </p:grpSpPr>
            <p:sp>
              <p:nvSpPr>
                <p:cNvPr id="109" name="Rectangle 9">
                  <a:extLst>
                    <a:ext uri="{FF2B5EF4-FFF2-40B4-BE49-F238E27FC236}">
                      <a16:creationId xmlns:a16="http://schemas.microsoft.com/office/drawing/2014/main" id="{DF7149CA-1545-4E57-954C-539D5E15F75D}"/>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0" name="Line 10">
                  <a:extLst>
                    <a:ext uri="{FF2B5EF4-FFF2-40B4-BE49-F238E27FC236}">
                      <a16:creationId xmlns:a16="http://schemas.microsoft.com/office/drawing/2014/main" id="{2FB67745-D278-452F-A8C9-C38B4ACDA0BF}"/>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2680F7DA-9AA2-4EEC-91A3-6FFF9B237C19}"/>
                  </a:ext>
                </a:extLst>
              </p:cNvPr>
              <p:cNvGrpSpPr/>
              <p:nvPr/>
            </p:nvGrpSpPr>
            <p:grpSpPr>
              <a:xfrm>
                <a:off x="7543900" y="2252646"/>
                <a:ext cx="103855" cy="25964"/>
                <a:chOff x="2287367" y="1599181"/>
                <a:chExt cx="95690" cy="23923"/>
              </a:xfrm>
              <a:noFill/>
            </p:grpSpPr>
            <p:sp>
              <p:nvSpPr>
                <p:cNvPr id="106" name="Oval 11">
                  <a:extLst>
                    <a:ext uri="{FF2B5EF4-FFF2-40B4-BE49-F238E27FC236}">
                      <a16:creationId xmlns:a16="http://schemas.microsoft.com/office/drawing/2014/main" id="{92E4B5C3-F39E-472F-9C0C-5FC80EB121B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7" name="Oval 12">
                  <a:extLst>
                    <a:ext uri="{FF2B5EF4-FFF2-40B4-BE49-F238E27FC236}">
                      <a16:creationId xmlns:a16="http://schemas.microsoft.com/office/drawing/2014/main" id="{E01B221F-6956-42F3-B29B-0D6EF6C856F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8" name="Oval 13">
                  <a:extLst>
                    <a:ext uri="{FF2B5EF4-FFF2-40B4-BE49-F238E27FC236}">
                      <a16:creationId xmlns:a16="http://schemas.microsoft.com/office/drawing/2014/main" id="{A07B418B-EFE2-489F-88E7-7F6F2A2C710E}"/>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02" name="TextBox 101">
              <a:extLst>
                <a:ext uri="{FF2B5EF4-FFF2-40B4-BE49-F238E27FC236}">
                  <a16:creationId xmlns:a16="http://schemas.microsoft.com/office/drawing/2014/main" id="{C218C1B0-0676-4749-B7E5-4A41D07D6F57}"/>
                </a:ext>
              </a:extLst>
            </p:cNvPr>
            <p:cNvSpPr txBox="1"/>
            <p:nvPr/>
          </p:nvSpPr>
          <p:spPr>
            <a:xfrm>
              <a:off x="7106855" y="2306481"/>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03" name="Freeform: Shape 102">
              <a:extLst>
                <a:ext uri="{FF2B5EF4-FFF2-40B4-BE49-F238E27FC236}">
                  <a16:creationId xmlns:a16="http://schemas.microsoft.com/office/drawing/2014/main" id="{2731C9BF-DE0F-4A1D-8612-E29D4B271612}"/>
                </a:ext>
              </a:extLst>
            </p:cNvPr>
            <p:cNvSpPr/>
            <p:nvPr/>
          </p:nvSpPr>
          <p:spPr>
            <a:xfrm rot="5400000">
              <a:off x="7267858" y="2454775"/>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grpSp>
        <p:nvGrpSpPr>
          <p:cNvPr id="111" name="Group 110">
            <a:extLst>
              <a:ext uri="{FF2B5EF4-FFF2-40B4-BE49-F238E27FC236}">
                <a16:creationId xmlns:a16="http://schemas.microsoft.com/office/drawing/2014/main" id="{FB3487B0-DB6A-4080-B87F-50F789FDE010}"/>
              </a:ext>
            </a:extLst>
          </p:cNvPr>
          <p:cNvGrpSpPr/>
          <p:nvPr/>
        </p:nvGrpSpPr>
        <p:grpSpPr>
          <a:xfrm>
            <a:off x="9238616" y="3090977"/>
            <a:ext cx="549222" cy="424360"/>
            <a:chOff x="7045780" y="2187004"/>
            <a:chExt cx="549222" cy="424360"/>
          </a:xfrm>
        </p:grpSpPr>
        <p:grpSp>
          <p:nvGrpSpPr>
            <p:cNvPr id="112" name="Group 111">
              <a:extLst>
                <a:ext uri="{FF2B5EF4-FFF2-40B4-BE49-F238E27FC236}">
                  <a16:creationId xmlns:a16="http://schemas.microsoft.com/office/drawing/2014/main" id="{DC9F1832-6FFA-4D54-8B0B-99F360492D5B}"/>
                </a:ext>
              </a:extLst>
            </p:cNvPr>
            <p:cNvGrpSpPr/>
            <p:nvPr/>
          </p:nvGrpSpPr>
          <p:grpSpPr>
            <a:xfrm>
              <a:off x="7045780" y="2187004"/>
              <a:ext cx="549222" cy="424360"/>
              <a:chOff x="7203621" y="2226683"/>
              <a:chExt cx="482317" cy="372664"/>
            </a:xfrm>
          </p:grpSpPr>
          <p:grpSp>
            <p:nvGrpSpPr>
              <p:cNvPr id="115" name="Group 114">
                <a:extLst>
                  <a:ext uri="{FF2B5EF4-FFF2-40B4-BE49-F238E27FC236}">
                    <a16:creationId xmlns:a16="http://schemas.microsoft.com/office/drawing/2014/main" id="{CABC042F-2564-4440-8AF0-1D19569B2614}"/>
                  </a:ext>
                </a:extLst>
              </p:cNvPr>
              <p:cNvGrpSpPr/>
              <p:nvPr/>
            </p:nvGrpSpPr>
            <p:grpSpPr>
              <a:xfrm>
                <a:off x="7203621" y="2226683"/>
                <a:ext cx="482317" cy="372664"/>
                <a:chOff x="2107244" y="1575258"/>
                <a:chExt cx="310993" cy="343365"/>
              </a:xfrm>
              <a:noFill/>
            </p:grpSpPr>
            <p:sp>
              <p:nvSpPr>
                <p:cNvPr id="120" name="Rectangle 9">
                  <a:extLst>
                    <a:ext uri="{FF2B5EF4-FFF2-40B4-BE49-F238E27FC236}">
                      <a16:creationId xmlns:a16="http://schemas.microsoft.com/office/drawing/2014/main" id="{BB223E2D-64FE-482E-9E2A-C7469F2A8AA5}"/>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1" name="Line 10">
                  <a:extLst>
                    <a:ext uri="{FF2B5EF4-FFF2-40B4-BE49-F238E27FC236}">
                      <a16:creationId xmlns:a16="http://schemas.microsoft.com/office/drawing/2014/main" id="{AE554C5F-E6CB-4620-A954-BC026C7AAABA}"/>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AE70CFF9-30F4-47A1-89DB-608A142E6EC6}"/>
                  </a:ext>
                </a:extLst>
              </p:cNvPr>
              <p:cNvGrpSpPr/>
              <p:nvPr/>
            </p:nvGrpSpPr>
            <p:grpSpPr>
              <a:xfrm>
                <a:off x="7543900" y="2252646"/>
                <a:ext cx="103855" cy="25964"/>
                <a:chOff x="2287367" y="1599181"/>
                <a:chExt cx="95690" cy="23923"/>
              </a:xfrm>
              <a:noFill/>
            </p:grpSpPr>
            <p:sp>
              <p:nvSpPr>
                <p:cNvPr id="117" name="Oval 11">
                  <a:extLst>
                    <a:ext uri="{FF2B5EF4-FFF2-40B4-BE49-F238E27FC236}">
                      <a16:creationId xmlns:a16="http://schemas.microsoft.com/office/drawing/2014/main" id="{7A3377BF-CF36-422C-B419-DF43A46394EE}"/>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8" name="Oval 12">
                  <a:extLst>
                    <a:ext uri="{FF2B5EF4-FFF2-40B4-BE49-F238E27FC236}">
                      <a16:creationId xmlns:a16="http://schemas.microsoft.com/office/drawing/2014/main" id="{D58D95C9-E952-4B78-852C-4D66FE2B073B}"/>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9" name="Oval 13">
                  <a:extLst>
                    <a:ext uri="{FF2B5EF4-FFF2-40B4-BE49-F238E27FC236}">
                      <a16:creationId xmlns:a16="http://schemas.microsoft.com/office/drawing/2014/main" id="{688E0410-6E0D-435D-B93D-E9C72CD7F24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13" name="TextBox 112">
              <a:extLst>
                <a:ext uri="{FF2B5EF4-FFF2-40B4-BE49-F238E27FC236}">
                  <a16:creationId xmlns:a16="http://schemas.microsoft.com/office/drawing/2014/main" id="{554B8B90-FA55-4643-A4BC-97CF24F349FD}"/>
                </a:ext>
              </a:extLst>
            </p:cNvPr>
            <p:cNvSpPr txBox="1"/>
            <p:nvPr/>
          </p:nvSpPr>
          <p:spPr>
            <a:xfrm>
              <a:off x="7106855" y="2306481"/>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14" name="Freeform: Shape 113">
              <a:extLst>
                <a:ext uri="{FF2B5EF4-FFF2-40B4-BE49-F238E27FC236}">
                  <a16:creationId xmlns:a16="http://schemas.microsoft.com/office/drawing/2014/main" id="{5180476B-88D8-4F0A-860F-0A6A2D8A5B3F}"/>
                </a:ext>
              </a:extLst>
            </p:cNvPr>
            <p:cNvSpPr/>
            <p:nvPr/>
          </p:nvSpPr>
          <p:spPr>
            <a:xfrm rot="5400000">
              <a:off x="7267858" y="2454775"/>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grpSp>
        <p:nvGrpSpPr>
          <p:cNvPr id="122" name="Group 121">
            <a:extLst>
              <a:ext uri="{FF2B5EF4-FFF2-40B4-BE49-F238E27FC236}">
                <a16:creationId xmlns:a16="http://schemas.microsoft.com/office/drawing/2014/main" id="{0F335602-DD40-451A-8864-C0203257F264}"/>
              </a:ext>
            </a:extLst>
          </p:cNvPr>
          <p:cNvGrpSpPr/>
          <p:nvPr/>
        </p:nvGrpSpPr>
        <p:grpSpPr>
          <a:xfrm>
            <a:off x="11033562" y="3968671"/>
            <a:ext cx="549222" cy="424360"/>
            <a:chOff x="7045780" y="2187004"/>
            <a:chExt cx="549222" cy="424360"/>
          </a:xfrm>
        </p:grpSpPr>
        <p:grpSp>
          <p:nvGrpSpPr>
            <p:cNvPr id="123" name="Group 122">
              <a:extLst>
                <a:ext uri="{FF2B5EF4-FFF2-40B4-BE49-F238E27FC236}">
                  <a16:creationId xmlns:a16="http://schemas.microsoft.com/office/drawing/2014/main" id="{8A618FCC-0B7D-4DD8-B7E2-D57D9B8D9415}"/>
                </a:ext>
              </a:extLst>
            </p:cNvPr>
            <p:cNvGrpSpPr/>
            <p:nvPr/>
          </p:nvGrpSpPr>
          <p:grpSpPr>
            <a:xfrm>
              <a:off x="7045780" y="2187004"/>
              <a:ext cx="549222" cy="424360"/>
              <a:chOff x="7203621" y="2226683"/>
              <a:chExt cx="482317" cy="372664"/>
            </a:xfrm>
          </p:grpSpPr>
          <p:grpSp>
            <p:nvGrpSpPr>
              <p:cNvPr id="126" name="Group 125">
                <a:extLst>
                  <a:ext uri="{FF2B5EF4-FFF2-40B4-BE49-F238E27FC236}">
                    <a16:creationId xmlns:a16="http://schemas.microsoft.com/office/drawing/2014/main" id="{D8D2892E-482E-4635-B60E-590BD647B2F0}"/>
                  </a:ext>
                </a:extLst>
              </p:cNvPr>
              <p:cNvGrpSpPr/>
              <p:nvPr/>
            </p:nvGrpSpPr>
            <p:grpSpPr>
              <a:xfrm>
                <a:off x="7203621" y="2226683"/>
                <a:ext cx="482317" cy="372664"/>
                <a:chOff x="2107244" y="1575258"/>
                <a:chExt cx="310993" cy="343365"/>
              </a:xfrm>
              <a:noFill/>
            </p:grpSpPr>
            <p:sp>
              <p:nvSpPr>
                <p:cNvPr id="131" name="Rectangle 9">
                  <a:extLst>
                    <a:ext uri="{FF2B5EF4-FFF2-40B4-BE49-F238E27FC236}">
                      <a16:creationId xmlns:a16="http://schemas.microsoft.com/office/drawing/2014/main" id="{1C10DEF0-2B91-4A75-801D-56CDFB5661C2}"/>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2" name="Line 10">
                  <a:extLst>
                    <a:ext uri="{FF2B5EF4-FFF2-40B4-BE49-F238E27FC236}">
                      <a16:creationId xmlns:a16="http://schemas.microsoft.com/office/drawing/2014/main" id="{3C7DFB80-4BB3-4F98-A070-CEE2EC1EF90D}"/>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1C9BFA1F-C632-4AEA-8A35-9331C4FB239E}"/>
                  </a:ext>
                </a:extLst>
              </p:cNvPr>
              <p:cNvGrpSpPr/>
              <p:nvPr/>
            </p:nvGrpSpPr>
            <p:grpSpPr>
              <a:xfrm>
                <a:off x="7543900" y="2252646"/>
                <a:ext cx="103855" cy="25964"/>
                <a:chOff x="2287367" y="1599181"/>
                <a:chExt cx="95690" cy="23923"/>
              </a:xfrm>
              <a:noFill/>
            </p:grpSpPr>
            <p:sp>
              <p:nvSpPr>
                <p:cNvPr id="128" name="Oval 11">
                  <a:extLst>
                    <a:ext uri="{FF2B5EF4-FFF2-40B4-BE49-F238E27FC236}">
                      <a16:creationId xmlns:a16="http://schemas.microsoft.com/office/drawing/2014/main" id="{8081B329-C7CC-4AC8-9E41-009759999A98}"/>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9" name="Oval 12">
                  <a:extLst>
                    <a:ext uri="{FF2B5EF4-FFF2-40B4-BE49-F238E27FC236}">
                      <a16:creationId xmlns:a16="http://schemas.microsoft.com/office/drawing/2014/main" id="{586A391F-944D-4C2C-A173-229F9575DBA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0" name="Oval 13">
                  <a:extLst>
                    <a:ext uri="{FF2B5EF4-FFF2-40B4-BE49-F238E27FC236}">
                      <a16:creationId xmlns:a16="http://schemas.microsoft.com/office/drawing/2014/main" id="{DA0A184A-A30B-4209-B18E-887B380D09A5}"/>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4" name="TextBox 123">
              <a:extLst>
                <a:ext uri="{FF2B5EF4-FFF2-40B4-BE49-F238E27FC236}">
                  <a16:creationId xmlns:a16="http://schemas.microsoft.com/office/drawing/2014/main" id="{7DEAC171-B552-4929-8719-FB4735768253}"/>
                </a:ext>
              </a:extLst>
            </p:cNvPr>
            <p:cNvSpPr txBox="1"/>
            <p:nvPr/>
          </p:nvSpPr>
          <p:spPr>
            <a:xfrm>
              <a:off x="7106855" y="2306481"/>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25" name="Freeform: Shape 124">
              <a:extLst>
                <a:ext uri="{FF2B5EF4-FFF2-40B4-BE49-F238E27FC236}">
                  <a16:creationId xmlns:a16="http://schemas.microsoft.com/office/drawing/2014/main" id="{5C8087E5-CFB2-4A68-B03A-F4C21777CF35}"/>
                </a:ext>
              </a:extLst>
            </p:cNvPr>
            <p:cNvSpPr/>
            <p:nvPr/>
          </p:nvSpPr>
          <p:spPr>
            <a:xfrm rot="5400000">
              <a:off x="7267858" y="2454775"/>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grpSp>
        <p:nvGrpSpPr>
          <p:cNvPr id="133" name="Group 132">
            <a:extLst>
              <a:ext uri="{FF2B5EF4-FFF2-40B4-BE49-F238E27FC236}">
                <a16:creationId xmlns:a16="http://schemas.microsoft.com/office/drawing/2014/main" id="{C4808DE8-14BB-4FDB-A7DA-EE4B48190129}"/>
              </a:ext>
            </a:extLst>
          </p:cNvPr>
          <p:cNvGrpSpPr/>
          <p:nvPr/>
        </p:nvGrpSpPr>
        <p:grpSpPr>
          <a:xfrm>
            <a:off x="10265571" y="2901613"/>
            <a:ext cx="549222" cy="424360"/>
            <a:chOff x="7045780" y="2187004"/>
            <a:chExt cx="549222" cy="424360"/>
          </a:xfrm>
        </p:grpSpPr>
        <p:grpSp>
          <p:nvGrpSpPr>
            <p:cNvPr id="134" name="Group 133">
              <a:extLst>
                <a:ext uri="{FF2B5EF4-FFF2-40B4-BE49-F238E27FC236}">
                  <a16:creationId xmlns:a16="http://schemas.microsoft.com/office/drawing/2014/main" id="{6111D8BB-7CD3-4788-B839-37608B147FF4}"/>
                </a:ext>
              </a:extLst>
            </p:cNvPr>
            <p:cNvGrpSpPr/>
            <p:nvPr/>
          </p:nvGrpSpPr>
          <p:grpSpPr>
            <a:xfrm>
              <a:off x="7045780" y="2187004"/>
              <a:ext cx="549222" cy="424360"/>
              <a:chOff x="7203621" y="2226683"/>
              <a:chExt cx="482317" cy="372664"/>
            </a:xfrm>
          </p:grpSpPr>
          <p:grpSp>
            <p:nvGrpSpPr>
              <p:cNvPr id="137" name="Group 136">
                <a:extLst>
                  <a:ext uri="{FF2B5EF4-FFF2-40B4-BE49-F238E27FC236}">
                    <a16:creationId xmlns:a16="http://schemas.microsoft.com/office/drawing/2014/main" id="{7D63CD98-CF02-46CD-A395-629C3AAF79CA}"/>
                  </a:ext>
                </a:extLst>
              </p:cNvPr>
              <p:cNvGrpSpPr/>
              <p:nvPr/>
            </p:nvGrpSpPr>
            <p:grpSpPr>
              <a:xfrm>
                <a:off x="7203621" y="2226683"/>
                <a:ext cx="482317" cy="372664"/>
                <a:chOff x="2107244" y="1575258"/>
                <a:chExt cx="310993" cy="343365"/>
              </a:xfrm>
              <a:noFill/>
            </p:grpSpPr>
            <p:sp>
              <p:nvSpPr>
                <p:cNvPr id="142" name="Rectangle 9">
                  <a:extLst>
                    <a:ext uri="{FF2B5EF4-FFF2-40B4-BE49-F238E27FC236}">
                      <a16:creationId xmlns:a16="http://schemas.microsoft.com/office/drawing/2014/main" id="{6C65306B-458A-42A5-A35E-51246FB69173}"/>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7BB5BE05-0D4F-44B5-8C4C-74E57513022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5A2251C8-ADF0-48DE-A151-6D951816C2D5}"/>
                  </a:ext>
                </a:extLst>
              </p:cNvPr>
              <p:cNvGrpSpPr/>
              <p:nvPr/>
            </p:nvGrpSpPr>
            <p:grpSpPr>
              <a:xfrm>
                <a:off x="7543900" y="2252646"/>
                <a:ext cx="103855" cy="25964"/>
                <a:chOff x="2287367" y="1599181"/>
                <a:chExt cx="95690" cy="23923"/>
              </a:xfrm>
              <a:noFill/>
            </p:grpSpPr>
            <p:sp>
              <p:nvSpPr>
                <p:cNvPr id="139" name="Oval 11">
                  <a:extLst>
                    <a:ext uri="{FF2B5EF4-FFF2-40B4-BE49-F238E27FC236}">
                      <a16:creationId xmlns:a16="http://schemas.microsoft.com/office/drawing/2014/main" id="{F789B3C3-2E3A-4135-A50B-2C013309FC2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0" name="Oval 12">
                  <a:extLst>
                    <a:ext uri="{FF2B5EF4-FFF2-40B4-BE49-F238E27FC236}">
                      <a16:creationId xmlns:a16="http://schemas.microsoft.com/office/drawing/2014/main" id="{D7857DCE-1764-440E-9AFE-0FA4E97AFA3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Oval 13">
                  <a:extLst>
                    <a:ext uri="{FF2B5EF4-FFF2-40B4-BE49-F238E27FC236}">
                      <a16:creationId xmlns:a16="http://schemas.microsoft.com/office/drawing/2014/main" id="{37E1D600-6B1E-41C4-BB91-A338C89A727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35" name="TextBox 134">
              <a:extLst>
                <a:ext uri="{FF2B5EF4-FFF2-40B4-BE49-F238E27FC236}">
                  <a16:creationId xmlns:a16="http://schemas.microsoft.com/office/drawing/2014/main" id="{A172E317-1CB4-44CA-8D5C-5365857B6E61}"/>
                </a:ext>
              </a:extLst>
            </p:cNvPr>
            <p:cNvSpPr txBox="1"/>
            <p:nvPr/>
          </p:nvSpPr>
          <p:spPr>
            <a:xfrm>
              <a:off x="7106855" y="2306481"/>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36" name="Freeform: Shape 135">
              <a:extLst>
                <a:ext uri="{FF2B5EF4-FFF2-40B4-BE49-F238E27FC236}">
                  <a16:creationId xmlns:a16="http://schemas.microsoft.com/office/drawing/2014/main" id="{D859C9B2-610E-4FE3-BA55-75BB3F94F0CB}"/>
                </a:ext>
              </a:extLst>
            </p:cNvPr>
            <p:cNvSpPr/>
            <p:nvPr/>
          </p:nvSpPr>
          <p:spPr>
            <a:xfrm rot="5400000">
              <a:off x="7267858" y="2454775"/>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grpSp>
        <p:nvGrpSpPr>
          <p:cNvPr id="144" name="Group 143">
            <a:extLst>
              <a:ext uri="{FF2B5EF4-FFF2-40B4-BE49-F238E27FC236}">
                <a16:creationId xmlns:a16="http://schemas.microsoft.com/office/drawing/2014/main" id="{7A53CC51-A176-41A8-AC28-42AE03885576}"/>
              </a:ext>
            </a:extLst>
          </p:cNvPr>
          <p:cNvGrpSpPr/>
          <p:nvPr/>
        </p:nvGrpSpPr>
        <p:grpSpPr>
          <a:xfrm>
            <a:off x="9485765" y="2331193"/>
            <a:ext cx="549222" cy="424360"/>
            <a:chOff x="7045780" y="2187004"/>
            <a:chExt cx="549222" cy="424360"/>
          </a:xfrm>
        </p:grpSpPr>
        <p:grpSp>
          <p:nvGrpSpPr>
            <p:cNvPr id="145" name="Group 144">
              <a:extLst>
                <a:ext uri="{FF2B5EF4-FFF2-40B4-BE49-F238E27FC236}">
                  <a16:creationId xmlns:a16="http://schemas.microsoft.com/office/drawing/2014/main" id="{3958DA00-069F-4D15-925D-54EF813F41B9}"/>
                </a:ext>
              </a:extLst>
            </p:cNvPr>
            <p:cNvGrpSpPr/>
            <p:nvPr/>
          </p:nvGrpSpPr>
          <p:grpSpPr>
            <a:xfrm>
              <a:off x="7045780" y="2187004"/>
              <a:ext cx="549222" cy="424360"/>
              <a:chOff x="7203621" y="2226683"/>
              <a:chExt cx="482317" cy="372664"/>
            </a:xfrm>
          </p:grpSpPr>
          <p:grpSp>
            <p:nvGrpSpPr>
              <p:cNvPr id="148" name="Group 147">
                <a:extLst>
                  <a:ext uri="{FF2B5EF4-FFF2-40B4-BE49-F238E27FC236}">
                    <a16:creationId xmlns:a16="http://schemas.microsoft.com/office/drawing/2014/main" id="{D0E6EB71-95F3-4005-A222-A002241315A0}"/>
                  </a:ext>
                </a:extLst>
              </p:cNvPr>
              <p:cNvGrpSpPr/>
              <p:nvPr/>
            </p:nvGrpSpPr>
            <p:grpSpPr>
              <a:xfrm>
                <a:off x="7203621" y="2226683"/>
                <a:ext cx="482317" cy="372664"/>
                <a:chOff x="2107244" y="1575258"/>
                <a:chExt cx="310993" cy="343365"/>
              </a:xfrm>
              <a:noFill/>
            </p:grpSpPr>
            <p:sp>
              <p:nvSpPr>
                <p:cNvPr id="153" name="Rectangle 9">
                  <a:extLst>
                    <a:ext uri="{FF2B5EF4-FFF2-40B4-BE49-F238E27FC236}">
                      <a16:creationId xmlns:a16="http://schemas.microsoft.com/office/drawing/2014/main" id="{AB4C1027-FBCC-4F0E-A45B-B901289C53F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4" name="Line 10">
                  <a:extLst>
                    <a:ext uri="{FF2B5EF4-FFF2-40B4-BE49-F238E27FC236}">
                      <a16:creationId xmlns:a16="http://schemas.microsoft.com/office/drawing/2014/main" id="{9DA6AC76-7BBF-42B9-AFF2-957BB494A8D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15E66E7D-C3EF-4E79-9729-51AB7F54AF3F}"/>
                  </a:ext>
                </a:extLst>
              </p:cNvPr>
              <p:cNvGrpSpPr/>
              <p:nvPr/>
            </p:nvGrpSpPr>
            <p:grpSpPr>
              <a:xfrm>
                <a:off x="7543900" y="2252646"/>
                <a:ext cx="103855" cy="25964"/>
                <a:chOff x="2287367" y="1599181"/>
                <a:chExt cx="95690" cy="23923"/>
              </a:xfrm>
              <a:noFill/>
            </p:grpSpPr>
            <p:sp>
              <p:nvSpPr>
                <p:cNvPr id="150" name="Oval 11">
                  <a:extLst>
                    <a:ext uri="{FF2B5EF4-FFF2-40B4-BE49-F238E27FC236}">
                      <a16:creationId xmlns:a16="http://schemas.microsoft.com/office/drawing/2014/main" id="{A3F3909A-9B70-4B1F-9D35-7D82C1946C3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1" name="Oval 12">
                  <a:extLst>
                    <a:ext uri="{FF2B5EF4-FFF2-40B4-BE49-F238E27FC236}">
                      <a16:creationId xmlns:a16="http://schemas.microsoft.com/office/drawing/2014/main" id="{F49BE519-A49A-43EF-B5C4-3328BB72F215}"/>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2" name="Oval 13">
                  <a:extLst>
                    <a:ext uri="{FF2B5EF4-FFF2-40B4-BE49-F238E27FC236}">
                      <a16:creationId xmlns:a16="http://schemas.microsoft.com/office/drawing/2014/main" id="{6770B88F-C91F-42D9-A37E-999B432F5256}"/>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46" name="TextBox 145">
              <a:extLst>
                <a:ext uri="{FF2B5EF4-FFF2-40B4-BE49-F238E27FC236}">
                  <a16:creationId xmlns:a16="http://schemas.microsoft.com/office/drawing/2014/main" id="{2E3186D1-EC0F-4CB2-B559-1E65F50A3E32}"/>
                </a:ext>
              </a:extLst>
            </p:cNvPr>
            <p:cNvSpPr txBox="1"/>
            <p:nvPr/>
          </p:nvSpPr>
          <p:spPr>
            <a:xfrm>
              <a:off x="7106855" y="2306481"/>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47" name="Freeform: Shape 146">
              <a:extLst>
                <a:ext uri="{FF2B5EF4-FFF2-40B4-BE49-F238E27FC236}">
                  <a16:creationId xmlns:a16="http://schemas.microsoft.com/office/drawing/2014/main" id="{3E3B280B-A603-471E-A045-E9A157537851}"/>
                </a:ext>
              </a:extLst>
            </p:cNvPr>
            <p:cNvSpPr/>
            <p:nvPr/>
          </p:nvSpPr>
          <p:spPr>
            <a:xfrm rot="5400000">
              <a:off x="7267858" y="2454775"/>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sp>
        <p:nvSpPr>
          <p:cNvPr id="172" name="Left Bracket 171">
            <a:extLst>
              <a:ext uri="{FF2B5EF4-FFF2-40B4-BE49-F238E27FC236}">
                <a16:creationId xmlns:a16="http://schemas.microsoft.com/office/drawing/2014/main" id="{AFDB310C-EA74-4679-A5B5-3D061FCCEFFC}"/>
              </a:ext>
            </a:extLst>
          </p:cNvPr>
          <p:cNvSpPr/>
          <p:nvPr/>
        </p:nvSpPr>
        <p:spPr>
          <a:xfrm flipH="1">
            <a:off x="3855645" y="3533815"/>
            <a:ext cx="101076" cy="2286000"/>
          </a:xfrm>
          <a:prstGeom prst="lef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3" name="Picture 54">
            <a:extLst>
              <a:ext uri="{FF2B5EF4-FFF2-40B4-BE49-F238E27FC236}">
                <a16:creationId xmlns:a16="http://schemas.microsoft.com/office/drawing/2014/main" id="{0FF77F92-97FA-4966-A0D3-A6669DA954A3}"/>
              </a:ext>
            </a:extLst>
          </p:cNvPr>
          <p:cNvPicPr>
            <a:picLocks noChangeAspect="1"/>
          </p:cNvPicPr>
          <p:nvPr/>
        </p:nvPicPr>
        <p:blipFill>
          <a:blip r:embed="rId3"/>
          <a:stretch>
            <a:fillRect/>
          </a:stretch>
        </p:blipFill>
        <p:spPr>
          <a:xfrm>
            <a:off x="1164003" y="4049199"/>
            <a:ext cx="1438275" cy="1057275"/>
          </a:xfrm>
          <a:prstGeom prst="rect">
            <a:avLst/>
          </a:prstGeom>
        </p:spPr>
      </p:pic>
      <p:grpSp>
        <p:nvGrpSpPr>
          <p:cNvPr id="5" name="Group 4">
            <a:extLst>
              <a:ext uri="{FF2B5EF4-FFF2-40B4-BE49-F238E27FC236}">
                <a16:creationId xmlns:a16="http://schemas.microsoft.com/office/drawing/2014/main" id="{C2393FA9-C278-40C4-ADD6-0DFC854CFBC4}"/>
              </a:ext>
            </a:extLst>
          </p:cNvPr>
          <p:cNvGrpSpPr/>
          <p:nvPr/>
        </p:nvGrpSpPr>
        <p:grpSpPr>
          <a:xfrm>
            <a:off x="3216789" y="3557052"/>
            <a:ext cx="457200" cy="2245571"/>
            <a:chOff x="3206723" y="3698325"/>
            <a:chExt cx="457200" cy="2245571"/>
          </a:xfrm>
        </p:grpSpPr>
        <p:pic>
          <p:nvPicPr>
            <p:cNvPr id="174" name="Picture 56">
              <a:extLst>
                <a:ext uri="{FF2B5EF4-FFF2-40B4-BE49-F238E27FC236}">
                  <a16:creationId xmlns:a16="http://schemas.microsoft.com/office/drawing/2014/main" id="{19EEBEC1-EFB8-4F73-8D02-A4CB2EAACA51}"/>
                </a:ext>
              </a:extLst>
            </p:cNvPr>
            <p:cNvPicPr>
              <a:picLocks noChangeAspect="1"/>
            </p:cNvPicPr>
            <p:nvPr/>
          </p:nvPicPr>
          <p:blipFill>
            <a:blip r:embed="rId4"/>
            <a:stretch>
              <a:fillRect/>
            </a:stretch>
          </p:blipFill>
          <p:spPr>
            <a:xfrm>
              <a:off x="3206723" y="4334819"/>
              <a:ext cx="457200" cy="336088"/>
            </a:xfrm>
            <a:prstGeom prst="rect">
              <a:avLst/>
            </a:prstGeom>
          </p:spPr>
        </p:pic>
        <p:pic>
          <p:nvPicPr>
            <p:cNvPr id="176" name="Picture 58" descr="A picture containing pool ball&#10;&#10;Description generated with very high confidence">
              <a:extLst>
                <a:ext uri="{FF2B5EF4-FFF2-40B4-BE49-F238E27FC236}">
                  <a16:creationId xmlns:a16="http://schemas.microsoft.com/office/drawing/2014/main" id="{2CBA9E8B-E951-4324-99EF-EFBFA262786D}"/>
                </a:ext>
              </a:extLst>
            </p:cNvPr>
            <p:cNvPicPr>
              <a:picLocks noChangeAspect="1"/>
            </p:cNvPicPr>
            <p:nvPr/>
          </p:nvPicPr>
          <p:blipFill>
            <a:blip r:embed="rId5"/>
            <a:stretch>
              <a:fillRect/>
            </a:stretch>
          </p:blipFill>
          <p:spPr>
            <a:xfrm>
              <a:off x="3206723" y="5607808"/>
              <a:ext cx="457200" cy="336088"/>
            </a:xfrm>
            <a:prstGeom prst="rect">
              <a:avLst/>
            </a:prstGeom>
          </p:spPr>
        </p:pic>
        <p:pic>
          <p:nvPicPr>
            <p:cNvPr id="177" name="Picture 60" descr="A picture containing object&#10;&#10;Description generated with high confidence">
              <a:extLst>
                <a:ext uri="{FF2B5EF4-FFF2-40B4-BE49-F238E27FC236}">
                  <a16:creationId xmlns:a16="http://schemas.microsoft.com/office/drawing/2014/main" id="{8224B8A7-2CEB-483C-A721-5C38ED1322AC}"/>
                </a:ext>
              </a:extLst>
            </p:cNvPr>
            <p:cNvPicPr>
              <a:picLocks noChangeAspect="1"/>
            </p:cNvPicPr>
            <p:nvPr/>
          </p:nvPicPr>
          <p:blipFill>
            <a:blip r:embed="rId6"/>
            <a:stretch>
              <a:fillRect/>
            </a:stretch>
          </p:blipFill>
          <p:spPr>
            <a:xfrm>
              <a:off x="3206723" y="4971313"/>
              <a:ext cx="457200" cy="336088"/>
            </a:xfrm>
            <a:prstGeom prst="rect">
              <a:avLst/>
            </a:prstGeom>
          </p:spPr>
        </p:pic>
        <p:pic>
          <p:nvPicPr>
            <p:cNvPr id="178" name="Picture 62">
              <a:extLst>
                <a:ext uri="{FF2B5EF4-FFF2-40B4-BE49-F238E27FC236}">
                  <a16:creationId xmlns:a16="http://schemas.microsoft.com/office/drawing/2014/main" id="{3DA91BA7-3360-4B8D-818D-135B8281573A}"/>
                </a:ext>
              </a:extLst>
            </p:cNvPr>
            <p:cNvPicPr>
              <a:picLocks noChangeAspect="1"/>
            </p:cNvPicPr>
            <p:nvPr/>
          </p:nvPicPr>
          <p:blipFill>
            <a:blip r:embed="rId7"/>
            <a:stretch>
              <a:fillRect/>
            </a:stretch>
          </p:blipFill>
          <p:spPr>
            <a:xfrm>
              <a:off x="3206723" y="3698325"/>
              <a:ext cx="457200" cy="336088"/>
            </a:xfrm>
            <a:prstGeom prst="rect">
              <a:avLst/>
            </a:prstGeom>
          </p:spPr>
        </p:pic>
      </p:grpSp>
      <p:grpSp>
        <p:nvGrpSpPr>
          <p:cNvPr id="7" name="Group 6">
            <a:extLst>
              <a:ext uri="{FF2B5EF4-FFF2-40B4-BE49-F238E27FC236}">
                <a16:creationId xmlns:a16="http://schemas.microsoft.com/office/drawing/2014/main" id="{A29052D4-DA69-4C3F-B1B2-1F4A1A2788AE}"/>
              </a:ext>
            </a:extLst>
          </p:cNvPr>
          <p:cNvGrpSpPr/>
          <p:nvPr/>
        </p:nvGrpSpPr>
        <p:grpSpPr>
          <a:xfrm>
            <a:off x="270533" y="6498014"/>
            <a:ext cx="2297278" cy="138499"/>
            <a:chOff x="270533" y="6498014"/>
            <a:chExt cx="2297278" cy="138499"/>
          </a:xfrm>
        </p:grpSpPr>
        <p:sp>
          <p:nvSpPr>
            <p:cNvPr id="175" name="TextBox 174">
              <a:extLst>
                <a:ext uri="{FF2B5EF4-FFF2-40B4-BE49-F238E27FC236}">
                  <a16:creationId xmlns:a16="http://schemas.microsoft.com/office/drawing/2014/main" id="{A74BB823-CA2C-4CE7-8302-5BD081E1E42B}"/>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81" name="Picture 54">
              <a:extLst>
                <a:ext uri="{FF2B5EF4-FFF2-40B4-BE49-F238E27FC236}">
                  <a16:creationId xmlns:a16="http://schemas.microsoft.com/office/drawing/2014/main" id="{580FE981-0C83-4749-84AD-E5F2E4F3B20C}"/>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6622964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EB83-91E7-4C87-BE2C-294EBCD529A3}"/>
              </a:ext>
            </a:extLst>
          </p:cNvPr>
          <p:cNvSpPr>
            <a:spLocks noGrp="1"/>
          </p:cNvSpPr>
          <p:nvPr>
            <p:ph type="title"/>
          </p:nvPr>
        </p:nvSpPr>
        <p:spPr/>
        <p:txBody>
          <a:bodyPr/>
          <a:lstStyle/>
          <a:p>
            <a:r>
              <a:rPr lang="en-US"/>
              <a:t>Partition Key Scenario</a:t>
            </a:r>
          </a:p>
        </p:txBody>
      </p:sp>
      <p:sp>
        <p:nvSpPr>
          <p:cNvPr id="3" name="Text Placeholder 2">
            <a:extLst>
              <a:ext uri="{FF2B5EF4-FFF2-40B4-BE49-F238E27FC236}">
                <a16:creationId xmlns:a16="http://schemas.microsoft.com/office/drawing/2014/main" id="{75DE3FE6-FBCA-4DA6-9D65-FF98E42F6FCF}"/>
              </a:ext>
            </a:extLst>
          </p:cNvPr>
          <p:cNvSpPr>
            <a:spLocks noGrp="1"/>
          </p:cNvSpPr>
          <p:nvPr>
            <p:ph type="body" sz="quarter" idx="10"/>
          </p:nvPr>
        </p:nvSpPr>
        <p:spPr>
          <a:xfrm>
            <a:off x="269239" y="1535717"/>
            <a:ext cx="11655839" cy="369332"/>
          </a:xfrm>
        </p:spPr>
        <p:txBody>
          <a:bodyPr/>
          <a:lstStyle/>
          <a:p>
            <a:pPr algn="ctr"/>
            <a:r>
              <a:rPr lang="en-US" sz="1800" b="0">
                <a:latin typeface="+mn-lt"/>
              </a:rPr>
              <a:t>Interaction that occurred on:	</a:t>
            </a:r>
            <a:r>
              <a:rPr lang="en-US" sz="1800">
                <a:latin typeface="Segoe UI Semibold" panose="020B0702040204020203" pitchFamily="34" charset="0"/>
                <a:ea typeface="Segoe UI Black" panose="020B0A02040204020203" pitchFamily="34" charset="0"/>
                <a:cs typeface="Segoe UI Semibold" panose="020B0702040204020203" pitchFamily="34" charset="0"/>
              </a:rPr>
              <a:t>September 25, 2016 at 4:15 AM UTC</a:t>
            </a:r>
          </a:p>
        </p:txBody>
      </p:sp>
      <p:cxnSp>
        <p:nvCxnSpPr>
          <p:cNvPr id="6" name="Straight Connector 5">
            <a:extLst>
              <a:ext uri="{FF2B5EF4-FFF2-40B4-BE49-F238E27FC236}">
                <a16:creationId xmlns:a16="http://schemas.microsoft.com/office/drawing/2014/main" id="{1D7F5611-EB1D-4284-88AD-68FFEE88AA62}"/>
              </a:ext>
            </a:extLst>
          </p:cNvPr>
          <p:cNvCxnSpPr>
            <a:cxnSpLocks/>
          </p:cNvCxnSpPr>
          <p:nvPr/>
        </p:nvCxnSpPr>
        <p:spPr>
          <a:xfrm>
            <a:off x="4229178" y="2291710"/>
            <a:ext cx="0" cy="4021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3E5CC05-858E-4C46-B054-083C91CA228C}"/>
              </a:ext>
            </a:extLst>
          </p:cNvPr>
          <p:cNvSpPr/>
          <p:nvPr/>
        </p:nvSpPr>
        <p:spPr bwMode="auto">
          <a:xfrm>
            <a:off x="4562566" y="2453774"/>
            <a:ext cx="3657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C5C3BA1-0002-4384-B31E-BD1F0585290A}"/>
              </a:ext>
            </a:extLst>
          </p:cNvPr>
          <p:cNvSpPr/>
          <p:nvPr/>
        </p:nvSpPr>
        <p:spPr bwMode="auto">
          <a:xfrm>
            <a:off x="4562566" y="3270346"/>
            <a:ext cx="2743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78D7"/>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3C37108-9205-4B94-BA90-1FE3105048CF}"/>
              </a:ext>
            </a:extLst>
          </p:cNvPr>
          <p:cNvSpPr/>
          <p:nvPr/>
        </p:nvSpPr>
        <p:spPr bwMode="auto">
          <a:xfrm>
            <a:off x="4562566" y="4081850"/>
            <a:ext cx="18288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13069F2-F08D-41EA-B722-7EF30BFFF692}"/>
              </a:ext>
            </a:extLst>
          </p:cNvPr>
          <p:cNvSpPr/>
          <p:nvPr/>
        </p:nvSpPr>
        <p:spPr bwMode="auto">
          <a:xfrm>
            <a:off x="4562565" y="490085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C02557D0-5767-4F4A-88AF-16BE247E8173}"/>
              </a:ext>
            </a:extLst>
          </p:cNvPr>
          <p:cNvSpPr/>
          <p:nvPr/>
        </p:nvSpPr>
        <p:spPr bwMode="auto">
          <a:xfrm>
            <a:off x="4562566" y="5708066"/>
            <a:ext cx="228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222B9BF0-4834-4E5E-80E5-18650F6CB4AB}"/>
              </a:ext>
            </a:extLst>
          </p:cNvPr>
          <p:cNvSpPr/>
          <p:nvPr/>
        </p:nvSpPr>
        <p:spPr bwMode="auto">
          <a:xfrm>
            <a:off x="7305766" y="3270346"/>
            <a:ext cx="18288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D3957F1B-F0EB-4F02-A1AF-FF532F7EAFE3}"/>
              </a:ext>
            </a:extLst>
          </p:cNvPr>
          <p:cNvSpPr/>
          <p:nvPr/>
        </p:nvSpPr>
        <p:spPr bwMode="auto">
          <a:xfrm>
            <a:off x="73057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88BD4944-FED1-4646-AA88-BA992CCC1E0E}"/>
              </a:ext>
            </a:extLst>
          </p:cNvPr>
          <p:cNvSpPr/>
          <p:nvPr/>
        </p:nvSpPr>
        <p:spPr bwMode="auto">
          <a:xfrm>
            <a:off x="82201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B53DA1A0-2FBC-4F09-BFF6-0EBA81BB493E}"/>
              </a:ext>
            </a:extLst>
          </p:cNvPr>
          <p:cNvSpPr/>
          <p:nvPr/>
        </p:nvSpPr>
        <p:spPr bwMode="auto">
          <a:xfrm>
            <a:off x="63913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420AF3B-FD3C-40B1-8F99-9D3BA2C0BD2F}"/>
              </a:ext>
            </a:extLst>
          </p:cNvPr>
          <p:cNvSpPr/>
          <p:nvPr/>
        </p:nvSpPr>
        <p:spPr bwMode="auto">
          <a:xfrm>
            <a:off x="9134566" y="3270346"/>
            <a:ext cx="18288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8" name="Rectangle 37">
            <a:extLst>
              <a:ext uri="{FF2B5EF4-FFF2-40B4-BE49-F238E27FC236}">
                <a16:creationId xmlns:a16="http://schemas.microsoft.com/office/drawing/2014/main" id="{6E62F935-0CDD-4F7B-9BC0-40FFC06AEEC2}"/>
              </a:ext>
            </a:extLst>
          </p:cNvPr>
          <p:cNvSpPr/>
          <p:nvPr/>
        </p:nvSpPr>
        <p:spPr bwMode="auto">
          <a:xfrm>
            <a:off x="91345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03712A39-2690-44C5-96F9-3A7DC882942A}"/>
              </a:ext>
            </a:extLst>
          </p:cNvPr>
          <p:cNvSpPr/>
          <p:nvPr/>
        </p:nvSpPr>
        <p:spPr bwMode="auto">
          <a:xfrm>
            <a:off x="8220166" y="2453774"/>
            <a:ext cx="2743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7C3957E3-AA9A-46C2-B1E3-AB10E3FE01DB}"/>
              </a:ext>
            </a:extLst>
          </p:cNvPr>
          <p:cNvSpPr/>
          <p:nvPr/>
        </p:nvSpPr>
        <p:spPr bwMode="auto">
          <a:xfrm>
            <a:off x="100489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A20BA5B7-1498-4FA7-83D8-777CFBE58469}"/>
              </a:ext>
            </a:extLst>
          </p:cNvPr>
          <p:cNvSpPr/>
          <p:nvPr/>
        </p:nvSpPr>
        <p:spPr bwMode="auto">
          <a:xfrm>
            <a:off x="501757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52EB487-6A9D-440A-B5A8-17DFBBDFD002}"/>
              </a:ext>
            </a:extLst>
          </p:cNvPr>
          <p:cNvSpPr/>
          <p:nvPr/>
        </p:nvSpPr>
        <p:spPr bwMode="auto">
          <a:xfrm>
            <a:off x="638258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69CC4C6A-DC55-4E7A-B86C-762E6186D669}"/>
              </a:ext>
            </a:extLst>
          </p:cNvPr>
          <p:cNvSpPr/>
          <p:nvPr/>
        </p:nvSpPr>
        <p:spPr bwMode="auto">
          <a:xfrm>
            <a:off x="547257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B3F20EC7-DCDC-41B2-BA32-E2EF88D8AD74}"/>
              </a:ext>
            </a:extLst>
          </p:cNvPr>
          <p:cNvSpPr/>
          <p:nvPr/>
        </p:nvSpPr>
        <p:spPr bwMode="auto">
          <a:xfrm>
            <a:off x="592758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3AD29C1-AA55-480A-BC6B-00E2B9100866}"/>
              </a:ext>
            </a:extLst>
          </p:cNvPr>
          <p:cNvSpPr/>
          <p:nvPr/>
        </p:nvSpPr>
        <p:spPr bwMode="auto">
          <a:xfrm>
            <a:off x="729259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C82281A0-72F7-4060-B138-FF9897BB1E6A}"/>
              </a:ext>
            </a:extLst>
          </p:cNvPr>
          <p:cNvSpPr/>
          <p:nvPr/>
        </p:nvSpPr>
        <p:spPr bwMode="auto">
          <a:xfrm>
            <a:off x="774760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4FFD3F15-C9BF-43D7-8F4C-D0BC04A4AAC5}"/>
              </a:ext>
            </a:extLst>
          </p:cNvPr>
          <p:cNvSpPr/>
          <p:nvPr/>
        </p:nvSpPr>
        <p:spPr bwMode="auto">
          <a:xfrm>
            <a:off x="820260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B95F5B19-918F-479A-8EB4-C51B2536D31B}"/>
              </a:ext>
            </a:extLst>
          </p:cNvPr>
          <p:cNvSpPr/>
          <p:nvPr/>
        </p:nvSpPr>
        <p:spPr bwMode="auto">
          <a:xfrm>
            <a:off x="683759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31B5D5E7-6605-4C3B-B6FB-694D17F8DDC2}"/>
              </a:ext>
            </a:extLst>
          </p:cNvPr>
          <p:cNvSpPr/>
          <p:nvPr/>
        </p:nvSpPr>
        <p:spPr bwMode="auto">
          <a:xfrm>
            <a:off x="865761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CF423263-AD6A-4868-918D-214FAED769C6}"/>
              </a:ext>
            </a:extLst>
          </p:cNvPr>
          <p:cNvSpPr/>
          <p:nvPr/>
        </p:nvSpPr>
        <p:spPr bwMode="auto">
          <a:xfrm>
            <a:off x="956762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53602670-6D4A-4CB7-A79A-47E5960CBBB2}"/>
              </a:ext>
            </a:extLst>
          </p:cNvPr>
          <p:cNvSpPr/>
          <p:nvPr/>
        </p:nvSpPr>
        <p:spPr bwMode="auto">
          <a:xfrm>
            <a:off x="10022625" y="4900851"/>
            <a:ext cx="485741"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0CDEBB97-4026-4334-958C-785489E4AD23}"/>
              </a:ext>
            </a:extLst>
          </p:cNvPr>
          <p:cNvSpPr/>
          <p:nvPr/>
        </p:nvSpPr>
        <p:spPr bwMode="auto">
          <a:xfrm>
            <a:off x="10506166"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256F58D4-6BBF-46F4-AFC4-FB7CBDE149A7}"/>
              </a:ext>
            </a:extLst>
          </p:cNvPr>
          <p:cNvSpPr/>
          <p:nvPr/>
        </p:nvSpPr>
        <p:spPr bwMode="auto">
          <a:xfrm>
            <a:off x="911261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AD2AC3A5-E6A4-43BC-9ECE-590DEC6D7905}"/>
              </a:ext>
            </a:extLst>
          </p:cNvPr>
          <p:cNvSpPr/>
          <p:nvPr/>
        </p:nvSpPr>
        <p:spPr bwMode="auto">
          <a:xfrm>
            <a:off x="4791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B34B1C8D-D85E-4BB9-9421-8DAD73994180}"/>
              </a:ext>
            </a:extLst>
          </p:cNvPr>
          <p:cNvSpPr/>
          <p:nvPr/>
        </p:nvSpPr>
        <p:spPr bwMode="auto">
          <a:xfrm>
            <a:off x="6162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741AFF84-C234-4484-8672-825DEE396AE7}"/>
              </a:ext>
            </a:extLst>
          </p:cNvPr>
          <p:cNvSpPr/>
          <p:nvPr/>
        </p:nvSpPr>
        <p:spPr bwMode="auto">
          <a:xfrm>
            <a:off x="5248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510C79BE-A910-44D7-A82A-2D89E7279E54}"/>
              </a:ext>
            </a:extLst>
          </p:cNvPr>
          <p:cNvSpPr/>
          <p:nvPr/>
        </p:nvSpPr>
        <p:spPr bwMode="auto">
          <a:xfrm>
            <a:off x="5705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02C0C91D-4C86-4292-9276-510CCD103606}"/>
              </a:ext>
            </a:extLst>
          </p:cNvPr>
          <p:cNvSpPr/>
          <p:nvPr/>
        </p:nvSpPr>
        <p:spPr bwMode="auto">
          <a:xfrm>
            <a:off x="7077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C4AC28C-A019-4F79-BFCD-FEFF7661F0A0}"/>
              </a:ext>
            </a:extLst>
          </p:cNvPr>
          <p:cNvSpPr/>
          <p:nvPr/>
        </p:nvSpPr>
        <p:spPr bwMode="auto">
          <a:xfrm>
            <a:off x="7534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AD2DB2F8-4F32-4E93-8A06-E106C578BA0B}"/>
              </a:ext>
            </a:extLst>
          </p:cNvPr>
          <p:cNvSpPr/>
          <p:nvPr/>
        </p:nvSpPr>
        <p:spPr bwMode="auto">
          <a:xfrm>
            <a:off x="7991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45736ADC-164C-49E4-B68A-0A21AAFABF6D}"/>
              </a:ext>
            </a:extLst>
          </p:cNvPr>
          <p:cNvSpPr/>
          <p:nvPr/>
        </p:nvSpPr>
        <p:spPr bwMode="auto">
          <a:xfrm>
            <a:off x="6619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1C59CA94-E4D4-4A45-9E7D-768C8FB5C481}"/>
              </a:ext>
            </a:extLst>
          </p:cNvPr>
          <p:cNvSpPr/>
          <p:nvPr/>
        </p:nvSpPr>
        <p:spPr bwMode="auto">
          <a:xfrm>
            <a:off x="8448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22F8730C-E72C-4D9C-8F21-D6F0891AF509}"/>
              </a:ext>
            </a:extLst>
          </p:cNvPr>
          <p:cNvSpPr/>
          <p:nvPr/>
        </p:nvSpPr>
        <p:spPr bwMode="auto">
          <a:xfrm>
            <a:off x="9363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3059B430-17C6-41A3-AE00-5D35C8ED421B}"/>
              </a:ext>
            </a:extLst>
          </p:cNvPr>
          <p:cNvSpPr/>
          <p:nvPr/>
        </p:nvSpPr>
        <p:spPr bwMode="auto">
          <a:xfrm>
            <a:off x="9820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2E7C908-9487-4597-97F7-95D74C6F2386}"/>
              </a:ext>
            </a:extLst>
          </p:cNvPr>
          <p:cNvSpPr/>
          <p:nvPr/>
        </p:nvSpPr>
        <p:spPr bwMode="auto">
          <a:xfrm>
            <a:off x="10277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76C14207-EF9A-4D8F-B9B9-42D5BDABCD79}"/>
              </a:ext>
            </a:extLst>
          </p:cNvPr>
          <p:cNvSpPr/>
          <p:nvPr/>
        </p:nvSpPr>
        <p:spPr bwMode="auto">
          <a:xfrm>
            <a:off x="8905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EF1BA95D-CE40-46DF-BC96-EA8851698E2B}"/>
              </a:ext>
            </a:extLst>
          </p:cNvPr>
          <p:cNvSpPr/>
          <p:nvPr/>
        </p:nvSpPr>
        <p:spPr bwMode="auto">
          <a:xfrm>
            <a:off x="5019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6A1D59FC-95AB-4F45-A6FD-20BCDD6DDE42}"/>
              </a:ext>
            </a:extLst>
          </p:cNvPr>
          <p:cNvSpPr/>
          <p:nvPr/>
        </p:nvSpPr>
        <p:spPr bwMode="auto">
          <a:xfrm>
            <a:off x="6391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2D3CB3C-E73A-424D-BD20-182F6AC41FB6}"/>
              </a:ext>
            </a:extLst>
          </p:cNvPr>
          <p:cNvSpPr/>
          <p:nvPr/>
        </p:nvSpPr>
        <p:spPr bwMode="auto">
          <a:xfrm>
            <a:off x="5476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530CC407-618C-4164-8461-D49A262C7FB1}"/>
              </a:ext>
            </a:extLst>
          </p:cNvPr>
          <p:cNvSpPr/>
          <p:nvPr/>
        </p:nvSpPr>
        <p:spPr bwMode="auto">
          <a:xfrm>
            <a:off x="5934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A49312EC-DF6B-416A-B97E-9BCCCD8EDD0F}"/>
              </a:ext>
            </a:extLst>
          </p:cNvPr>
          <p:cNvSpPr/>
          <p:nvPr/>
        </p:nvSpPr>
        <p:spPr bwMode="auto">
          <a:xfrm>
            <a:off x="7305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F308342-2E92-471B-9E80-6B59F9F8849E}"/>
              </a:ext>
            </a:extLst>
          </p:cNvPr>
          <p:cNvSpPr/>
          <p:nvPr/>
        </p:nvSpPr>
        <p:spPr bwMode="auto">
          <a:xfrm>
            <a:off x="7762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0434478E-B88B-4E7C-8894-A7BB238CFDF8}"/>
              </a:ext>
            </a:extLst>
          </p:cNvPr>
          <p:cNvSpPr/>
          <p:nvPr/>
        </p:nvSpPr>
        <p:spPr bwMode="auto">
          <a:xfrm>
            <a:off x="8220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11EDFBB2-0663-403E-8A3D-91104E0A09A0}"/>
              </a:ext>
            </a:extLst>
          </p:cNvPr>
          <p:cNvSpPr/>
          <p:nvPr/>
        </p:nvSpPr>
        <p:spPr bwMode="auto">
          <a:xfrm>
            <a:off x="6848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E9597835-C7A2-45D8-97BF-9ACF3B84649C}"/>
              </a:ext>
            </a:extLst>
          </p:cNvPr>
          <p:cNvSpPr/>
          <p:nvPr/>
        </p:nvSpPr>
        <p:spPr bwMode="auto">
          <a:xfrm>
            <a:off x="8677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E94FFCDA-F923-40EF-AB33-F507D8DC5E16}"/>
              </a:ext>
            </a:extLst>
          </p:cNvPr>
          <p:cNvSpPr/>
          <p:nvPr/>
        </p:nvSpPr>
        <p:spPr bwMode="auto">
          <a:xfrm>
            <a:off x="9591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4FD95A19-3DE5-4224-8FFC-A0726F103F1A}"/>
              </a:ext>
            </a:extLst>
          </p:cNvPr>
          <p:cNvSpPr/>
          <p:nvPr/>
        </p:nvSpPr>
        <p:spPr bwMode="auto">
          <a:xfrm>
            <a:off x="10048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8EE06EBA-BFD8-4907-9E8A-D38461AE9DF4}"/>
              </a:ext>
            </a:extLst>
          </p:cNvPr>
          <p:cNvSpPr/>
          <p:nvPr/>
        </p:nvSpPr>
        <p:spPr bwMode="auto">
          <a:xfrm>
            <a:off x="10506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329F7ED6-852C-4C65-8A5A-E1DEA54BC114}"/>
              </a:ext>
            </a:extLst>
          </p:cNvPr>
          <p:cNvSpPr/>
          <p:nvPr/>
        </p:nvSpPr>
        <p:spPr bwMode="auto">
          <a:xfrm>
            <a:off x="9134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D2A554D6-4C6C-42D4-9184-DDBD23D5E6C2}"/>
              </a:ext>
            </a:extLst>
          </p:cNvPr>
          <p:cNvSpPr/>
          <p:nvPr/>
        </p:nvSpPr>
        <p:spPr bwMode="auto">
          <a:xfrm>
            <a:off x="10734766" y="5708065"/>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FF79DF35-2525-4CBD-A594-34583D8C555A}"/>
              </a:ext>
            </a:extLst>
          </p:cNvPr>
          <p:cNvSpPr txBox="1"/>
          <p:nvPr/>
        </p:nvSpPr>
        <p:spPr>
          <a:xfrm>
            <a:off x="238189" y="2538407"/>
            <a:ext cx="3657600" cy="276999"/>
          </a:xfrm>
          <a:prstGeom prst="rect">
            <a:avLst/>
          </a:prstGeom>
          <a:noFill/>
        </p:spPr>
        <p:txBody>
          <a:bodyPr wrap="square" lIns="0" tIns="0" rIns="0" bIns="0" rtlCol="0" anchor="ctr">
            <a:spAutoFit/>
          </a:bodyPr>
          <a:lstStyle/>
          <a:p>
            <a:pPr algn="r">
              <a:lnSpc>
                <a:spcPct val="90000"/>
              </a:lnSpc>
              <a:spcAft>
                <a:spcPts val="600"/>
              </a:spcAft>
            </a:pPr>
            <a:r>
              <a:rPr lang="en-US" sz="2000" b="1" dirty="0">
                <a:gradFill>
                  <a:gsLst>
                    <a:gs pos="2917">
                      <a:schemeClr val="tx1"/>
                    </a:gs>
                    <a:gs pos="30000">
                      <a:schemeClr val="tx1"/>
                    </a:gs>
                  </a:gsLst>
                  <a:lin ang="5400000" scaled="0"/>
                </a:gradFill>
              </a:rPr>
              <a:t>C49E27EB-2016</a:t>
            </a:r>
          </a:p>
        </p:txBody>
      </p:sp>
      <p:sp>
        <p:nvSpPr>
          <p:cNvPr id="7" name="TextBox 6">
            <a:extLst>
              <a:ext uri="{FF2B5EF4-FFF2-40B4-BE49-F238E27FC236}">
                <a16:creationId xmlns:a16="http://schemas.microsoft.com/office/drawing/2014/main" id="{9CF75977-65D5-4E84-9CF1-6D4FB6F5FA66}"/>
              </a:ext>
            </a:extLst>
          </p:cNvPr>
          <p:cNvSpPr txBox="1"/>
          <p:nvPr/>
        </p:nvSpPr>
        <p:spPr>
          <a:xfrm>
            <a:off x="238189" y="3335841"/>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a:t>
            </a:r>
            <a:endParaRPr lang="en-US" dirty="0"/>
          </a:p>
        </p:txBody>
      </p:sp>
      <p:sp>
        <p:nvSpPr>
          <p:cNvPr id="16" name="TextBox 15">
            <a:extLst>
              <a:ext uri="{FF2B5EF4-FFF2-40B4-BE49-F238E27FC236}">
                <a16:creationId xmlns:a16="http://schemas.microsoft.com/office/drawing/2014/main" id="{0D238E1A-E2D1-4E5D-B1D9-BA2C2A7D98AE}"/>
              </a:ext>
            </a:extLst>
          </p:cNvPr>
          <p:cNvSpPr txBox="1"/>
          <p:nvPr/>
        </p:nvSpPr>
        <p:spPr>
          <a:xfrm>
            <a:off x="238189" y="4148664"/>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C49E27EB-2016-09-25</a:t>
            </a:r>
            <a:endParaRPr lang="en-US" dirty="0"/>
          </a:p>
        </p:txBody>
      </p:sp>
      <p:sp>
        <p:nvSpPr>
          <p:cNvPr id="19" name="TextBox 18">
            <a:extLst>
              <a:ext uri="{FF2B5EF4-FFF2-40B4-BE49-F238E27FC236}">
                <a16:creationId xmlns:a16="http://schemas.microsoft.com/office/drawing/2014/main" id="{9DDABC29-5A24-4C0A-A004-605CFE764B73}"/>
              </a:ext>
            </a:extLst>
          </p:cNvPr>
          <p:cNvSpPr txBox="1"/>
          <p:nvPr/>
        </p:nvSpPr>
        <p:spPr>
          <a:xfrm>
            <a:off x="238189" y="4961487"/>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C49E27EB-2016-09-25-04</a:t>
            </a:r>
            <a:endParaRPr lang="en-US" dirty="0"/>
          </a:p>
        </p:txBody>
      </p:sp>
      <p:sp>
        <p:nvSpPr>
          <p:cNvPr id="20" name="TextBox 19">
            <a:extLst>
              <a:ext uri="{FF2B5EF4-FFF2-40B4-BE49-F238E27FC236}">
                <a16:creationId xmlns:a16="http://schemas.microsoft.com/office/drawing/2014/main" id="{B5218487-4ECB-4201-8F94-A8A866757C8D}"/>
              </a:ext>
            </a:extLst>
          </p:cNvPr>
          <p:cNvSpPr txBox="1"/>
          <p:nvPr/>
        </p:nvSpPr>
        <p:spPr>
          <a:xfrm>
            <a:off x="238189" y="5774310"/>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C49E27EB-2016-09-25-04-15</a:t>
            </a:r>
            <a:endParaRPr lang="en-US" dirty="0"/>
          </a:p>
        </p:txBody>
      </p:sp>
      <p:grpSp>
        <p:nvGrpSpPr>
          <p:cNvPr id="98" name="Group 97">
            <a:extLst>
              <a:ext uri="{FF2B5EF4-FFF2-40B4-BE49-F238E27FC236}">
                <a16:creationId xmlns:a16="http://schemas.microsoft.com/office/drawing/2014/main" id="{ABE0959E-AC20-41A6-AB94-5175D36046A5}"/>
              </a:ext>
            </a:extLst>
          </p:cNvPr>
          <p:cNvGrpSpPr/>
          <p:nvPr/>
        </p:nvGrpSpPr>
        <p:grpSpPr>
          <a:xfrm>
            <a:off x="270533" y="6498014"/>
            <a:ext cx="2297278" cy="138499"/>
            <a:chOff x="270533" y="6498014"/>
            <a:chExt cx="2297278" cy="138499"/>
          </a:xfrm>
        </p:grpSpPr>
        <p:sp>
          <p:nvSpPr>
            <p:cNvPr id="99" name="TextBox 98">
              <a:extLst>
                <a:ext uri="{FF2B5EF4-FFF2-40B4-BE49-F238E27FC236}">
                  <a16:creationId xmlns:a16="http://schemas.microsoft.com/office/drawing/2014/main" id="{B9F0BCF5-AE02-422C-9625-2A09F481782C}"/>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00" name="Picture 54">
              <a:extLst>
                <a:ext uri="{FF2B5EF4-FFF2-40B4-BE49-F238E27FC236}">
                  <a16:creationId xmlns:a16="http://schemas.microsoft.com/office/drawing/2014/main" id="{12F4423E-FAB3-42DF-8331-E75A9FE9C4A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1831844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EB83-91E7-4C87-BE2C-294EBCD529A3}"/>
              </a:ext>
            </a:extLst>
          </p:cNvPr>
          <p:cNvSpPr>
            <a:spLocks noGrp="1"/>
          </p:cNvSpPr>
          <p:nvPr>
            <p:ph type="title"/>
          </p:nvPr>
        </p:nvSpPr>
        <p:spPr/>
        <p:txBody>
          <a:bodyPr/>
          <a:lstStyle/>
          <a:p>
            <a:r>
              <a:rPr lang="en-US"/>
              <a:t>Partition Key Scenario</a:t>
            </a:r>
          </a:p>
        </p:txBody>
      </p:sp>
      <p:sp>
        <p:nvSpPr>
          <p:cNvPr id="3" name="Text Placeholder 2">
            <a:extLst>
              <a:ext uri="{FF2B5EF4-FFF2-40B4-BE49-F238E27FC236}">
                <a16:creationId xmlns:a16="http://schemas.microsoft.com/office/drawing/2014/main" id="{75DE3FE6-FBCA-4DA6-9D65-FF98E42F6FCF}"/>
              </a:ext>
            </a:extLst>
          </p:cNvPr>
          <p:cNvSpPr>
            <a:spLocks noGrp="1"/>
          </p:cNvSpPr>
          <p:nvPr>
            <p:ph type="body" sz="quarter" idx="10"/>
          </p:nvPr>
        </p:nvSpPr>
        <p:spPr>
          <a:xfrm>
            <a:off x="269239" y="1535717"/>
            <a:ext cx="11655839" cy="369332"/>
          </a:xfrm>
        </p:spPr>
        <p:txBody>
          <a:bodyPr/>
          <a:lstStyle/>
          <a:p>
            <a:pPr algn="ctr"/>
            <a:r>
              <a:rPr lang="en-US" sz="1800" b="0">
                <a:latin typeface="+mn-lt"/>
              </a:rPr>
              <a:t>Interaction that occurred on:	</a:t>
            </a:r>
            <a:r>
              <a:rPr lang="en-US" sz="1800">
                <a:latin typeface="Segoe UI Semibold" panose="020B0702040204020203" pitchFamily="34" charset="0"/>
                <a:ea typeface="Segoe UI Black" panose="020B0A02040204020203" pitchFamily="34" charset="0"/>
                <a:cs typeface="Segoe UI Semibold" panose="020B0702040204020203" pitchFamily="34" charset="0"/>
              </a:rPr>
              <a:t>September 25, 2016 at 4:15 AM UTC</a:t>
            </a:r>
          </a:p>
        </p:txBody>
      </p:sp>
      <p:sp>
        <p:nvSpPr>
          <p:cNvPr id="8" name="Rectangle 7">
            <a:extLst>
              <a:ext uri="{FF2B5EF4-FFF2-40B4-BE49-F238E27FC236}">
                <a16:creationId xmlns:a16="http://schemas.microsoft.com/office/drawing/2014/main" id="{A3E5CC05-858E-4C46-B054-083C91CA228C}"/>
              </a:ext>
            </a:extLst>
          </p:cNvPr>
          <p:cNvSpPr/>
          <p:nvPr/>
        </p:nvSpPr>
        <p:spPr bwMode="auto">
          <a:xfrm>
            <a:off x="4562566" y="2453774"/>
            <a:ext cx="3657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C5C3BA1-0002-4384-B31E-BD1F0585290A}"/>
              </a:ext>
            </a:extLst>
          </p:cNvPr>
          <p:cNvSpPr/>
          <p:nvPr/>
        </p:nvSpPr>
        <p:spPr bwMode="auto">
          <a:xfrm>
            <a:off x="4562566" y="3270346"/>
            <a:ext cx="2743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78D7"/>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3C37108-9205-4B94-BA90-1FE3105048CF}"/>
              </a:ext>
            </a:extLst>
          </p:cNvPr>
          <p:cNvSpPr/>
          <p:nvPr/>
        </p:nvSpPr>
        <p:spPr bwMode="auto">
          <a:xfrm>
            <a:off x="4562566" y="4081850"/>
            <a:ext cx="18288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13069F2-F08D-41EA-B722-7EF30BFFF692}"/>
              </a:ext>
            </a:extLst>
          </p:cNvPr>
          <p:cNvSpPr/>
          <p:nvPr/>
        </p:nvSpPr>
        <p:spPr bwMode="auto">
          <a:xfrm>
            <a:off x="4562565" y="490085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C02557D0-5767-4F4A-88AF-16BE247E8173}"/>
              </a:ext>
            </a:extLst>
          </p:cNvPr>
          <p:cNvSpPr/>
          <p:nvPr/>
        </p:nvSpPr>
        <p:spPr bwMode="auto">
          <a:xfrm>
            <a:off x="4562566" y="5708066"/>
            <a:ext cx="228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5" name="speech_2">
            <a:extLst>
              <a:ext uri="{FF2B5EF4-FFF2-40B4-BE49-F238E27FC236}">
                <a16:creationId xmlns:a16="http://schemas.microsoft.com/office/drawing/2014/main" id="{331B1E71-06CC-420C-AAD0-FAB44EFAAB3C}"/>
              </a:ext>
            </a:extLst>
          </p:cNvPr>
          <p:cNvSpPr>
            <a:spLocks noChangeAspect="1" noEditPoints="1"/>
          </p:cNvSpPr>
          <p:nvPr/>
        </p:nvSpPr>
        <p:spPr bwMode="auto">
          <a:xfrm rot="16200000" flipH="1" flipV="1">
            <a:off x="9299787" y="1636201"/>
            <a:ext cx="1038539" cy="282297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182880" rIns="0" bIns="731520" numCol="1" anchor="ctr" anchorCtr="0" compatLnSpc="1">
            <a:prstTxWarp prst="textNoShape">
              <a:avLst/>
            </a:prstTxWarp>
          </a:bodyPr>
          <a:lstStyle/>
          <a:p>
            <a:pPr algn="ctr"/>
            <a:r>
              <a:rPr lang="en-US" sz="1400">
                <a:gradFill>
                  <a:gsLst>
                    <a:gs pos="0">
                      <a:srgbClr val="505050"/>
                    </a:gs>
                    <a:gs pos="100000">
                      <a:srgbClr val="505050"/>
                    </a:gs>
                  </a:gsLst>
                </a:gradFill>
              </a:rPr>
              <a:t>Will this partition be larger than the current max storage for a single partition key?</a:t>
            </a:r>
          </a:p>
        </p:txBody>
      </p:sp>
      <p:sp>
        <p:nvSpPr>
          <p:cNvPr id="96" name="speech_2">
            <a:extLst>
              <a:ext uri="{FF2B5EF4-FFF2-40B4-BE49-F238E27FC236}">
                <a16:creationId xmlns:a16="http://schemas.microsoft.com/office/drawing/2014/main" id="{D247A64B-F1D8-4DC8-8EE5-ED2B7C58DF12}"/>
              </a:ext>
            </a:extLst>
          </p:cNvPr>
          <p:cNvSpPr>
            <a:spLocks noChangeAspect="1" noEditPoints="1"/>
          </p:cNvSpPr>
          <p:nvPr/>
        </p:nvSpPr>
        <p:spPr bwMode="auto">
          <a:xfrm rot="5400000" flipH="1">
            <a:off x="5839558" y="3947779"/>
            <a:ext cx="1372222" cy="309876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91440" rIns="0" bIns="822960" numCol="1" anchor="ctr" anchorCtr="0" compatLnSpc="1">
            <a:prstTxWarp prst="textNoShape">
              <a:avLst/>
            </a:prstTxWarp>
          </a:bodyPr>
          <a:lstStyle/>
          <a:p>
            <a:pPr algn="ctr"/>
            <a:r>
              <a:rPr lang="en-US" sz="1400" dirty="0">
                <a:gradFill>
                  <a:gsLst>
                    <a:gs pos="0">
                      <a:srgbClr val="505050"/>
                    </a:gs>
                    <a:gs pos="100000">
                      <a:srgbClr val="505050"/>
                    </a:gs>
                  </a:gsLst>
                </a:gradFill>
              </a:rPr>
              <a:t>A higher cardinality key allows Azure Cosmos DB to grow and evenly distribute your data</a:t>
            </a:r>
            <a:r>
              <a:rPr lang="en-US" sz="1400" dirty="0">
                <a:gradFill>
                  <a:gsLst>
                    <a:gs pos="0">
                      <a:srgbClr val="505050"/>
                    </a:gs>
                    <a:gs pos="100000">
                      <a:srgbClr val="505050"/>
                    </a:gs>
                  </a:gsLst>
                </a:gradFill>
                <a:cs typeface="Segoe UI Semilight"/>
              </a:rPr>
              <a:t>; but may also impact ease of querying</a:t>
            </a:r>
            <a:endParaRPr lang="en-US" sz="1400" dirty="0">
              <a:gradFill>
                <a:gsLst>
                  <a:gs pos="0">
                    <a:srgbClr val="505050"/>
                  </a:gs>
                  <a:gs pos="100000">
                    <a:srgbClr val="505050"/>
                  </a:gs>
                </a:gsLst>
              </a:gradFill>
            </a:endParaRPr>
          </a:p>
        </p:txBody>
      </p:sp>
      <p:cxnSp>
        <p:nvCxnSpPr>
          <p:cNvPr id="28" name="Straight Connector 27">
            <a:extLst>
              <a:ext uri="{FF2B5EF4-FFF2-40B4-BE49-F238E27FC236}">
                <a16:creationId xmlns:a16="http://schemas.microsoft.com/office/drawing/2014/main" id="{52C07389-7C95-4BB0-BEF5-BCDCED697C97}"/>
              </a:ext>
            </a:extLst>
          </p:cNvPr>
          <p:cNvCxnSpPr>
            <a:cxnSpLocks/>
          </p:cNvCxnSpPr>
          <p:nvPr/>
        </p:nvCxnSpPr>
        <p:spPr>
          <a:xfrm>
            <a:off x="4229178" y="2291710"/>
            <a:ext cx="0" cy="4021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E012FA-3B13-440A-A695-987DA6BF7E39}"/>
              </a:ext>
            </a:extLst>
          </p:cNvPr>
          <p:cNvSpPr txBox="1"/>
          <p:nvPr/>
        </p:nvSpPr>
        <p:spPr>
          <a:xfrm>
            <a:off x="238189" y="2538407"/>
            <a:ext cx="3657600" cy="276999"/>
          </a:xfrm>
          <a:prstGeom prst="rect">
            <a:avLst/>
          </a:prstGeom>
          <a:noFill/>
        </p:spPr>
        <p:txBody>
          <a:bodyPr wrap="square" lIns="0" tIns="0" rIns="0" bIns="0" rtlCol="0" anchor="ctr">
            <a:spAutoFit/>
          </a:bodyPr>
          <a:lstStyle/>
          <a:p>
            <a:pPr algn="r">
              <a:lnSpc>
                <a:spcPct val="90000"/>
              </a:lnSpc>
              <a:spcAft>
                <a:spcPts val="600"/>
              </a:spcAft>
            </a:pPr>
            <a:r>
              <a:rPr lang="en-US" sz="2000" b="1" dirty="0">
                <a:gradFill>
                  <a:gsLst>
                    <a:gs pos="2917">
                      <a:schemeClr val="tx1"/>
                    </a:gs>
                    <a:gs pos="30000">
                      <a:schemeClr val="tx1"/>
                    </a:gs>
                  </a:gsLst>
                  <a:lin ang="5400000" scaled="0"/>
                </a:gradFill>
              </a:rPr>
              <a:t>C49E27EB-2016</a:t>
            </a:r>
          </a:p>
        </p:txBody>
      </p:sp>
      <p:sp>
        <p:nvSpPr>
          <p:cNvPr id="30" name="TextBox 29">
            <a:extLst>
              <a:ext uri="{FF2B5EF4-FFF2-40B4-BE49-F238E27FC236}">
                <a16:creationId xmlns:a16="http://schemas.microsoft.com/office/drawing/2014/main" id="{33E810BF-4A2F-4D49-ADB5-E60CFC00AC09}"/>
              </a:ext>
            </a:extLst>
          </p:cNvPr>
          <p:cNvSpPr txBox="1"/>
          <p:nvPr/>
        </p:nvSpPr>
        <p:spPr>
          <a:xfrm>
            <a:off x="238189" y="3335841"/>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a:t>
            </a:r>
            <a:endParaRPr lang="en-US" dirty="0"/>
          </a:p>
        </p:txBody>
      </p:sp>
      <p:sp>
        <p:nvSpPr>
          <p:cNvPr id="31" name="TextBox 30">
            <a:extLst>
              <a:ext uri="{FF2B5EF4-FFF2-40B4-BE49-F238E27FC236}">
                <a16:creationId xmlns:a16="http://schemas.microsoft.com/office/drawing/2014/main" id="{FC77B204-CF67-4858-A790-15980CA5A03D}"/>
              </a:ext>
            </a:extLst>
          </p:cNvPr>
          <p:cNvSpPr txBox="1"/>
          <p:nvPr/>
        </p:nvSpPr>
        <p:spPr>
          <a:xfrm>
            <a:off x="238189" y="4148664"/>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C49E27EB-2016-09-25</a:t>
            </a:r>
            <a:endParaRPr lang="en-US" dirty="0"/>
          </a:p>
        </p:txBody>
      </p:sp>
      <p:sp>
        <p:nvSpPr>
          <p:cNvPr id="32" name="TextBox 31">
            <a:extLst>
              <a:ext uri="{FF2B5EF4-FFF2-40B4-BE49-F238E27FC236}">
                <a16:creationId xmlns:a16="http://schemas.microsoft.com/office/drawing/2014/main" id="{7B7F79AD-7EB7-4C2E-A313-F3EEE60658D3}"/>
              </a:ext>
            </a:extLst>
          </p:cNvPr>
          <p:cNvSpPr txBox="1"/>
          <p:nvPr/>
        </p:nvSpPr>
        <p:spPr>
          <a:xfrm>
            <a:off x="238189" y="4961487"/>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C49E27EB-2016-09-25-04</a:t>
            </a:r>
            <a:endParaRPr lang="en-US" dirty="0"/>
          </a:p>
        </p:txBody>
      </p:sp>
      <p:sp>
        <p:nvSpPr>
          <p:cNvPr id="33" name="TextBox 32">
            <a:extLst>
              <a:ext uri="{FF2B5EF4-FFF2-40B4-BE49-F238E27FC236}">
                <a16:creationId xmlns:a16="http://schemas.microsoft.com/office/drawing/2014/main" id="{9975D36C-7A2D-417B-8DE0-A4BA71D2ED31}"/>
              </a:ext>
            </a:extLst>
          </p:cNvPr>
          <p:cNvSpPr txBox="1"/>
          <p:nvPr/>
        </p:nvSpPr>
        <p:spPr>
          <a:xfrm>
            <a:off x="238189" y="5774310"/>
            <a:ext cx="3657600" cy="307777"/>
          </a:xfrm>
          <a:prstGeom prst="rect">
            <a:avLst/>
          </a:prstGeom>
          <a:noFill/>
        </p:spPr>
        <p:txBody>
          <a:bodyPr wrap="square" lIns="0" tIns="0" rIns="0" bIns="0" rtlCol="0" anchor="ctr">
            <a:spAutoFit/>
          </a:bodyPr>
          <a:lstStyle/>
          <a:p>
            <a:pPr algn="r"/>
            <a:r>
              <a:rPr lang="en-US" sz="2000" b="1" dirty="0">
                <a:gradFill>
                  <a:gsLst>
                    <a:gs pos="2917">
                      <a:schemeClr val="tx1"/>
                    </a:gs>
                    <a:gs pos="30000">
                      <a:schemeClr val="tx1"/>
                    </a:gs>
                  </a:gsLst>
                  <a:lin ang="5400000" scaled="0"/>
                </a:gradFill>
              </a:rPr>
              <a:t>C49E27EB-2016-09-25-04-15</a:t>
            </a:r>
            <a:endParaRPr lang="en-US" dirty="0"/>
          </a:p>
        </p:txBody>
      </p:sp>
      <p:grpSp>
        <p:nvGrpSpPr>
          <p:cNvPr id="34" name="Group 33">
            <a:extLst>
              <a:ext uri="{FF2B5EF4-FFF2-40B4-BE49-F238E27FC236}">
                <a16:creationId xmlns:a16="http://schemas.microsoft.com/office/drawing/2014/main" id="{81DEDD53-5C5F-4B80-96AD-B5C3C708CD67}"/>
              </a:ext>
            </a:extLst>
          </p:cNvPr>
          <p:cNvGrpSpPr/>
          <p:nvPr/>
        </p:nvGrpSpPr>
        <p:grpSpPr>
          <a:xfrm>
            <a:off x="270533" y="6498014"/>
            <a:ext cx="2297278" cy="138499"/>
            <a:chOff x="270533" y="6498014"/>
            <a:chExt cx="2297278" cy="138499"/>
          </a:xfrm>
        </p:grpSpPr>
        <p:sp>
          <p:nvSpPr>
            <p:cNvPr id="35" name="TextBox 34">
              <a:extLst>
                <a:ext uri="{FF2B5EF4-FFF2-40B4-BE49-F238E27FC236}">
                  <a16:creationId xmlns:a16="http://schemas.microsoft.com/office/drawing/2014/main" id="{7ED2E047-C520-4CE2-BCD2-6B43B4B4C791}"/>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36" name="Picture 54">
              <a:extLst>
                <a:ext uri="{FF2B5EF4-FFF2-40B4-BE49-F238E27FC236}">
                  <a16:creationId xmlns:a16="http://schemas.microsoft.com/office/drawing/2014/main" id="{E1F8E006-ACF6-44ED-8211-24E033460162}"/>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3405612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69874" y="1584156"/>
            <a:ext cx="6080126" cy="928459"/>
          </a:xfrm>
        </p:spPr>
        <p:txBody>
          <a:bodyPr vert="horz" wrap="square" lIns="146304" tIns="91440" rIns="146304" bIns="91440" rtlCol="0" anchor="t">
            <a:spAutoFit/>
          </a:bodyPr>
          <a:lstStyle/>
          <a:p>
            <a:pPr lvl="0"/>
            <a:r>
              <a:rPr lang="en-US" sz="1400"/>
              <a:t>Best Practices: Design Goals for Choosing a Good Partition Key</a:t>
            </a:r>
          </a:p>
          <a:p>
            <a:pPr marL="236220" lvl="1" indent="-236220">
              <a:spcBef>
                <a:spcPts val="600"/>
              </a:spcBef>
            </a:pPr>
            <a:r>
              <a:rPr lang="en-US" sz="1400"/>
              <a:t>Distribute the overall request + storage volume</a:t>
            </a:r>
          </a:p>
          <a:p>
            <a:pPr marL="784225" lvl="2" indent="-223520">
              <a:spcBef>
                <a:spcPts val="0"/>
              </a:spcBef>
              <a:buClr>
                <a:schemeClr val="tx2"/>
              </a:buClr>
            </a:pPr>
            <a:r>
              <a:rPr lang="en-US" sz="1200"/>
              <a:t>Avoid “hot” partition keys</a:t>
            </a:r>
            <a:endParaRPr lang="en-US" sz="1200">
              <a:cs typeface="Segoe UI Semilight"/>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2"/>
            <a:ext cx="350654"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3" y="3245507"/>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5" y="4171297"/>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2" y="2208455"/>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2" y="3221771"/>
            <a:ext cx="549222"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8" y="2284096"/>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2"/>
            <a:ext cx="393730"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80845" y="3197356"/>
            <a:ext cx="6080126"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Steps for Success</a:t>
            </a:r>
          </a:p>
          <a:p>
            <a:pPr marL="236220" lvl="1" indent="-236220">
              <a:spcBef>
                <a:spcPts val="600"/>
              </a:spcBef>
            </a:pPr>
            <a:r>
              <a:rPr lang="en-US" sz="1400"/>
              <a:t>Ballpark scale needs (size/throughput)</a:t>
            </a:r>
          </a:p>
          <a:p>
            <a:pPr marL="236220" lvl="1" indent="-236220">
              <a:spcBef>
                <a:spcPts val="0"/>
              </a:spcBef>
            </a:pPr>
            <a:r>
              <a:rPr lang="en-US" sz="1400"/>
              <a:t>Understand the workload</a:t>
            </a:r>
          </a:p>
          <a:p>
            <a:pPr marL="236220" lvl="1" indent="-236220">
              <a:spcBef>
                <a:spcPts val="0"/>
              </a:spcBef>
            </a:pPr>
            <a:r>
              <a:rPr lang="en-US" sz="1400"/>
              <a:t># of reads/sec vs writes per sec</a:t>
            </a:r>
          </a:p>
          <a:p>
            <a:pPr marL="784225" lvl="2" indent="-223520">
              <a:spcBef>
                <a:spcPts val="0"/>
              </a:spcBef>
              <a:buClr>
                <a:schemeClr val="tx2"/>
              </a:buClr>
            </a:pPr>
            <a:r>
              <a:rPr lang="en-US" sz="1200"/>
              <a:t>Use pareto principal (80/20 rule) to help optimize bulk of workload</a:t>
            </a:r>
            <a:endParaRPr lang="en-US" sz="1200">
              <a:cs typeface="Segoe UI Semilight"/>
            </a:endParaRPr>
          </a:p>
          <a:p>
            <a:pPr marL="784225" lvl="2" indent="-223520">
              <a:buClr>
                <a:schemeClr val="tx2"/>
              </a:buClr>
            </a:pPr>
            <a:r>
              <a:rPr lang="en-US" sz="1200"/>
              <a:t>For reads – understand top 3-5 queries (look for common filters)</a:t>
            </a:r>
            <a:endParaRPr lang="en-US" sz="1200">
              <a:cs typeface="Segoe UI Semilight"/>
            </a:endParaRPr>
          </a:p>
          <a:p>
            <a:pPr marL="784225" lvl="2" indent="-223520">
              <a:buClr>
                <a:schemeClr val="tx2"/>
              </a:buClr>
            </a:pPr>
            <a:r>
              <a:rPr lang="en-US" sz="1200"/>
              <a:t>For writes – understand transactional needs</a:t>
            </a:r>
            <a:endParaRPr lang="en-US" sz="1200">
              <a:cs typeface="Segoe UI Semilight"/>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69874" y="5099054"/>
            <a:ext cx="6080126"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General Tips</a:t>
            </a:r>
          </a:p>
          <a:p>
            <a:pPr marL="236220" lvl="1" indent="-236220">
              <a:spcBef>
                <a:spcPts val="600"/>
              </a:spcBef>
            </a:pPr>
            <a:r>
              <a:rPr lang="en-US" sz="1400"/>
              <a:t>Build a POC to strengthen your understanding of the workload and iterate (avoid analyses paralysis)</a:t>
            </a:r>
          </a:p>
          <a:p>
            <a:pPr marL="236220" lvl="1" indent="-236220">
              <a:spcBef>
                <a:spcPts val="600"/>
              </a:spcBef>
            </a:pPr>
            <a:r>
              <a:rPr lang="en-US" sz="1400"/>
              <a:t>Don’t be afraid of having too many partition keys</a:t>
            </a:r>
          </a:p>
          <a:p>
            <a:pPr marL="784225" lvl="2" indent="-223520">
              <a:spcBef>
                <a:spcPts val="0"/>
              </a:spcBef>
              <a:buClr>
                <a:schemeClr val="tx2"/>
              </a:buClr>
            </a:pPr>
            <a:r>
              <a:rPr lang="en-US" sz="1200"/>
              <a:t>Partitions keys are logical</a:t>
            </a:r>
            <a:endParaRPr lang="en-US" sz="1200">
              <a:cs typeface="Segoe UI Semilight"/>
            </a:endParaRPr>
          </a:p>
          <a:p>
            <a:pPr marL="784225" lvl="2" indent="-223520">
              <a:buClr>
                <a:schemeClr val="tx2"/>
              </a:buClr>
            </a:pPr>
            <a:r>
              <a:rPr lang="en-US" sz="1200"/>
              <a:t>More partition keys </a:t>
            </a:r>
            <a:r>
              <a:rPr lang="en-US" sz="1050">
                <a:latin typeface="Segoe MDL2 Assets" panose="050A0102010101010101" pitchFamily="18" charset="0"/>
              </a:rPr>
              <a:t></a:t>
            </a:r>
            <a:r>
              <a:rPr lang="en-US" sz="1200"/>
              <a:t> more scalability</a:t>
            </a:r>
            <a:endParaRPr lang="en-US" sz="1200">
              <a:cs typeface="Segoe UI Semilight"/>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69874" y="2371401"/>
            <a:ext cx="6080126"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20" lvl="1" indent="-236220">
              <a:spcBef>
                <a:spcPts val="600"/>
              </a:spcBef>
            </a:pPr>
            <a:r>
              <a:rPr lang="en-US" sz="1400"/>
              <a:t>Partition Key is scope for multi-record transactions and routing queries</a:t>
            </a:r>
          </a:p>
          <a:p>
            <a:pPr marL="784225" lvl="2" indent="-223520">
              <a:spcBef>
                <a:spcPts val="0"/>
              </a:spcBef>
              <a:buClr>
                <a:schemeClr val="tx2"/>
              </a:buClr>
            </a:pPr>
            <a:r>
              <a:rPr lang="en-US" sz="1200"/>
              <a:t>Queries can be intelligently routed via partition key</a:t>
            </a:r>
            <a:endParaRPr lang="en-US" sz="1200">
              <a:cs typeface="Segoe UI Semilight"/>
            </a:endParaRPr>
          </a:p>
          <a:p>
            <a:pPr marL="784225" lvl="2" indent="-223520">
              <a:buClr>
                <a:schemeClr val="tx2"/>
              </a:buClr>
            </a:pPr>
            <a:r>
              <a:rPr lang="en-US" sz="1200"/>
              <a:t>Omitting partition key on query requires fan-out</a:t>
            </a:r>
            <a:endParaRPr lang="en-US" sz="1200">
              <a:cs typeface="Segoe UI Semilight"/>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5" y="2540266"/>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0"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512978" y="3165173"/>
            <a:ext cx="9169691" cy="871008"/>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bg1"/>
                </a:solidFill>
                <a:latin typeface="Segoe UI Semilight" charset="0"/>
                <a:ea typeface="Segoe UI Semilight" charset="0"/>
                <a:cs typeface="Segoe UI Semilight" charset="0"/>
              </a:rPr>
              <a:t>A FULLY-MANAGED GLOBALLY DISTRIBUTED DATABASE SERVICE BUILT TO GUARANTEE </a:t>
            </a:r>
          </a:p>
          <a:p>
            <a:pPr algn="ctr">
              <a:lnSpc>
                <a:spcPct val="90000"/>
              </a:lnSpc>
              <a:spcAft>
                <a:spcPts val="600"/>
              </a:spcAft>
            </a:pPr>
            <a:r>
              <a:rPr lang="en-US">
                <a:solidFill>
                  <a:schemeClr val="bg1"/>
                </a:solidFill>
                <a:latin typeface="Segoe UI Semilight" charset="0"/>
                <a:ea typeface="Segoe UI Semilight" charset="0"/>
                <a:cs typeface="Segoe UI Semilight"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109" y="2712367"/>
            <a:ext cx="9071428" cy="665464"/>
          </a:xfrm>
        </p:spPr>
        <p:txBody>
          <a:bodyPr/>
          <a:lstStyle/>
          <a:p>
            <a:r>
              <a:rPr lang="en-US">
                <a:solidFill>
                  <a:schemeClr val="bg1"/>
                </a:solidFill>
                <a:ea typeface="Segoe UI Semilight" charset="0"/>
              </a:rPr>
              <a:t>Azure Cosmos DB</a:t>
            </a:r>
            <a:br>
              <a:rPr lang="en-US">
                <a:solidFill>
                  <a:schemeClr val="bg1"/>
                </a:solidFill>
                <a:ea typeface="Segoe UI Semilight" charset="0"/>
              </a:rPr>
            </a:br>
            <a:r>
              <a:rPr lang="en-US" spc="250">
                <a:solidFill>
                  <a:schemeClr val="bg1"/>
                </a:solidFill>
                <a:ea typeface="Segoe UI Semilight" charset="0"/>
              </a:rPr>
              <a:t> </a:t>
            </a:r>
            <a:br>
              <a:rPr lang="en-US" spc="250">
                <a:solidFill>
                  <a:schemeClr val="bg1"/>
                </a:solidFill>
                <a:ea typeface="Segoe UI Semilight" charset="0"/>
              </a:rPr>
            </a:br>
            <a:br>
              <a:rPr lang="en-US" sz="1800" b="1">
                <a:solidFill>
                  <a:schemeClr val="bg1"/>
                </a:solidFill>
              </a:rPr>
            </a:br>
            <a:br>
              <a:rPr lang="en-US" sz="1800" b="1">
                <a:solidFill>
                  <a:schemeClr val="bg1"/>
                </a:solidFill>
              </a:rPr>
            </a:br>
            <a:endParaRPr lang="en-US" sz="1800" cap="none">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5387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A85DA-94A4-4EF6-9370-8E6BBA42AF48}"/>
              </a:ext>
            </a:extLst>
          </p:cNvPr>
          <p:cNvSpPr>
            <a:spLocks noGrp="1"/>
          </p:cNvSpPr>
          <p:nvPr>
            <p:ph type="body" sz="quarter" idx="10"/>
          </p:nvPr>
        </p:nvSpPr>
        <p:spPr>
          <a:xfrm>
            <a:off x="269240" y="1591729"/>
            <a:ext cx="5265119" cy="4191084"/>
          </a:xfrm>
        </p:spPr>
        <p:txBody>
          <a:bodyPr vert="horz" wrap="square" lIns="146304" tIns="91440" rIns="146304" bIns="91440" rtlCol="0" anchor="t">
            <a:spAutoFit/>
          </a:bodyPr>
          <a:lstStyle/>
          <a:p>
            <a:r>
              <a:rPr lang="en-US">
                <a:cs typeface="Segoe UI Light"/>
              </a:rPr>
              <a:t>Containers support unlimited storage by dynamically allocating additional physical partitions</a:t>
            </a:r>
          </a:p>
          <a:p>
            <a:r>
              <a:rPr lang="en-US">
                <a:cs typeface="Segoe UI Light"/>
              </a:rPr>
              <a:t>Storage for single partition key value (logical partition) is </a:t>
            </a:r>
            <a:r>
              <a:rPr lang="en-US" err="1">
                <a:cs typeface="Segoe UI Light"/>
              </a:rPr>
              <a:t>quota'ed</a:t>
            </a:r>
            <a:r>
              <a:rPr lang="en-US">
                <a:cs typeface="Segoe UI Light"/>
              </a:rPr>
              <a:t> to 10GB.</a:t>
            </a:r>
          </a:p>
          <a:p>
            <a:r>
              <a:rPr lang="en-US"/>
              <a:t>When a partition key reaches its provisioned storage limit, requests to create new resources will return a HTTP Status Code of 403 (Forbidden).</a:t>
            </a:r>
            <a:endParaRPr lang="en-US">
              <a:cs typeface="Segoe UI Light"/>
            </a:endParaRPr>
          </a:p>
          <a:p>
            <a:pPr marL="0" lvl="1" indent="0">
              <a:buNone/>
            </a:pPr>
            <a:r>
              <a:rPr lang="en-US"/>
              <a:t>Azure Cosmos DB will automatically add partitions, and may also return a 403 if:</a:t>
            </a:r>
            <a:endParaRPr lang="en-US">
              <a:cs typeface="Segoe UI Semilight"/>
            </a:endParaRPr>
          </a:p>
          <a:p>
            <a:pPr lvl="1"/>
            <a:r>
              <a:rPr lang="en-US"/>
              <a:t>An authorization token has expired</a:t>
            </a:r>
            <a:endParaRPr lang="en-US">
              <a:cs typeface="Segoe UI Semilight"/>
            </a:endParaRPr>
          </a:p>
          <a:p>
            <a:pPr lvl="1"/>
            <a:r>
              <a:rPr lang="en-US"/>
              <a:t>A programmatic element (UDF, Stored Procedure, Trigger) has been flagged for repeated violations</a:t>
            </a:r>
            <a:endParaRPr lang="en-US">
              <a:cs typeface="Segoe UI Semilight"/>
            </a:endParaRPr>
          </a:p>
        </p:txBody>
      </p:sp>
      <p:sp>
        <p:nvSpPr>
          <p:cNvPr id="3" name="Title 2">
            <a:extLst>
              <a:ext uri="{FF2B5EF4-FFF2-40B4-BE49-F238E27FC236}">
                <a16:creationId xmlns:a16="http://schemas.microsoft.com/office/drawing/2014/main" id="{7B2969DE-27B0-4557-85B9-DFB7B20D88C0}"/>
              </a:ext>
            </a:extLst>
          </p:cNvPr>
          <p:cNvSpPr>
            <a:spLocks noGrp="1"/>
          </p:cNvSpPr>
          <p:nvPr>
            <p:ph type="title"/>
          </p:nvPr>
        </p:nvSpPr>
        <p:spPr/>
        <p:txBody>
          <a:bodyPr/>
          <a:lstStyle/>
          <a:p>
            <a:r>
              <a:rPr lang="en-US"/>
              <a:t>Partition Key storage limits</a:t>
            </a:r>
          </a:p>
        </p:txBody>
      </p:sp>
      <p:sp>
        <p:nvSpPr>
          <p:cNvPr id="61" name="TextBox 60">
            <a:extLst>
              <a:ext uri="{FF2B5EF4-FFF2-40B4-BE49-F238E27FC236}">
                <a16:creationId xmlns:a16="http://schemas.microsoft.com/office/drawing/2014/main" id="{C91B19D6-4FDA-4322-9184-B356C05FFE8F}"/>
              </a:ext>
            </a:extLst>
          </p:cNvPr>
          <p:cNvSpPr txBox="1"/>
          <p:nvPr/>
        </p:nvSpPr>
        <p:spPr>
          <a:xfrm>
            <a:off x="9827845" y="1089976"/>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65" name="Connector: Curved 53">
            <a:extLst>
              <a:ext uri="{FF2B5EF4-FFF2-40B4-BE49-F238E27FC236}">
                <a16:creationId xmlns:a16="http://schemas.microsoft.com/office/drawing/2014/main" id="{64756FDD-75BD-42D3-BBB8-49AB3796F03B}"/>
              </a:ext>
            </a:extLst>
          </p:cNvPr>
          <p:cNvCxnSpPr>
            <a:cxnSpLocks/>
          </p:cNvCxnSpPr>
          <p:nvPr/>
        </p:nvCxnSpPr>
        <p:spPr>
          <a:xfrm>
            <a:off x="10257072" y="149874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97" name="Rectangle 96">
            <a:extLst>
              <a:ext uri="{FF2B5EF4-FFF2-40B4-BE49-F238E27FC236}">
                <a16:creationId xmlns:a16="http://schemas.microsoft.com/office/drawing/2014/main" id="{AFAE4E3E-7AB8-48C5-A440-40724FD1441C}"/>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a:extLst>
              <a:ext uri="{FF2B5EF4-FFF2-40B4-BE49-F238E27FC236}">
                <a16:creationId xmlns:a16="http://schemas.microsoft.com/office/drawing/2014/main" id="{3FAB2C35-F1DF-4D5B-9E7E-56AE3BD38177}"/>
              </a:ext>
            </a:extLst>
          </p:cNvPr>
          <p:cNvGrpSpPr>
            <a:grpSpLocks noChangeAspect="1"/>
          </p:cNvGrpSpPr>
          <p:nvPr/>
        </p:nvGrpSpPr>
        <p:grpSpPr>
          <a:xfrm>
            <a:off x="8891723" y="4992232"/>
            <a:ext cx="350654" cy="302239"/>
            <a:chOff x="9192685" y="1928657"/>
            <a:chExt cx="644698" cy="555680"/>
          </a:xfrm>
        </p:grpSpPr>
        <p:sp>
          <p:nvSpPr>
            <p:cNvPr id="99" name="Star: 4 Points 8">
              <a:extLst>
                <a:ext uri="{FF2B5EF4-FFF2-40B4-BE49-F238E27FC236}">
                  <a16:creationId xmlns:a16="http://schemas.microsoft.com/office/drawing/2014/main" id="{82098332-BD80-4B7E-8FD3-6E55F995CC2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0" name="Star: 4 Points 8">
              <a:extLst>
                <a:ext uri="{FF2B5EF4-FFF2-40B4-BE49-F238E27FC236}">
                  <a16:creationId xmlns:a16="http://schemas.microsoft.com/office/drawing/2014/main" id="{726BE0FC-A955-49A1-B73D-E58CC94303A3}"/>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C314D41A-B344-43A1-A3B4-D7792F6A19E5}"/>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2" name="Oval 9">
              <a:extLst>
                <a:ext uri="{FF2B5EF4-FFF2-40B4-BE49-F238E27FC236}">
                  <a16:creationId xmlns:a16="http://schemas.microsoft.com/office/drawing/2014/main" id="{49363836-711D-4AD8-B20E-70F5CE63684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103" name="Cylinder 513">
            <a:extLst>
              <a:ext uri="{FF2B5EF4-FFF2-40B4-BE49-F238E27FC236}">
                <a16:creationId xmlns:a16="http://schemas.microsoft.com/office/drawing/2014/main" id="{9D435F80-E94B-415D-947A-16CD0819C98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14D1F247-3D85-40C7-B9F0-2435C6180EB3}"/>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5" name="Group 104">
            <a:extLst>
              <a:ext uri="{FF2B5EF4-FFF2-40B4-BE49-F238E27FC236}">
                <a16:creationId xmlns:a16="http://schemas.microsoft.com/office/drawing/2014/main" id="{A23C0DB7-E434-4863-B400-DC11B5916B13}"/>
              </a:ext>
            </a:extLst>
          </p:cNvPr>
          <p:cNvGrpSpPr/>
          <p:nvPr/>
        </p:nvGrpSpPr>
        <p:grpSpPr>
          <a:xfrm>
            <a:off x="10062703" y="3245507"/>
            <a:ext cx="402639" cy="361217"/>
            <a:chOff x="1275510" y="6072184"/>
            <a:chExt cx="508602" cy="456278"/>
          </a:xfrm>
        </p:grpSpPr>
        <p:grpSp>
          <p:nvGrpSpPr>
            <p:cNvPr id="106" name="Group 105">
              <a:extLst>
                <a:ext uri="{FF2B5EF4-FFF2-40B4-BE49-F238E27FC236}">
                  <a16:creationId xmlns:a16="http://schemas.microsoft.com/office/drawing/2014/main" id="{694FBAB0-A64E-419D-929A-DC7A83E5C7FB}"/>
                </a:ext>
              </a:extLst>
            </p:cNvPr>
            <p:cNvGrpSpPr/>
            <p:nvPr/>
          </p:nvGrpSpPr>
          <p:grpSpPr>
            <a:xfrm>
              <a:off x="1275510" y="6224570"/>
              <a:ext cx="508602" cy="151498"/>
              <a:chOff x="551886" y="4945335"/>
              <a:chExt cx="508602" cy="151498"/>
            </a:xfrm>
          </p:grpSpPr>
          <p:sp>
            <p:nvSpPr>
              <p:cNvPr id="115" name="Rectangle 114">
                <a:extLst>
                  <a:ext uri="{FF2B5EF4-FFF2-40B4-BE49-F238E27FC236}">
                    <a16:creationId xmlns:a16="http://schemas.microsoft.com/office/drawing/2014/main" id="{BFD24178-7F16-4D8F-AD39-AD39B4C93A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C6AA945-0E25-4C92-AAC7-04B43A4675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D4250E0-105C-4EB8-B50A-30ECD183DB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1F62B2C-2DCA-4BD1-BF40-0CFA3D6F5FC3}"/>
                </a:ext>
              </a:extLst>
            </p:cNvPr>
            <p:cNvGrpSpPr/>
            <p:nvPr/>
          </p:nvGrpSpPr>
          <p:grpSpPr>
            <a:xfrm>
              <a:off x="1275510" y="6376964"/>
              <a:ext cx="508602" cy="151498"/>
              <a:chOff x="551886" y="4945335"/>
              <a:chExt cx="508602" cy="151498"/>
            </a:xfrm>
          </p:grpSpPr>
          <p:sp>
            <p:nvSpPr>
              <p:cNvPr id="112" name="Rectangle 111">
                <a:extLst>
                  <a:ext uri="{FF2B5EF4-FFF2-40B4-BE49-F238E27FC236}">
                    <a16:creationId xmlns:a16="http://schemas.microsoft.com/office/drawing/2014/main" id="{3B520273-BC78-4F06-8DFC-B11CC19EAE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692950EC-BC60-4A78-B06D-019BF8AAF3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4" name="Straight Connector 113">
                <a:extLst>
                  <a:ext uri="{FF2B5EF4-FFF2-40B4-BE49-F238E27FC236}">
                    <a16:creationId xmlns:a16="http://schemas.microsoft.com/office/drawing/2014/main" id="{9EA0AF36-65AB-4C72-ADD2-5A5115AA6D2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8969A98-A252-4A0A-8918-A1F6BEC582C4}"/>
                </a:ext>
              </a:extLst>
            </p:cNvPr>
            <p:cNvGrpSpPr/>
            <p:nvPr/>
          </p:nvGrpSpPr>
          <p:grpSpPr>
            <a:xfrm>
              <a:off x="1275510" y="6072184"/>
              <a:ext cx="508602" cy="151498"/>
              <a:chOff x="551886" y="4945335"/>
              <a:chExt cx="508602" cy="151498"/>
            </a:xfrm>
          </p:grpSpPr>
          <p:sp>
            <p:nvSpPr>
              <p:cNvPr id="109" name="Rectangle 108">
                <a:extLst>
                  <a:ext uri="{FF2B5EF4-FFF2-40B4-BE49-F238E27FC236}">
                    <a16:creationId xmlns:a16="http://schemas.microsoft.com/office/drawing/2014/main" id="{953A079B-5F53-44A4-AC11-E4E53F83C80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62A1371A-107E-4995-8090-843150414F7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D9143310-920B-4667-8ECF-82267FFB65C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CEDADDF1-6030-4C42-A612-08F79DA408E8}"/>
              </a:ext>
            </a:extLst>
          </p:cNvPr>
          <p:cNvGrpSpPr/>
          <p:nvPr/>
        </p:nvGrpSpPr>
        <p:grpSpPr>
          <a:xfrm>
            <a:off x="10059235" y="4171297"/>
            <a:ext cx="402639" cy="361217"/>
            <a:chOff x="1275510" y="6072184"/>
            <a:chExt cx="508602" cy="456278"/>
          </a:xfrm>
        </p:grpSpPr>
        <p:grpSp>
          <p:nvGrpSpPr>
            <p:cNvPr id="119" name="Group 118">
              <a:extLst>
                <a:ext uri="{FF2B5EF4-FFF2-40B4-BE49-F238E27FC236}">
                  <a16:creationId xmlns:a16="http://schemas.microsoft.com/office/drawing/2014/main" id="{9C107AE3-0627-4F01-B980-C1838921B834}"/>
                </a:ext>
              </a:extLst>
            </p:cNvPr>
            <p:cNvGrpSpPr/>
            <p:nvPr/>
          </p:nvGrpSpPr>
          <p:grpSpPr>
            <a:xfrm>
              <a:off x="1275510" y="6224570"/>
              <a:ext cx="508602" cy="151498"/>
              <a:chOff x="551886" y="4945335"/>
              <a:chExt cx="508602" cy="151498"/>
            </a:xfrm>
          </p:grpSpPr>
          <p:sp>
            <p:nvSpPr>
              <p:cNvPr id="128" name="Rectangle 127">
                <a:extLst>
                  <a:ext uri="{FF2B5EF4-FFF2-40B4-BE49-F238E27FC236}">
                    <a16:creationId xmlns:a16="http://schemas.microsoft.com/office/drawing/2014/main" id="{28F10163-6626-4E12-B5E4-07B2BD4F1B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A719B4CB-6323-4083-827D-A8C6ED9CA8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30" name="Straight Connector 129">
                <a:extLst>
                  <a:ext uri="{FF2B5EF4-FFF2-40B4-BE49-F238E27FC236}">
                    <a16:creationId xmlns:a16="http://schemas.microsoft.com/office/drawing/2014/main" id="{CF5E4846-3AF1-44D4-8E08-ACD1ED2FD38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C2F6712E-5D8E-4268-A946-19B4E3C31CA4}"/>
                </a:ext>
              </a:extLst>
            </p:cNvPr>
            <p:cNvGrpSpPr/>
            <p:nvPr/>
          </p:nvGrpSpPr>
          <p:grpSpPr>
            <a:xfrm>
              <a:off x="1275510" y="6376964"/>
              <a:ext cx="508602" cy="151498"/>
              <a:chOff x="551886" y="4945335"/>
              <a:chExt cx="508602" cy="151498"/>
            </a:xfrm>
          </p:grpSpPr>
          <p:sp>
            <p:nvSpPr>
              <p:cNvPr id="125" name="Rectangle 124">
                <a:extLst>
                  <a:ext uri="{FF2B5EF4-FFF2-40B4-BE49-F238E27FC236}">
                    <a16:creationId xmlns:a16="http://schemas.microsoft.com/office/drawing/2014/main" id="{376A6498-D0F0-4B3B-9EF4-D9EB5A10C2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id="{EF0B40CA-A082-450A-93EE-404E3B32F8A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41292C40-58B6-480B-B073-D7E03B58F37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9A4AF20-868D-49BA-8811-D0DB3095BF27}"/>
                </a:ext>
              </a:extLst>
            </p:cNvPr>
            <p:cNvGrpSpPr/>
            <p:nvPr/>
          </p:nvGrpSpPr>
          <p:grpSpPr>
            <a:xfrm>
              <a:off x="1275510" y="6072184"/>
              <a:ext cx="508602" cy="151498"/>
              <a:chOff x="551886" y="4945335"/>
              <a:chExt cx="508602" cy="151498"/>
            </a:xfrm>
          </p:grpSpPr>
          <p:sp>
            <p:nvSpPr>
              <p:cNvPr id="122" name="Rectangle 121">
                <a:extLst>
                  <a:ext uri="{FF2B5EF4-FFF2-40B4-BE49-F238E27FC236}">
                    <a16:creationId xmlns:a16="http://schemas.microsoft.com/office/drawing/2014/main" id="{9BD72D17-4E6D-4C84-A050-17B3FB5B9A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32646713-3363-4C84-ABA4-5DDDEEED4E8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D319FEA7-EC19-485E-B6B8-B72435A4C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1B81903-9802-4199-8E4D-D4F4D3D4733E}"/>
              </a:ext>
            </a:extLst>
          </p:cNvPr>
          <p:cNvGrpSpPr/>
          <p:nvPr/>
        </p:nvGrpSpPr>
        <p:grpSpPr>
          <a:xfrm>
            <a:off x="10068572" y="2208455"/>
            <a:ext cx="402639" cy="361217"/>
            <a:chOff x="1275510" y="6072184"/>
            <a:chExt cx="508602" cy="456278"/>
          </a:xfrm>
        </p:grpSpPr>
        <p:grpSp>
          <p:nvGrpSpPr>
            <p:cNvPr id="132" name="Group 131">
              <a:extLst>
                <a:ext uri="{FF2B5EF4-FFF2-40B4-BE49-F238E27FC236}">
                  <a16:creationId xmlns:a16="http://schemas.microsoft.com/office/drawing/2014/main" id="{27CD5C18-02F6-4747-B5B5-F6ADBD4580A8}"/>
                </a:ext>
              </a:extLst>
            </p:cNvPr>
            <p:cNvGrpSpPr/>
            <p:nvPr/>
          </p:nvGrpSpPr>
          <p:grpSpPr>
            <a:xfrm>
              <a:off x="1275510" y="6224570"/>
              <a:ext cx="508602" cy="151498"/>
              <a:chOff x="551886" y="4945335"/>
              <a:chExt cx="508602" cy="151498"/>
            </a:xfrm>
          </p:grpSpPr>
          <p:sp>
            <p:nvSpPr>
              <p:cNvPr id="141" name="Rectangle 140">
                <a:extLst>
                  <a:ext uri="{FF2B5EF4-FFF2-40B4-BE49-F238E27FC236}">
                    <a16:creationId xmlns:a16="http://schemas.microsoft.com/office/drawing/2014/main" id="{F0AFF35B-7E02-4C71-9ACC-7448510C38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2FB32FA3-6932-4B4B-86D0-F43846B21E9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95C40FE1-BE2C-42D7-A6CD-154D1E7E0D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449271-8831-4E49-89FC-F5021BA932DA}"/>
                </a:ext>
              </a:extLst>
            </p:cNvPr>
            <p:cNvGrpSpPr/>
            <p:nvPr/>
          </p:nvGrpSpPr>
          <p:grpSpPr>
            <a:xfrm>
              <a:off x="1275510" y="6376964"/>
              <a:ext cx="508602" cy="151498"/>
              <a:chOff x="551886" y="4945335"/>
              <a:chExt cx="508602" cy="151498"/>
            </a:xfrm>
          </p:grpSpPr>
          <p:sp>
            <p:nvSpPr>
              <p:cNvPr id="138" name="Rectangle 137">
                <a:extLst>
                  <a:ext uri="{FF2B5EF4-FFF2-40B4-BE49-F238E27FC236}">
                    <a16:creationId xmlns:a16="http://schemas.microsoft.com/office/drawing/2014/main" id="{07B05DEE-D328-4689-86A5-FEBA65F7004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a:extLst>
                  <a:ext uri="{FF2B5EF4-FFF2-40B4-BE49-F238E27FC236}">
                    <a16:creationId xmlns:a16="http://schemas.microsoft.com/office/drawing/2014/main" id="{B423F963-AD49-4906-80C8-98C5266977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Connector 139">
                <a:extLst>
                  <a:ext uri="{FF2B5EF4-FFF2-40B4-BE49-F238E27FC236}">
                    <a16:creationId xmlns:a16="http://schemas.microsoft.com/office/drawing/2014/main" id="{E683F13A-09A7-40D6-BEB7-F84AFF74F4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79CC18-1400-487C-A5EB-D751023B172E}"/>
                </a:ext>
              </a:extLst>
            </p:cNvPr>
            <p:cNvGrpSpPr/>
            <p:nvPr/>
          </p:nvGrpSpPr>
          <p:grpSpPr>
            <a:xfrm>
              <a:off x="1275510" y="6072184"/>
              <a:ext cx="508602" cy="151498"/>
              <a:chOff x="551886" y="4945335"/>
              <a:chExt cx="508602" cy="151498"/>
            </a:xfrm>
          </p:grpSpPr>
          <p:sp>
            <p:nvSpPr>
              <p:cNvPr id="135" name="Rectangle 134">
                <a:extLst>
                  <a:ext uri="{FF2B5EF4-FFF2-40B4-BE49-F238E27FC236}">
                    <a16:creationId xmlns:a16="http://schemas.microsoft.com/office/drawing/2014/main" id="{F1A9DD48-53B8-4A97-9015-B20F866C830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a:extLst>
                  <a:ext uri="{FF2B5EF4-FFF2-40B4-BE49-F238E27FC236}">
                    <a16:creationId xmlns:a16="http://schemas.microsoft.com/office/drawing/2014/main" id="{1C7FBADF-C503-485D-8CFB-5E5302E265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37" name="Straight Connector 136">
                <a:extLst>
                  <a:ext uri="{FF2B5EF4-FFF2-40B4-BE49-F238E27FC236}">
                    <a16:creationId xmlns:a16="http://schemas.microsoft.com/office/drawing/2014/main" id="{0C60A9CA-EFFF-47AD-8F38-70B82D4734C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A69894A4-9CEB-4F03-9D48-58BED7ED2C0B}"/>
              </a:ext>
            </a:extLst>
          </p:cNvPr>
          <p:cNvGrpSpPr/>
          <p:nvPr/>
        </p:nvGrpSpPr>
        <p:grpSpPr>
          <a:xfrm>
            <a:off x="7110192" y="3221771"/>
            <a:ext cx="549222" cy="424360"/>
            <a:chOff x="7203621" y="2226683"/>
            <a:chExt cx="482317" cy="372664"/>
          </a:xfrm>
        </p:grpSpPr>
        <p:grpSp>
          <p:nvGrpSpPr>
            <p:cNvPr id="145" name="Group 144">
              <a:extLst>
                <a:ext uri="{FF2B5EF4-FFF2-40B4-BE49-F238E27FC236}">
                  <a16:creationId xmlns:a16="http://schemas.microsoft.com/office/drawing/2014/main" id="{BE21CC1F-5DBC-4045-A066-AD6D11D642C4}"/>
                </a:ext>
              </a:extLst>
            </p:cNvPr>
            <p:cNvGrpSpPr/>
            <p:nvPr/>
          </p:nvGrpSpPr>
          <p:grpSpPr>
            <a:xfrm>
              <a:off x="7203621" y="2226683"/>
              <a:ext cx="482317" cy="372664"/>
              <a:chOff x="2107244" y="1575258"/>
              <a:chExt cx="310993" cy="343365"/>
            </a:xfrm>
            <a:noFill/>
          </p:grpSpPr>
          <p:sp>
            <p:nvSpPr>
              <p:cNvPr id="150" name="Rectangle 9">
                <a:extLst>
                  <a:ext uri="{FF2B5EF4-FFF2-40B4-BE49-F238E27FC236}">
                    <a16:creationId xmlns:a16="http://schemas.microsoft.com/office/drawing/2014/main" id="{B1B70D5C-9D25-402A-8130-5449B4FB910A}"/>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1" name="Line 10">
                <a:extLst>
                  <a:ext uri="{FF2B5EF4-FFF2-40B4-BE49-F238E27FC236}">
                    <a16:creationId xmlns:a16="http://schemas.microsoft.com/office/drawing/2014/main" id="{85DF50A4-48CF-4905-B4E4-DCE2B7E6C556}"/>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E8ABCB99-AE5C-487C-B6F7-7FB5D8271CD8}"/>
                </a:ext>
              </a:extLst>
            </p:cNvPr>
            <p:cNvGrpSpPr/>
            <p:nvPr/>
          </p:nvGrpSpPr>
          <p:grpSpPr>
            <a:xfrm>
              <a:off x="7543900" y="2252646"/>
              <a:ext cx="103855" cy="25964"/>
              <a:chOff x="2287367" y="1599181"/>
              <a:chExt cx="95690" cy="23923"/>
            </a:xfrm>
            <a:noFill/>
          </p:grpSpPr>
          <p:sp>
            <p:nvSpPr>
              <p:cNvPr id="147" name="Oval 11">
                <a:extLst>
                  <a:ext uri="{FF2B5EF4-FFF2-40B4-BE49-F238E27FC236}">
                    <a16:creationId xmlns:a16="http://schemas.microsoft.com/office/drawing/2014/main" id="{FA95B7DB-B72F-4E8F-B095-B8F47B4B989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8" name="Oval 12">
                <a:extLst>
                  <a:ext uri="{FF2B5EF4-FFF2-40B4-BE49-F238E27FC236}">
                    <a16:creationId xmlns:a16="http://schemas.microsoft.com/office/drawing/2014/main" id="{E1A2F716-4FD4-4539-AE1B-D65CCAF65A2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9" name="Oval 13">
                <a:extLst>
                  <a:ext uri="{FF2B5EF4-FFF2-40B4-BE49-F238E27FC236}">
                    <a16:creationId xmlns:a16="http://schemas.microsoft.com/office/drawing/2014/main" id="{C5B24519-511B-4ADE-913F-CC10BD9DFD6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52" name="Left Brace 151">
            <a:extLst>
              <a:ext uri="{FF2B5EF4-FFF2-40B4-BE49-F238E27FC236}">
                <a16:creationId xmlns:a16="http://schemas.microsoft.com/office/drawing/2014/main" id="{0E4AE87C-7DA0-488A-B48B-57996CCF2905}"/>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7DAC9BC9-A8FA-4959-A2B5-E74B85F9B9D1}"/>
              </a:ext>
            </a:extLst>
          </p:cNvPr>
          <p:cNvSpPr/>
          <p:nvPr/>
        </p:nvSpPr>
        <p:spPr bwMode="auto">
          <a:xfrm>
            <a:off x="9944100" y="2139950"/>
            <a:ext cx="634996" cy="5088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32205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94CC-3909-43DA-A590-825F03A5CE00}"/>
              </a:ext>
            </a:extLst>
          </p:cNvPr>
          <p:cNvSpPr>
            <a:spLocks noGrp="1"/>
          </p:cNvSpPr>
          <p:nvPr>
            <p:ph type="title"/>
          </p:nvPr>
        </p:nvSpPr>
        <p:spPr/>
        <p:txBody>
          <a:bodyPr/>
          <a:lstStyle/>
          <a:p>
            <a:r>
              <a:rPr lang="en-US"/>
              <a:t>Design </a:t>
            </a:r>
            <a:r>
              <a:rPr lang="en-US" err="1"/>
              <a:t>patternS</a:t>
            </a:r>
            <a:r>
              <a:rPr lang="en-US"/>
              <a:t> for Large partition </a:t>
            </a:r>
            <a:r>
              <a:rPr lang="en-US" err="1"/>
              <a:t>keYs</a:t>
            </a:r>
            <a:endParaRPr lang="en-US"/>
          </a:p>
        </p:txBody>
      </p:sp>
      <p:sp>
        <p:nvSpPr>
          <p:cNvPr id="3" name="Text Placeholder 2">
            <a:extLst>
              <a:ext uri="{FF2B5EF4-FFF2-40B4-BE49-F238E27FC236}">
                <a16:creationId xmlns:a16="http://schemas.microsoft.com/office/drawing/2014/main" id="{0C19E5ED-D488-4AC0-A3B1-24684D296B09}"/>
              </a:ext>
            </a:extLst>
          </p:cNvPr>
          <p:cNvSpPr>
            <a:spLocks noGrp="1"/>
          </p:cNvSpPr>
          <p:nvPr>
            <p:ph type="body" sz="quarter" idx="11"/>
          </p:nvPr>
        </p:nvSpPr>
        <p:spPr>
          <a:xfrm>
            <a:off x="269874" y="1584156"/>
            <a:ext cx="5686789" cy="2657138"/>
          </a:xfrm>
        </p:spPr>
        <p:txBody>
          <a:bodyPr vert="horz" wrap="square" lIns="146304" tIns="91440" rIns="146304" bIns="91440" rtlCol="0" anchor="t">
            <a:spAutoFit/>
          </a:bodyPr>
          <a:lstStyle/>
          <a:p>
            <a:r>
              <a:rPr lang="en-US">
                <a:solidFill>
                  <a:srgbClr val="0078D7"/>
                </a:solidFill>
              </a:rPr>
              <a:t>"LINKED LIST APPROACH" BY SREADING DATA ACROSS INCREMENTAL PARTITION KEY VALUES</a:t>
            </a:r>
            <a:endParaRPr lang="en-US">
              <a:solidFill>
                <a:schemeClr val="tx1"/>
              </a:solidFill>
            </a:endParaRPr>
          </a:p>
          <a:p>
            <a:pPr marL="0" lvl="1" indent="0">
              <a:buNone/>
            </a:pPr>
            <a:r>
              <a:rPr lang="en-US" b="0">
                <a:solidFill>
                  <a:srgbClr val="505050"/>
                </a:solidFill>
                <a:latin typeface="Segoe UI Semilight"/>
              </a:rPr>
              <a:t>For workloads that exceed </a:t>
            </a:r>
            <a:r>
              <a:rPr lang="en-US">
                <a:solidFill>
                  <a:srgbClr val="505050"/>
                </a:solidFill>
                <a:latin typeface="Segoe UI Semilight"/>
              </a:rPr>
              <a:t>quotas</a:t>
            </a:r>
            <a:r>
              <a:rPr lang="en-US" b="0">
                <a:solidFill>
                  <a:srgbClr val="505050"/>
                </a:solidFill>
                <a:latin typeface="Segoe UI Semilight"/>
              </a:rPr>
              <a:t> for </a:t>
            </a:r>
            <a:r>
              <a:rPr lang="en-US">
                <a:solidFill>
                  <a:srgbClr val="505050"/>
                </a:solidFill>
                <a:latin typeface="Segoe UI Semilight"/>
              </a:rPr>
              <a:t>a single partition key value</a:t>
            </a:r>
            <a:r>
              <a:rPr lang="en-US" b="0">
                <a:solidFill>
                  <a:srgbClr val="505050"/>
                </a:solidFill>
                <a:latin typeface="Segoe UI Semilight"/>
              </a:rPr>
              <a:t>, you can logically </a:t>
            </a:r>
            <a:r>
              <a:rPr lang="en-US">
                <a:solidFill>
                  <a:srgbClr val="505050"/>
                </a:solidFill>
                <a:latin typeface="Segoe UI Semilight"/>
              </a:rPr>
              <a:t>spread</a:t>
            </a:r>
            <a:r>
              <a:rPr lang="en-US" b="0">
                <a:solidFill>
                  <a:srgbClr val="505050"/>
                </a:solidFill>
                <a:latin typeface="Segoe UI Semilight"/>
              </a:rPr>
              <a:t> items across multiple </a:t>
            </a:r>
            <a:r>
              <a:rPr lang="en-US">
                <a:solidFill>
                  <a:srgbClr val="505050"/>
                </a:solidFill>
                <a:latin typeface="Segoe UI Semilight"/>
              </a:rPr>
              <a:t>partition keys</a:t>
            </a:r>
            <a:r>
              <a:rPr lang="en-US" b="0">
                <a:solidFill>
                  <a:srgbClr val="505050"/>
                </a:solidFill>
                <a:latin typeface="Segoe UI Semilight"/>
              </a:rPr>
              <a:t> within a container by using a suffix on the partition </a:t>
            </a:r>
            <a:r>
              <a:rPr lang="en-US">
                <a:solidFill>
                  <a:srgbClr val="505050"/>
                </a:solidFill>
                <a:latin typeface="Segoe UI Semilight"/>
              </a:rPr>
              <a:t>key value</a:t>
            </a:r>
            <a:r>
              <a:rPr lang="en-US" b="0">
                <a:solidFill>
                  <a:srgbClr val="505050"/>
                </a:solidFill>
                <a:latin typeface="Segoe UI Semilight"/>
              </a:rPr>
              <a:t>.</a:t>
            </a:r>
          </a:p>
          <a:p>
            <a:pPr marL="0" lvl="1" indent="0">
              <a:buNone/>
            </a:pPr>
            <a:r>
              <a:rPr lang="en-US" b="0">
                <a:solidFill>
                  <a:srgbClr val="505050"/>
                </a:solidFill>
                <a:latin typeface="Segoe UI Semilight"/>
              </a:rPr>
              <a:t>As a partition fills up, you can determine when to </a:t>
            </a:r>
            <a:r>
              <a:rPr lang="en-US">
                <a:solidFill>
                  <a:srgbClr val="505050"/>
                </a:solidFill>
                <a:latin typeface="Segoe UI Semibold" panose="020B0702040204020203" pitchFamily="34" charset="0"/>
                <a:cs typeface="Segoe UI Semibold" panose="020B0702040204020203" pitchFamily="34" charset="0"/>
              </a:rPr>
              <a:t>increment</a:t>
            </a:r>
            <a:r>
              <a:rPr lang="en-US" b="0">
                <a:solidFill>
                  <a:srgbClr val="505050"/>
                </a:solidFill>
                <a:latin typeface="Segoe UI Semilight"/>
              </a:rPr>
              <a:t> the partition key value by looking for the 403 status code in your application’s logic.</a:t>
            </a:r>
            <a:r>
              <a:rPr lang="en-US">
                <a:solidFill>
                  <a:srgbClr val="505050"/>
                </a:solidFill>
                <a:latin typeface="Segoe UI Semilight"/>
              </a:rPr>
              <a:t> </a:t>
            </a:r>
            <a:endParaRPr lang="en-US" b="0">
              <a:solidFill>
                <a:srgbClr val="505050"/>
              </a:solidFill>
              <a:latin typeface="Segoe UI Semilight"/>
            </a:endParaRPr>
          </a:p>
        </p:txBody>
      </p:sp>
      <p:grpSp>
        <p:nvGrpSpPr>
          <p:cNvPr id="94" name="Group 93">
            <a:extLst>
              <a:ext uri="{FF2B5EF4-FFF2-40B4-BE49-F238E27FC236}">
                <a16:creationId xmlns:a16="http://schemas.microsoft.com/office/drawing/2014/main" id="{AD755108-314C-40AF-8AC0-4654627FFB1A}"/>
              </a:ext>
            </a:extLst>
          </p:cNvPr>
          <p:cNvGrpSpPr/>
          <p:nvPr/>
        </p:nvGrpSpPr>
        <p:grpSpPr>
          <a:xfrm>
            <a:off x="6709644" y="2003086"/>
            <a:ext cx="4484909" cy="4000748"/>
            <a:chOff x="6603191" y="1637326"/>
            <a:chExt cx="4484909" cy="4000748"/>
          </a:xfrm>
        </p:grpSpPr>
        <p:cxnSp>
          <p:nvCxnSpPr>
            <p:cNvPr id="31" name="Connector: Curved 53">
              <a:extLst>
                <a:ext uri="{FF2B5EF4-FFF2-40B4-BE49-F238E27FC236}">
                  <a16:creationId xmlns:a16="http://schemas.microsoft.com/office/drawing/2014/main" id="{9A58737C-967E-4CFD-B0EC-EE0443FF21A3}"/>
                </a:ext>
              </a:extLst>
            </p:cNvPr>
            <p:cNvCxnSpPr>
              <a:cxnSpLocks/>
            </p:cNvCxnSpPr>
            <p:nvPr/>
          </p:nvCxnSpPr>
          <p:spPr>
            <a:xfrm>
              <a:off x="10229646" y="270078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2" name="Connector: Curved 53">
              <a:extLst>
                <a:ext uri="{FF2B5EF4-FFF2-40B4-BE49-F238E27FC236}">
                  <a16:creationId xmlns:a16="http://schemas.microsoft.com/office/drawing/2014/main" id="{8FC66416-7770-4333-9301-3AD7BBF4887C}"/>
                </a:ext>
              </a:extLst>
            </p:cNvPr>
            <p:cNvCxnSpPr>
              <a:cxnSpLocks/>
            </p:cNvCxnSpPr>
            <p:nvPr/>
          </p:nvCxnSpPr>
          <p:spPr>
            <a:xfrm>
              <a:off x="10227769" y="3839538"/>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0B45A278-656E-4C80-B8C9-B50FCC59B0B1}"/>
                </a:ext>
              </a:extLst>
            </p:cNvPr>
            <p:cNvSpPr txBox="1"/>
            <p:nvPr/>
          </p:nvSpPr>
          <p:spPr>
            <a:xfrm>
              <a:off x="10229646" y="2763314"/>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34" name="TextBox 33">
              <a:extLst>
                <a:ext uri="{FF2B5EF4-FFF2-40B4-BE49-F238E27FC236}">
                  <a16:creationId xmlns:a16="http://schemas.microsoft.com/office/drawing/2014/main" id="{4943D42B-ED4B-4312-9A79-1FBBB8B530A9}"/>
                </a:ext>
              </a:extLst>
            </p:cNvPr>
            <p:cNvSpPr txBox="1"/>
            <p:nvPr/>
          </p:nvSpPr>
          <p:spPr>
            <a:xfrm>
              <a:off x="10227769" y="3902070"/>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29" name="Connector: Curved 28">
              <a:extLst>
                <a:ext uri="{FF2B5EF4-FFF2-40B4-BE49-F238E27FC236}">
                  <a16:creationId xmlns:a16="http://schemas.microsoft.com/office/drawing/2014/main" id="{149331BB-5727-4EFC-82B9-A46F69C29CF2}"/>
                </a:ext>
              </a:extLst>
            </p:cNvPr>
            <p:cNvCxnSpPr>
              <a:cxnSpLocks/>
            </p:cNvCxnSpPr>
            <p:nvPr/>
          </p:nvCxnSpPr>
          <p:spPr>
            <a:xfrm rot="16200000" flipH="1">
              <a:off x="9775958" y="2311727"/>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0" name="Connector: Curved 29">
              <a:extLst>
                <a:ext uri="{FF2B5EF4-FFF2-40B4-BE49-F238E27FC236}">
                  <a16:creationId xmlns:a16="http://schemas.microsoft.com/office/drawing/2014/main" id="{481BE561-4A10-4801-B904-482035330666}"/>
                </a:ext>
              </a:extLst>
            </p:cNvPr>
            <p:cNvCxnSpPr>
              <a:cxnSpLocks/>
            </p:cNvCxnSpPr>
            <p:nvPr/>
          </p:nvCxnSpPr>
          <p:spPr>
            <a:xfrm rot="16200000" flipH="1">
              <a:off x="9746002" y="3387020"/>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7" name="Rectangle 36">
              <a:extLst>
                <a:ext uri="{FF2B5EF4-FFF2-40B4-BE49-F238E27FC236}">
                  <a16:creationId xmlns:a16="http://schemas.microsoft.com/office/drawing/2014/main" id="{162A71E9-F358-44B2-B230-DFC3DB808D82}"/>
                </a:ext>
              </a:extLst>
            </p:cNvPr>
            <p:cNvSpPr/>
            <p:nvPr/>
          </p:nvSpPr>
          <p:spPr bwMode="auto">
            <a:xfrm>
              <a:off x="8141538" y="16373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4ABD0B1A-0FFF-46D2-8F6A-F485ED2A80B3}"/>
                </a:ext>
              </a:extLst>
            </p:cNvPr>
            <p:cNvGrpSpPr>
              <a:grpSpLocks noChangeAspect="1"/>
            </p:cNvGrpSpPr>
            <p:nvPr/>
          </p:nvGrpSpPr>
          <p:grpSpPr>
            <a:xfrm>
              <a:off x="8384722" y="5200932"/>
              <a:ext cx="350654" cy="302239"/>
              <a:chOff x="9192685" y="1928657"/>
              <a:chExt cx="644698" cy="555680"/>
            </a:xfrm>
          </p:grpSpPr>
          <p:sp>
            <p:nvSpPr>
              <p:cNvPr id="39" name="Star: 4 Points 8">
                <a:extLst>
                  <a:ext uri="{FF2B5EF4-FFF2-40B4-BE49-F238E27FC236}">
                    <a16:creationId xmlns:a16="http://schemas.microsoft.com/office/drawing/2014/main" id="{A952D10F-E2C0-475A-B968-CB769B0078F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D8792B9A-422C-4803-A197-22EFB9B75A0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B25E225-1FEC-4F92-AA5B-66A1F6E9E29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2" name="Oval 9">
                <a:extLst>
                  <a:ext uri="{FF2B5EF4-FFF2-40B4-BE49-F238E27FC236}">
                    <a16:creationId xmlns:a16="http://schemas.microsoft.com/office/drawing/2014/main" id="{9A7D492E-BA46-4D04-BEDB-0FA8409B1AF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43" name="Cylinder 513">
              <a:extLst>
                <a:ext uri="{FF2B5EF4-FFF2-40B4-BE49-F238E27FC236}">
                  <a16:creationId xmlns:a16="http://schemas.microsoft.com/office/drawing/2014/main" id="{9C8E3285-9643-435F-ABD9-7B54BFA6640C}"/>
                </a:ext>
              </a:extLst>
            </p:cNvPr>
            <p:cNvSpPr/>
            <p:nvPr/>
          </p:nvSpPr>
          <p:spPr bwMode="auto">
            <a:xfrm>
              <a:off x="8227902" y="33593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D94A79C7-3F1C-4BA3-9F06-0D0BA01D5527}"/>
                </a:ext>
              </a:extLst>
            </p:cNvPr>
            <p:cNvCxnSpPr>
              <a:cxnSpLocks/>
            </p:cNvCxnSpPr>
            <p:nvPr/>
          </p:nvCxnSpPr>
          <p:spPr>
            <a:xfrm>
              <a:off x="7349341" y="36376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5" name="Group 44">
              <a:extLst>
                <a:ext uri="{FF2B5EF4-FFF2-40B4-BE49-F238E27FC236}">
                  <a16:creationId xmlns:a16="http://schemas.microsoft.com/office/drawing/2014/main" id="{125D1AAF-EA45-41CD-A5D4-512506D12101}"/>
                </a:ext>
              </a:extLst>
            </p:cNvPr>
            <p:cNvGrpSpPr/>
            <p:nvPr/>
          </p:nvGrpSpPr>
          <p:grpSpPr>
            <a:xfrm>
              <a:off x="9555702" y="3454207"/>
              <a:ext cx="402639" cy="361217"/>
              <a:chOff x="1275510" y="6072184"/>
              <a:chExt cx="508602" cy="456278"/>
            </a:xfrm>
          </p:grpSpPr>
          <p:grpSp>
            <p:nvGrpSpPr>
              <p:cNvPr id="46" name="Group 45">
                <a:extLst>
                  <a:ext uri="{FF2B5EF4-FFF2-40B4-BE49-F238E27FC236}">
                    <a16:creationId xmlns:a16="http://schemas.microsoft.com/office/drawing/2014/main" id="{4C6F2266-7067-4D62-9B2C-3FEE92687F8D}"/>
                  </a:ext>
                </a:extLst>
              </p:cNvPr>
              <p:cNvGrpSpPr/>
              <p:nvPr/>
            </p:nvGrpSpPr>
            <p:grpSpPr>
              <a:xfrm>
                <a:off x="1275510" y="6224570"/>
                <a:ext cx="508602" cy="151498"/>
                <a:chOff x="551886" y="4945335"/>
                <a:chExt cx="508602" cy="151498"/>
              </a:xfrm>
            </p:grpSpPr>
            <p:sp>
              <p:nvSpPr>
                <p:cNvPr id="55" name="Rectangle 54">
                  <a:extLst>
                    <a:ext uri="{FF2B5EF4-FFF2-40B4-BE49-F238E27FC236}">
                      <a16:creationId xmlns:a16="http://schemas.microsoft.com/office/drawing/2014/main" id="{26283B7E-0DF4-4A89-88DF-AB1D30B8B13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675478D-081B-446C-ADBA-0E5FA939D8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2B8A93DB-18E2-40A7-BB0E-C0A0DB6ABD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09A6D2A-10D6-4E42-8A52-A0A458C4932A}"/>
                  </a:ext>
                </a:extLst>
              </p:cNvPr>
              <p:cNvGrpSpPr/>
              <p:nvPr/>
            </p:nvGrpSpPr>
            <p:grpSpPr>
              <a:xfrm>
                <a:off x="1275510" y="6376964"/>
                <a:ext cx="508602" cy="151498"/>
                <a:chOff x="551886" y="4945335"/>
                <a:chExt cx="508602" cy="151498"/>
              </a:xfrm>
            </p:grpSpPr>
            <p:sp>
              <p:nvSpPr>
                <p:cNvPr id="52" name="Rectangle 51">
                  <a:extLst>
                    <a:ext uri="{FF2B5EF4-FFF2-40B4-BE49-F238E27FC236}">
                      <a16:creationId xmlns:a16="http://schemas.microsoft.com/office/drawing/2014/main" id="{4E7B260F-C6ED-47AB-834A-EB82618FFB2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4926D481-94C2-456B-8A18-3329C88948B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1CC8024D-93B0-4AD6-877F-8913E8E951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D574A46-0164-4614-A5D0-6BE6EA3AEBEE}"/>
                  </a:ext>
                </a:extLst>
              </p:cNvPr>
              <p:cNvGrpSpPr/>
              <p:nvPr/>
            </p:nvGrpSpPr>
            <p:grpSpPr>
              <a:xfrm>
                <a:off x="1275510" y="6072184"/>
                <a:ext cx="508602" cy="151498"/>
                <a:chOff x="551886" y="4945335"/>
                <a:chExt cx="508602" cy="151498"/>
              </a:xfrm>
            </p:grpSpPr>
            <p:sp>
              <p:nvSpPr>
                <p:cNvPr id="49" name="Rectangle 48">
                  <a:extLst>
                    <a:ext uri="{FF2B5EF4-FFF2-40B4-BE49-F238E27FC236}">
                      <a16:creationId xmlns:a16="http://schemas.microsoft.com/office/drawing/2014/main" id="{45FF8489-381B-46A8-B9EE-85A54F272DE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5787245D-AE6A-4374-8146-4B95429BEE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ABD0CE9F-B45E-4615-8348-763E6BB97EF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75E67255-F31F-4C2F-97EC-FF90CB654FEA}"/>
                </a:ext>
              </a:extLst>
            </p:cNvPr>
            <p:cNvGrpSpPr/>
            <p:nvPr/>
          </p:nvGrpSpPr>
          <p:grpSpPr>
            <a:xfrm>
              <a:off x="9552234" y="4379997"/>
              <a:ext cx="402639" cy="361217"/>
              <a:chOff x="1275510" y="6072184"/>
              <a:chExt cx="508602" cy="456278"/>
            </a:xfrm>
          </p:grpSpPr>
          <p:grpSp>
            <p:nvGrpSpPr>
              <p:cNvPr id="59" name="Group 58">
                <a:extLst>
                  <a:ext uri="{FF2B5EF4-FFF2-40B4-BE49-F238E27FC236}">
                    <a16:creationId xmlns:a16="http://schemas.microsoft.com/office/drawing/2014/main" id="{712DC81D-5444-4D91-8BEE-06E0E4C0E1D6}"/>
                  </a:ext>
                </a:extLst>
              </p:cNvPr>
              <p:cNvGrpSpPr/>
              <p:nvPr/>
            </p:nvGrpSpPr>
            <p:grpSpPr>
              <a:xfrm>
                <a:off x="1275510" y="6224570"/>
                <a:ext cx="508602" cy="151498"/>
                <a:chOff x="551886" y="4945335"/>
                <a:chExt cx="508602" cy="151498"/>
              </a:xfrm>
            </p:grpSpPr>
            <p:sp>
              <p:nvSpPr>
                <p:cNvPr id="68" name="Rectangle 67">
                  <a:extLst>
                    <a:ext uri="{FF2B5EF4-FFF2-40B4-BE49-F238E27FC236}">
                      <a16:creationId xmlns:a16="http://schemas.microsoft.com/office/drawing/2014/main" id="{38896B17-E9AA-4932-A0A1-84E91B4995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278D6FAB-CC25-4ED9-9866-4D41ACC411B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9E713D07-40E0-4F0A-BF79-0783E6B7F1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2F19B3B-3FF3-4BEC-AAD4-40E0F85A30C1}"/>
                  </a:ext>
                </a:extLst>
              </p:cNvPr>
              <p:cNvGrpSpPr/>
              <p:nvPr/>
            </p:nvGrpSpPr>
            <p:grpSpPr>
              <a:xfrm>
                <a:off x="1275510" y="6376964"/>
                <a:ext cx="508602" cy="151498"/>
                <a:chOff x="551886" y="4945335"/>
                <a:chExt cx="508602" cy="151498"/>
              </a:xfrm>
            </p:grpSpPr>
            <p:sp>
              <p:nvSpPr>
                <p:cNvPr id="65" name="Rectangle 64">
                  <a:extLst>
                    <a:ext uri="{FF2B5EF4-FFF2-40B4-BE49-F238E27FC236}">
                      <a16:creationId xmlns:a16="http://schemas.microsoft.com/office/drawing/2014/main" id="{0E2C1AA9-2922-435D-9F1E-2F1C52F698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ED268D0A-2783-45A8-A8E0-15631C0D257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220E9828-A78A-416F-911B-E06758AA971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2408547-CF67-4072-B609-5B2577AA7DD9}"/>
                  </a:ext>
                </a:extLst>
              </p:cNvPr>
              <p:cNvGrpSpPr/>
              <p:nvPr/>
            </p:nvGrpSpPr>
            <p:grpSpPr>
              <a:xfrm>
                <a:off x="1275510" y="6072184"/>
                <a:ext cx="508602" cy="151498"/>
                <a:chOff x="551886" y="4945335"/>
                <a:chExt cx="508602" cy="151498"/>
              </a:xfrm>
            </p:grpSpPr>
            <p:sp>
              <p:nvSpPr>
                <p:cNvPr id="62" name="Rectangle 61">
                  <a:extLst>
                    <a:ext uri="{FF2B5EF4-FFF2-40B4-BE49-F238E27FC236}">
                      <a16:creationId xmlns:a16="http://schemas.microsoft.com/office/drawing/2014/main" id="{5C676B2B-56D9-49DE-8713-DE028D1116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9F307F3B-2ECC-4335-A965-A9875169D61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A76DD94B-C9C4-4259-9D7C-BCC311DA506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89916AB8-66EF-434E-998E-8F99B3F5F406}"/>
                </a:ext>
              </a:extLst>
            </p:cNvPr>
            <p:cNvGrpSpPr/>
            <p:nvPr/>
          </p:nvGrpSpPr>
          <p:grpSpPr>
            <a:xfrm>
              <a:off x="9561571" y="2417155"/>
              <a:ext cx="402639" cy="361217"/>
              <a:chOff x="1275510" y="6072184"/>
              <a:chExt cx="508602" cy="456278"/>
            </a:xfrm>
          </p:grpSpPr>
          <p:grpSp>
            <p:nvGrpSpPr>
              <p:cNvPr id="72" name="Group 71">
                <a:extLst>
                  <a:ext uri="{FF2B5EF4-FFF2-40B4-BE49-F238E27FC236}">
                    <a16:creationId xmlns:a16="http://schemas.microsoft.com/office/drawing/2014/main" id="{0BAE808B-C4DB-4FB8-B616-65DC1AC8C09C}"/>
                  </a:ext>
                </a:extLst>
              </p:cNvPr>
              <p:cNvGrpSpPr/>
              <p:nvPr/>
            </p:nvGrpSpPr>
            <p:grpSpPr>
              <a:xfrm>
                <a:off x="1275510" y="6224570"/>
                <a:ext cx="508602" cy="151498"/>
                <a:chOff x="551886" y="4945335"/>
                <a:chExt cx="508602" cy="151498"/>
              </a:xfrm>
            </p:grpSpPr>
            <p:sp>
              <p:nvSpPr>
                <p:cNvPr id="81" name="Rectangle 80">
                  <a:extLst>
                    <a:ext uri="{FF2B5EF4-FFF2-40B4-BE49-F238E27FC236}">
                      <a16:creationId xmlns:a16="http://schemas.microsoft.com/office/drawing/2014/main" id="{0F78B5C3-82FC-498F-815C-3DC7CDD34F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225DA1F9-6837-40F8-9CCA-DE2DCB8083E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AC38262-30D6-4CCB-95A4-A843464E54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C78727B-08C8-4638-B62A-CCC6D56421AE}"/>
                  </a:ext>
                </a:extLst>
              </p:cNvPr>
              <p:cNvGrpSpPr/>
              <p:nvPr/>
            </p:nvGrpSpPr>
            <p:grpSpPr>
              <a:xfrm>
                <a:off x="1275510" y="6376964"/>
                <a:ext cx="508602" cy="151498"/>
                <a:chOff x="551886" y="4945335"/>
                <a:chExt cx="508602" cy="151498"/>
              </a:xfrm>
            </p:grpSpPr>
            <p:sp>
              <p:nvSpPr>
                <p:cNvPr id="78" name="Rectangle 77">
                  <a:extLst>
                    <a:ext uri="{FF2B5EF4-FFF2-40B4-BE49-F238E27FC236}">
                      <a16:creationId xmlns:a16="http://schemas.microsoft.com/office/drawing/2014/main" id="{79C9074D-F10C-401A-BD99-458DCA053F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8C3849B-DF8F-4DA3-8FC4-B1894FDA2B2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CC5FE4BA-C72B-4A07-9DB6-F839CA0158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A086896-9189-4022-9114-B3B1107811F4}"/>
                  </a:ext>
                </a:extLst>
              </p:cNvPr>
              <p:cNvGrpSpPr/>
              <p:nvPr/>
            </p:nvGrpSpPr>
            <p:grpSpPr>
              <a:xfrm>
                <a:off x="1275510" y="6072184"/>
                <a:ext cx="508602" cy="151498"/>
                <a:chOff x="551886" y="4945335"/>
                <a:chExt cx="508602" cy="151498"/>
              </a:xfrm>
            </p:grpSpPr>
            <p:sp>
              <p:nvSpPr>
                <p:cNvPr id="75" name="Rectangle 74">
                  <a:extLst>
                    <a:ext uri="{FF2B5EF4-FFF2-40B4-BE49-F238E27FC236}">
                      <a16:creationId xmlns:a16="http://schemas.microsoft.com/office/drawing/2014/main" id="{C391F9CA-D381-4D5C-BD48-86F842BFEEE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68AA4A7B-3735-4F78-9A3F-B37156D8ACC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8A49561C-799F-4548-9E84-4BA32A0A37B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64B19CA5-0295-4FE2-9134-43E346C0043A}"/>
                </a:ext>
              </a:extLst>
            </p:cNvPr>
            <p:cNvGrpSpPr/>
            <p:nvPr/>
          </p:nvGrpSpPr>
          <p:grpSpPr>
            <a:xfrm>
              <a:off x="6603191" y="3430471"/>
              <a:ext cx="549222" cy="424360"/>
              <a:chOff x="7203621" y="2226683"/>
              <a:chExt cx="482317" cy="372664"/>
            </a:xfrm>
          </p:grpSpPr>
          <p:grpSp>
            <p:nvGrpSpPr>
              <p:cNvPr id="85" name="Group 84">
                <a:extLst>
                  <a:ext uri="{FF2B5EF4-FFF2-40B4-BE49-F238E27FC236}">
                    <a16:creationId xmlns:a16="http://schemas.microsoft.com/office/drawing/2014/main" id="{AE5C613A-0327-4574-AFFA-F294407FCB02}"/>
                  </a:ext>
                </a:extLst>
              </p:cNvPr>
              <p:cNvGrpSpPr/>
              <p:nvPr/>
            </p:nvGrpSpPr>
            <p:grpSpPr>
              <a:xfrm>
                <a:off x="7203621" y="2226683"/>
                <a:ext cx="482317" cy="372664"/>
                <a:chOff x="2107244" y="1575258"/>
                <a:chExt cx="310993" cy="343365"/>
              </a:xfrm>
              <a:noFill/>
            </p:grpSpPr>
            <p:sp>
              <p:nvSpPr>
                <p:cNvPr id="90" name="Rectangle 9">
                  <a:extLst>
                    <a:ext uri="{FF2B5EF4-FFF2-40B4-BE49-F238E27FC236}">
                      <a16:creationId xmlns:a16="http://schemas.microsoft.com/office/drawing/2014/main" id="{EBD8B220-B0C7-461C-B481-503B0BA3D1F9}"/>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9A676360-A9C8-4ABD-AE3F-BBA47E26713F}"/>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20870432-44E5-4F4B-8DDE-247A444D6166}"/>
                  </a:ext>
                </a:extLst>
              </p:cNvPr>
              <p:cNvGrpSpPr/>
              <p:nvPr/>
            </p:nvGrpSpPr>
            <p:grpSpPr>
              <a:xfrm>
                <a:off x="7543900" y="2252646"/>
                <a:ext cx="103855" cy="25964"/>
                <a:chOff x="2287367" y="1599181"/>
                <a:chExt cx="95690" cy="23923"/>
              </a:xfrm>
              <a:noFill/>
            </p:grpSpPr>
            <p:sp>
              <p:nvSpPr>
                <p:cNvPr id="87" name="Oval 11">
                  <a:extLst>
                    <a:ext uri="{FF2B5EF4-FFF2-40B4-BE49-F238E27FC236}">
                      <a16:creationId xmlns:a16="http://schemas.microsoft.com/office/drawing/2014/main" id="{4F191A7B-2E62-4DB1-85BB-E260D2B524D8}"/>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8E5B57CB-59A0-4CA0-8CFE-3E873B08877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C38E59D4-A1F9-4D67-9B0D-7EADB2366F2D}"/>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92" name="Left Brace 91">
              <a:extLst>
                <a:ext uri="{FF2B5EF4-FFF2-40B4-BE49-F238E27FC236}">
                  <a16:creationId xmlns:a16="http://schemas.microsoft.com/office/drawing/2014/main" id="{8CD79622-D119-4001-9A16-0E4F137759C1}"/>
                </a:ext>
              </a:extLst>
            </p:cNvPr>
            <p:cNvSpPr/>
            <p:nvPr/>
          </p:nvSpPr>
          <p:spPr>
            <a:xfrm>
              <a:off x="8952099" y="22349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791416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6CC4-5662-4873-999E-B8FFFD7F7F2C}"/>
              </a:ext>
            </a:extLst>
          </p:cNvPr>
          <p:cNvSpPr>
            <a:spLocks noGrp="1"/>
          </p:cNvSpPr>
          <p:nvPr>
            <p:ph type="title"/>
          </p:nvPr>
        </p:nvSpPr>
        <p:spPr/>
        <p:txBody>
          <a:bodyPr/>
          <a:lstStyle/>
          <a:p>
            <a:r>
              <a:rPr lang="en-US"/>
              <a:t>DESIGN </a:t>
            </a:r>
            <a:r>
              <a:rPr lang="en-US">
                <a:solidFill>
                  <a:srgbClr val="0078D7"/>
                </a:solidFill>
              </a:rPr>
              <a:t>PATTERNS FOR LARGE PARTITION KEYS</a:t>
            </a:r>
          </a:p>
          <a:p>
            <a:endParaRPr lang="en-US">
              <a:solidFill>
                <a:srgbClr val="0078D7"/>
              </a:solidFill>
            </a:endParaRPr>
          </a:p>
        </p:txBody>
      </p:sp>
      <p:sp>
        <p:nvSpPr>
          <p:cNvPr id="3" name="Text Placeholder 2">
            <a:extLst>
              <a:ext uri="{FF2B5EF4-FFF2-40B4-BE49-F238E27FC236}">
                <a16:creationId xmlns:a16="http://schemas.microsoft.com/office/drawing/2014/main" id="{ABB283F4-BCA6-4053-9111-92EA66C866C5}"/>
              </a:ext>
            </a:extLst>
          </p:cNvPr>
          <p:cNvSpPr>
            <a:spLocks noGrp="1"/>
          </p:cNvSpPr>
          <p:nvPr>
            <p:ph type="body" sz="quarter" idx="11"/>
          </p:nvPr>
        </p:nvSpPr>
        <p:spPr>
          <a:xfrm>
            <a:off x="269874" y="1584157"/>
            <a:ext cx="11145258" cy="1426031"/>
          </a:xfrm>
        </p:spPr>
        <p:txBody>
          <a:bodyPr vert="horz" wrap="square" lIns="146304" tIns="91440" rIns="146304" bIns="91440" rtlCol="0" anchor="t">
            <a:spAutoFit/>
          </a:bodyPr>
          <a:lstStyle/>
          <a:p>
            <a:r>
              <a:rPr lang="en-US"/>
              <a:t>"CIRCULAR BUFFER" APPROACH BY REUSING UNIQUE IDS</a:t>
            </a:r>
          </a:p>
          <a:p>
            <a:pPr marL="0" lvl="1" indent="0">
              <a:buNone/>
            </a:pPr>
            <a:r>
              <a:rPr lang="en-US"/>
              <a:t>As you insert new items into a container’s partition, you can increment the unique id for each item in the partition.</a:t>
            </a:r>
          </a:p>
          <a:p>
            <a:pPr marL="0" lvl="1" indent="0">
              <a:buNone/>
            </a:pPr>
            <a:r>
              <a:rPr lang="en-US"/>
              <a:t>When you get a 403 status code, indicating the partition is full, you can restart your unique id and </a:t>
            </a:r>
            <a:r>
              <a:rPr lang="en-US" err="1"/>
              <a:t>upsert</a:t>
            </a:r>
            <a:r>
              <a:rPr lang="en-US"/>
              <a:t> the items to replace older documents. </a:t>
            </a:r>
          </a:p>
        </p:txBody>
      </p:sp>
      <p:grpSp>
        <p:nvGrpSpPr>
          <p:cNvPr id="4" name="Group 3">
            <a:extLst>
              <a:ext uri="{FF2B5EF4-FFF2-40B4-BE49-F238E27FC236}">
                <a16:creationId xmlns:a16="http://schemas.microsoft.com/office/drawing/2014/main" id="{80AA71FA-5C23-4FA7-9E1F-6861A8BC03D0}"/>
              </a:ext>
            </a:extLst>
          </p:cNvPr>
          <p:cNvGrpSpPr>
            <a:grpSpLocks noChangeAspect="1"/>
          </p:cNvGrpSpPr>
          <p:nvPr/>
        </p:nvGrpSpPr>
        <p:grpSpPr>
          <a:xfrm>
            <a:off x="524746" y="5146770"/>
            <a:ext cx="350654" cy="302239"/>
            <a:chOff x="9192685" y="1928657"/>
            <a:chExt cx="644698" cy="555680"/>
          </a:xfrm>
        </p:grpSpPr>
        <p:sp>
          <p:nvSpPr>
            <p:cNvPr id="5" name="Star: 4 Points 8">
              <a:extLst>
                <a:ext uri="{FF2B5EF4-FFF2-40B4-BE49-F238E27FC236}">
                  <a16:creationId xmlns:a16="http://schemas.microsoft.com/office/drawing/2014/main" id="{EE8A0D4C-DED5-4AA3-948E-354DC3F0A5C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6" name="Star: 4 Points 8">
              <a:extLst>
                <a:ext uri="{FF2B5EF4-FFF2-40B4-BE49-F238E27FC236}">
                  <a16:creationId xmlns:a16="http://schemas.microsoft.com/office/drawing/2014/main" id="{6EFF94CB-BA13-48F2-A3EA-779426D897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4854244C-FB51-49AD-B984-1422C002D1AD}"/>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9">
              <a:extLst>
                <a:ext uri="{FF2B5EF4-FFF2-40B4-BE49-F238E27FC236}">
                  <a16:creationId xmlns:a16="http://schemas.microsoft.com/office/drawing/2014/main" id="{80DEB6BC-93DF-405D-BC57-5C4422D56773}"/>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F4C3A8FC-7E5F-4357-9C33-981E6B10CCCC}"/>
              </a:ext>
            </a:extLst>
          </p:cNvPr>
          <p:cNvCxnSpPr>
            <a:cxnSpLocks/>
          </p:cNvCxnSpPr>
          <p:nvPr/>
        </p:nvCxnSpPr>
        <p:spPr>
          <a:xfrm>
            <a:off x="1504659" y="529788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Cylinder 513">
            <a:extLst>
              <a:ext uri="{FF2B5EF4-FFF2-40B4-BE49-F238E27FC236}">
                <a16:creationId xmlns:a16="http://schemas.microsoft.com/office/drawing/2014/main" id="{0CDCF784-BA7A-4062-9DB7-54A8CCC885AF}"/>
              </a:ext>
            </a:extLst>
          </p:cNvPr>
          <p:cNvSpPr/>
          <p:nvPr/>
        </p:nvSpPr>
        <p:spPr bwMode="auto">
          <a:xfrm>
            <a:off x="2282171" y="4962751"/>
            <a:ext cx="640080"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2"/>
                </a:solidFill>
                <a:latin typeface="+mj-lt"/>
                <a:ea typeface="Segoe UI" pitchFamily="34" charset="0"/>
                <a:cs typeface="Segoe UI" pitchFamily="34" charset="0"/>
              </a:rPr>
              <a:t>ARD</a:t>
            </a:r>
          </a:p>
        </p:txBody>
      </p:sp>
      <p:grpSp>
        <p:nvGrpSpPr>
          <p:cNvPr id="15" name="Group 14">
            <a:extLst>
              <a:ext uri="{FF2B5EF4-FFF2-40B4-BE49-F238E27FC236}">
                <a16:creationId xmlns:a16="http://schemas.microsoft.com/office/drawing/2014/main" id="{F1D00FA2-BE33-4E08-9377-E8DC905DB29B}"/>
              </a:ext>
            </a:extLst>
          </p:cNvPr>
          <p:cNvGrpSpPr/>
          <p:nvPr/>
        </p:nvGrpSpPr>
        <p:grpSpPr>
          <a:xfrm>
            <a:off x="989360" y="5117281"/>
            <a:ext cx="402639" cy="361217"/>
            <a:chOff x="1275510" y="6072184"/>
            <a:chExt cx="508602" cy="456278"/>
          </a:xfrm>
        </p:grpSpPr>
        <p:grpSp>
          <p:nvGrpSpPr>
            <p:cNvPr id="16" name="Group 15">
              <a:extLst>
                <a:ext uri="{FF2B5EF4-FFF2-40B4-BE49-F238E27FC236}">
                  <a16:creationId xmlns:a16="http://schemas.microsoft.com/office/drawing/2014/main" id="{978B658C-C533-4AC3-A47F-7279F112C2DB}"/>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9451F683-7EFB-4897-8CDB-8C95432FCDF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03DDA3A9-7E5F-43F9-9D46-F41906FF6C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841DB6D4-E5B7-4941-BF0E-8C01AA0F0DF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6788BD-5CDE-4BDC-998B-26849C4F04A4}"/>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703770A9-7454-4891-8B2B-B1E9FF0EEB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C98C0327-FC42-435B-A40E-A8DC8443B34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042DBB9-3B02-49E8-A1E7-B5EF840A5F4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853C5E1-01D0-4C1E-93EF-27E1C22CE508}"/>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42080385-8876-418D-9333-A7EF4F529B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E6FE1A4-FD41-4339-A43A-6F81D6BBCF5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B933EC2B-622D-493F-A76A-797F1A8FCA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AB6FCA-C925-4853-B091-A0E4043060E2}"/>
              </a:ext>
            </a:extLst>
          </p:cNvPr>
          <p:cNvSpPr/>
          <p:nvPr/>
        </p:nvSpPr>
        <p:spPr bwMode="auto">
          <a:xfrm>
            <a:off x="3621639" y="507538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bg1"/>
                </a:solidFill>
                <a:ea typeface="Segoe UI" pitchFamily="34" charset="0"/>
                <a:cs typeface="Segoe UI" pitchFamily="34" charset="0"/>
              </a:rPr>
              <a:t>15</a:t>
            </a:r>
          </a:p>
        </p:txBody>
      </p:sp>
      <p:sp>
        <p:nvSpPr>
          <p:cNvPr id="35" name="Rectangle 34">
            <a:extLst>
              <a:ext uri="{FF2B5EF4-FFF2-40B4-BE49-F238E27FC236}">
                <a16:creationId xmlns:a16="http://schemas.microsoft.com/office/drawing/2014/main" id="{0C65B6D0-8464-4E26-A642-155B5EA0A2BD}"/>
              </a:ext>
            </a:extLst>
          </p:cNvPr>
          <p:cNvSpPr/>
          <p:nvPr/>
        </p:nvSpPr>
        <p:spPr bwMode="auto">
          <a:xfrm>
            <a:off x="40768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2</a:t>
            </a:r>
          </a:p>
        </p:txBody>
      </p:sp>
      <p:sp>
        <p:nvSpPr>
          <p:cNvPr id="36" name="Rectangle 35">
            <a:extLst>
              <a:ext uri="{FF2B5EF4-FFF2-40B4-BE49-F238E27FC236}">
                <a16:creationId xmlns:a16="http://schemas.microsoft.com/office/drawing/2014/main" id="{28B4CC88-78BD-49ED-B0D2-098D520A2FD5}"/>
              </a:ext>
            </a:extLst>
          </p:cNvPr>
          <p:cNvSpPr/>
          <p:nvPr/>
        </p:nvSpPr>
        <p:spPr bwMode="auto">
          <a:xfrm>
            <a:off x="54423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5</a:t>
            </a:r>
          </a:p>
        </p:txBody>
      </p:sp>
      <p:sp>
        <p:nvSpPr>
          <p:cNvPr id="37" name="Rectangle 36">
            <a:extLst>
              <a:ext uri="{FF2B5EF4-FFF2-40B4-BE49-F238E27FC236}">
                <a16:creationId xmlns:a16="http://schemas.microsoft.com/office/drawing/2014/main" id="{C51B00E0-C3FC-4184-9DB2-1075DAAAE8F8}"/>
              </a:ext>
            </a:extLst>
          </p:cNvPr>
          <p:cNvSpPr/>
          <p:nvPr/>
        </p:nvSpPr>
        <p:spPr bwMode="auto">
          <a:xfrm>
            <a:off x="45319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3</a:t>
            </a:r>
          </a:p>
        </p:txBody>
      </p:sp>
      <p:sp>
        <p:nvSpPr>
          <p:cNvPr id="38" name="Rectangle 37">
            <a:extLst>
              <a:ext uri="{FF2B5EF4-FFF2-40B4-BE49-F238E27FC236}">
                <a16:creationId xmlns:a16="http://schemas.microsoft.com/office/drawing/2014/main" id="{F98D8538-89B2-4197-80F9-34328E830B22}"/>
              </a:ext>
            </a:extLst>
          </p:cNvPr>
          <p:cNvSpPr/>
          <p:nvPr/>
        </p:nvSpPr>
        <p:spPr bwMode="auto">
          <a:xfrm>
            <a:off x="49871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4</a:t>
            </a:r>
          </a:p>
        </p:txBody>
      </p:sp>
      <p:sp>
        <p:nvSpPr>
          <p:cNvPr id="39" name="Rectangle 38">
            <a:extLst>
              <a:ext uri="{FF2B5EF4-FFF2-40B4-BE49-F238E27FC236}">
                <a16:creationId xmlns:a16="http://schemas.microsoft.com/office/drawing/2014/main" id="{FA961C65-4F4B-42C8-9B65-13BDD98B18BE}"/>
              </a:ext>
            </a:extLst>
          </p:cNvPr>
          <p:cNvSpPr/>
          <p:nvPr/>
        </p:nvSpPr>
        <p:spPr bwMode="auto">
          <a:xfrm>
            <a:off x="63527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7</a:t>
            </a:r>
          </a:p>
        </p:txBody>
      </p:sp>
      <p:sp>
        <p:nvSpPr>
          <p:cNvPr id="40" name="Rectangle 39">
            <a:extLst>
              <a:ext uri="{FF2B5EF4-FFF2-40B4-BE49-F238E27FC236}">
                <a16:creationId xmlns:a16="http://schemas.microsoft.com/office/drawing/2014/main" id="{1B832E83-3681-474F-8A1C-46A0334572D5}"/>
              </a:ext>
            </a:extLst>
          </p:cNvPr>
          <p:cNvSpPr/>
          <p:nvPr/>
        </p:nvSpPr>
        <p:spPr bwMode="auto">
          <a:xfrm>
            <a:off x="68078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8</a:t>
            </a:r>
          </a:p>
        </p:txBody>
      </p:sp>
      <p:sp>
        <p:nvSpPr>
          <p:cNvPr id="41" name="Rectangle 40">
            <a:extLst>
              <a:ext uri="{FF2B5EF4-FFF2-40B4-BE49-F238E27FC236}">
                <a16:creationId xmlns:a16="http://schemas.microsoft.com/office/drawing/2014/main" id="{7242A35F-1E05-41C1-9E84-4B6A12CC96DE}"/>
              </a:ext>
            </a:extLst>
          </p:cNvPr>
          <p:cNvSpPr/>
          <p:nvPr/>
        </p:nvSpPr>
        <p:spPr bwMode="auto">
          <a:xfrm>
            <a:off x="72630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9</a:t>
            </a:r>
          </a:p>
        </p:txBody>
      </p:sp>
      <p:sp>
        <p:nvSpPr>
          <p:cNvPr id="42" name="Rectangle 41">
            <a:extLst>
              <a:ext uri="{FF2B5EF4-FFF2-40B4-BE49-F238E27FC236}">
                <a16:creationId xmlns:a16="http://schemas.microsoft.com/office/drawing/2014/main" id="{6BEA276B-2919-447E-8B0F-E118A7BC2C10}"/>
              </a:ext>
            </a:extLst>
          </p:cNvPr>
          <p:cNvSpPr/>
          <p:nvPr/>
        </p:nvSpPr>
        <p:spPr bwMode="auto">
          <a:xfrm>
            <a:off x="58975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6</a:t>
            </a:r>
          </a:p>
        </p:txBody>
      </p:sp>
      <p:sp>
        <p:nvSpPr>
          <p:cNvPr id="43" name="Rectangle 42">
            <a:extLst>
              <a:ext uri="{FF2B5EF4-FFF2-40B4-BE49-F238E27FC236}">
                <a16:creationId xmlns:a16="http://schemas.microsoft.com/office/drawing/2014/main" id="{D09E594B-0857-47CA-8DDC-E6B34E6FC08C}"/>
              </a:ext>
            </a:extLst>
          </p:cNvPr>
          <p:cNvSpPr/>
          <p:nvPr/>
        </p:nvSpPr>
        <p:spPr bwMode="auto">
          <a:xfrm>
            <a:off x="77182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10</a:t>
            </a:r>
          </a:p>
        </p:txBody>
      </p:sp>
      <p:sp>
        <p:nvSpPr>
          <p:cNvPr id="44" name="Rectangle 43">
            <a:extLst>
              <a:ext uri="{FF2B5EF4-FFF2-40B4-BE49-F238E27FC236}">
                <a16:creationId xmlns:a16="http://schemas.microsoft.com/office/drawing/2014/main" id="{8F6A2397-7248-4722-90AC-5EF7FC205A67}"/>
              </a:ext>
            </a:extLst>
          </p:cNvPr>
          <p:cNvSpPr/>
          <p:nvPr/>
        </p:nvSpPr>
        <p:spPr bwMode="auto">
          <a:xfrm>
            <a:off x="86286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12</a:t>
            </a:r>
          </a:p>
        </p:txBody>
      </p:sp>
      <p:sp>
        <p:nvSpPr>
          <p:cNvPr id="45" name="Rectangle 44">
            <a:extLst>
              <a:ext uri="{FF2B5EF4-FFF2-40B4-BE49-F238E27FC236}">
                <a16:creationId xmlns:a16="http://schemas.microsoft.com/office/drawing/2014/main" id="{925F5249-DE75-4380-9391-A01256DD2681}"/>
              </a:ext>
            </a:extLst>
          </p:cNvPr>
          <p:cNvSpPr/>
          <p:nvPr/>
        </p:nvSpPr>
        <p:spPr bwMode="auto">
          <a:xfrm>
            <a:off x="9083799" y="5075381"/>
            <a:ext cx="485741"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13</a:t>
            </a:r>
          </a:p>
        </p:txBody>
      </p:sp>
      <p:sp>
        <p:nvSpPr>
          <p:cNvPr id="46" name="Rectangle 45">
            <a:extLst>
              <a:ext uri="{FF2B5EF4-FFF2-40B4-BE49-F238E27FC236}">
                <a16:creationId xmlns:a16="http://schemas.microsoft.com/office/drawing/2014/main" id="{7B570E0D-366E-48E0-8CFD-25E624311C38}"/>
              </a:ext>
            </a:extLst>
          </p:cNvPr>
          <p:cNvSpPr/>
          <p:nvPr/>
        </p:nvSpPr>
        <p:spPr bwMode="auto">
          <a:xfrm>
            <a:off x="9567520"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14</a:t>
            </a:r>
          </a:p>
        </p:txBody>
      </p:sp>
      <p:sp>
        <p:nvSpPr>
          <p:cNvPr id="47" name="Rectangle 46">
            <a:extLst>
              <a:ext uri="{FF2B5EF4-FFF2-40B4-BE49-F238E27FC236}">
                <a16:creationId xmlns:a16="http://schemas.microsoft.com/office/drawing/2014/main" id="{1D50C1AD-5884-4B47-ABB7-BBE7359126C2}"/>
              </a:ext>
            </a:extLst>
          </p:cNvPr>
          <p:cNvSpPr/>
          <p:nvPr/>
        </p:nvSpPr>
        <p:spPr bwMode="auto">
          <a:xfrm>
            <a:off x="81734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11</a:t>
            </a:r>
          </a:p>
        </p:txBody>
      </p:sp>
      <p:sp>
        <p:nvSpPr>
          <p:cNvPr id="48" name="Left Bracket 47">
            <a:extLst>
              <a:ext uri="{FF2B5EF4-FFF2-40B4-BE49-F238E27FC236}">
                <a16:creationId xmlns:a16="http://schemas.microsoft.com/office/drawing/2014/main" id="{943D66EC-0F3A-4C78-9A4A-1ECBD3D5484F}"/>
              </a:ext>
            </a:extLst>
          </p:cNvPr>
          <p:cNvSpPr/>
          <p:nvPr/>
        </p:nvSpPr>
        <p:spPr>
          <a:xfrm>
            <a:off x="3280228" y="4976430"/>
            <a:ext cx="97839" cy="640682"/>
          </a:xfrm>
          <a:prstGeom prst="leftBracket">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Curved 53">
            <a:extLst>
              <a:ext uri="{FF2B5EF4-FFF2-40B4-BE49-F238E27FC236}">
                <a16:creationId xmlns:a16="http://schemas.microsoft.com/office/drawing/2014/main" id="{2E2D1D4C-9E56-4688-91BC-8BD96C67183D}"/>
              </a:ext>
            </a:extLst>
          </p:cNvPr>
          <p:cNvCxnSpPr>
            <a:cxnSpLocks/>
            <a:stCxn id="51" idx="2"/>
          </p:cNvCxnSpPr>
          <p:nvPr/>
        </p:nvCxnSpPr>
        <p:spPr>
          <a:xfrm>
            <a:off x="10362426" y="4385626"/>
            <a:ext cx="0" cy="639658"/>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0" name="TextBox 49">
            <a:extLst>
              <a:ext uri="{FF2B5EF4-FFF2-40B4-BE49-F238E27FC236}">
                <a16:creationId xmlns:a16="http://schemas.microsoft.com/office/drawing/2014/main" id="{1F0639A1-14F7-41C6-9440-6B639DDC80D5}"/>
              </a:ext>
            </a:extLst>
          </p:cNvPr>
          <p:cNvSpPr txBox="1"/>
          <p:nvPr/>
        </p:nvSpPr>
        <p:spPr>
          <a:xfrm>
            <a:off x="10506156" y="4530022"/>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51" name="Rectangle 50">
            <a:extLst>
              <a:ext uri="{FF2B5EF4-FFF2-40B4-BE49-F238E27FC236}">
                <a16:creationId xmlns:a16="http://schemas.microsoft.com/office/drawing/2014/main" id="{79194DE6-97F0-44D8-A78F-FC3B58E0F0AA}"/>
              </a:ext>
            </a:extLst>
          </p:cNvPr>
          <p:cNvSpPr/>
          <p:nvPr/>
        </p:nvSpPr>
        <p:spPr bwMode="auto">
          <a:xfrm>
            <a:off x="10133826" y="394536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15</a:t>
            </a:r>
          </a:p>
        </p:txBody>
      </p:sp>
      <p:sp>
        <p:nvSpPr>
          <p:cNvPr id="71" name="Rectangle 70">
            <a:extLst>
              <a:ext uri="{FF2B5EF4-FFF2-40B4-BE49-F238E27FC236}">
                <a16:creationId xmlns:a16="http://schemas.microsoft.com/office/drawing/2014/main" id="{25DF3C05-CA9E-467D-A90B-A00306B14BC2}"/>
              </a:ext>
            </a:extLst>
          </p:cNvPr>
          <p:cNvSpPr/>
          <p:nvPr/>
        </p:nvSpPr>
        <p:spPr bwMode="auto">
          <a:xfrm>
            <a:off x="10022704" y="5075381"/>
            <a:ext cx="1206112" cy="440265"/>
          </a:xfrm>
          <a:prstGeom prst="rect">
            <a:avLst/>
          </a:prstGeom>
          <a:solidFill>
            <a:schemeClr val="tx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1"/>
              </a:solidFill>
              <a:ea typeface="Segoe UI" pitchFamily="34" charset="0"/>
              <a:cs typeface="Segoe UI" pitchFamily="34" charset="0"/>
            </a:endParaRPr>
          </a:p>
        </p:txBody>
      </p:sp>
      <p:cxnSp>
        <p:nvCxnSpPr>
          <p:cNvPr id="28" name="Connector: Elbow 27">
            <a:extLst>
              <a:ext uri="{FF2B5EF4-FFF2-40B4-BE49-F238E27FC236}">
                <a16:creationId xmlns:a16="http://schemas.microsoft.com/office/drawing/2014/main" id="{2216F55B-7E0A-46B4-A6CF-6A6C06D3A7CA}"/>
              </a:ext>
            </a:extLst>
          </p:cNvPr>
          <p:cNvCxnSpPr>
            <a:stCxn id="51" idx="1"/>
            <a:endCxn id="34" idx="0"/>
          </p:cNvCxnSpPr>
          <p:nvPr/>
        </p:nvCxnSpPr>
        <p:spPr>
          <a:xfrm rot="10800000" flipV="1">
            <a:off x="3850240" y="4165493"/>
            <a:ext cx="6283587" cy="909887"/>
          </a:xfrm>
          <a:prstGeom prst="bentConnector2">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B0782FAD-2177-49FA-8B6A-E16852A40E19}"/>
              </a:ext>
            </a:extLst>
          </p:cNvPr>
          <p:cNvCxnSpPr>
            <a:stCxn id="48" idx="1"/>
          </p:cNvCxnSpPr>
          <p:nvPr/>
        </p:nvCxnSpPr>
        <p:spPr>
          <a:xfrm flipH="1">
            <a:off x="3032290" y="5296771"/>
            <a:ext cx="247938"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9638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HOT/COLD Partitions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7031736" cy="1175706"/>
          </a:xfrm>
        </p:spPr>
        <p:txBody>
          <a:bodyPr/>
          <a:lstStyle/>
          <a:p>
            <a:r>
              <a:rPr lang="en-US" sz="1600"/>
              <a:t>PARTITION USAGE CAN VARY OVER TIME</a:t>
            </a:r>
          </a:p>
          <a:p>
            <a:endParaRPr lang="en-US" sz="1600"/>
          </a:p>
          <a:p>
            <a:r>
              <a:rPr lang="en-US" sz="1600" b="0">
                <a:solidFill>
                  <a:schemeClr val="tx1"/>
                </a:solidFill>
                <a:latin typeface="+mn-lt"/>
              </a:rPr>
              <a:t>Partitions that are approaching thresholds are referred to as </a:t>
            </a:r>
            <a:r>
              <a:rPr lang="en-US" sz="1600">
                <a:solidFill>
                  <a:schemeClr val="tx1"/>
                </a:solidFill>
                <a:latin typeface="Segoe UI Semibold" panose="020B0702040204020203" pitchFamily="34" charset="0"/>
                <a:cs typeface="Segoe UI Semibold" panose="020B0702040204020203" pitchFamily="34" charset="0"/>
              </a:rPr>
              <a:t>hot</a:t>
            </a:r>
            <a:r>
              <a:rPr lang="en-US" sz="1600" b="0">
                <a:solidFill>
                  <a:schemeClr val="tx1"/>
                </a:solidFill>
                <a:latin typeface="+mn-lt"/>
              </a:rPr>
              <a:t>. Partitions that are underutilized are referred to as </a:t>
            </a:r>
            <a:r>
              <a:rPr lang="en-US" sz="1600">
                <a:solidFill>
                  <a:schemeClr val="tx1"/>
                </a:solidFill>
                <a:latin typeface="Segoe UI Semibold" panose="020B0702040204020203" pitchFamily="34" charset="0"/>
                <a:cs typeface="Segoe UI Semibold" panose="020B0702040204020203" pitchFamily="34" charset="0"/>
              </a:rPr>
              <a:t>cold</a:t>
            </a:r>
            <a:r>
              <a:rPr lang="en-US" sz="1600" b="0">
                <a:solidFill>
                  <a:schemeClr val="tx1"/>
                </a:solidFill>
                <a:latin typeface="+mn-lt"/>
              </a:rPr>
              <a:t>.</a:t>
            </a:r>
          </a:p>
        </p:txBody>
      </p:sp>
      <p:cxnSp>
        <p:nvCxnSpPr>
          <p:cNvPr id="5" name="Straight Connector 4">
            <a:extLst>
              <a:ext uri="{FF2B5EF4-FFF2-40B4-BE49-F238E27FC236}">
                <a16:creationId xmlns:a16="http://schemas.microsoft.com/office/drawing/2014/main" id="{6331E7DA-240D-49B7-A87B-C6E2814D7B50}"/>
              </a:ext>
            </a:extLst>
          </p:cNvPr>
          <p:cNvCxnSpPr/>
          <p:nvPr/>
        </p:nvCxnSpPr>
        <p:spPr>
          <a:xfrm>
            <a:off x="1315345" y="6431485"/>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04CA52-2460-4E95-B5A5-F76F07080739}"/>
              </a:ext>
            </a:extLst>
          </p:cNvPr>
          <p:cNvCxnSpPr/>
          <p:nvPr/>
        </p:nvCxnSpPr>
        <p:spPr>
          <a:xfrm>
            <a:off x="1315345" y="3527699"/>
            <a:ext cx="9561310" cy="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EB85A656-F320-4D01-9E98-CBBF986096D2}"/>
              </a:ext>
            </a:extLst>
          </p:cNvPr>
          <p:cNvSpPr txBox="1"/>
          <p:nvPr/>
        </p:nvSpPr>
        <p:spPr>
          <a:xfrm>
            <a:off x="4199694" y="3307841"/>
            <a:ext cx="3792612" cy="166199"/>
          </a:xfrm>
          <a:prstGeom prst="rect">
            <a:avLst/>
          </a:prstGeom>
          <a:noFill/>
        </p:spPr>
        <p:txBody>
          <a:bodyPr wrap="square" lIns="0" tIns="0" rIns="0" bIns="0" rtlCol="0" anchor="ctr">
            <a:spAutoFit/>
          </a:bodyPr>
          <a:lstStyle/>
          <a:p>
            <a:pPr algn="ctr">
              <a:lnSpc>
                <a:spcPct val="90000"/>
              </a:lnSpc>
              <a:spcAft>
                <a:spcPts val="600"/>
              </a:spcAft>
            </a:pPr>
            <a:r>
              <a:rPr lang="en-US" sz="1200">
                <a:gradFill>
                  <a:gsLst>
                    <a:gs pos="2917">
                      <a:schemeClr val="tx1"/>
                    </a:gs>
                    <a:gs pos="30000">
                      <a:schemeClr val="tx1"/>
                    </a:gs>
                  </a:gsLst>
                  <a:lin ang="5400000" scaled="0"/>
                </a:gradFill>
              </a:rPr>
              <a:t>Abstract Storage or Throughput Threshold</a:t>
            </a:r>
          </a:p>
        </p:txBody>
      </p:sp>
      <p:sp>
        <p:nvSpPr>
          <p:cNvPr id="7" name="Rectangle 6">
            <a:extLst>
              <a:ext uri="{FF2B5EF4-FFF2-40B4-BE49-F238E27FC236}">
                <a16:creationId xmlns:a16="http://schemas.microsoft.com/office/drawing/2014/main" id="{B4BBB89F-1098-472C-98F0-6BA58CD85A67}"/>
              </a:ext>
            </a:extLst>
          </p:cNvPr>
          <p:cNvSpPr/>
          <p:nvPr/>
        </p:nvSpPr>
        <p:spPr bwMode="auto">
          <a:xfrm>
            <a:off x="1508401" y="3607992"/>
            <a:ext cx="1600200" cy="27432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a:solidFill>
                  <a:schemeClr val="bg1"/>
                </a:solidFill>
                <a:ea typeface="Segoe UI" pitchFamily="34" charset="0"/>
                <a:cs typeface="Segoe UI" pitchFamily="34" charset="0"/>
              </a:rPr>
              <a:t>Hot Partition</a:t>
            </a:r>
          </a:p>
        </p:txBody>
      </p:sp>
      <p:sp>
        <p:nvSpPr>
          <p:cNvPr id="10" name="Rectangle 9">
            <a:extLst>
              <a:ext uri="{FF2B5EF4-FFF2-40B4-BE49-F238E27FC236}">
                <a16:creationId xmlns:a16="http://schemas.microsoft.com/office/drawing/2014/main" id="{A0BD2F6C-4AC3-4CF7-BE99-4FA7A8716F31}"/>
              </a:ext>
            </a:extLst>
          </p:cNvPr>
          <p:cNvSpPr/>
          <p:nvPr/>
        </p:nvSpPr>
        <p:spPr bwMode="auto">
          <a:xfrm>
            <a:off x="7189648" y="5436792"/>
            <a:ext cx="1600200" cy="9144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a:solidFill>
                  <a:schemeClr val="bg1"/>
                </a:solidFill>
                <a:ea typeface="Segoe UI" pitchFamily="34" charset="0"/>
                <a:cs typeface="Segoe UI" pitchFamily="34" charset="0"/>
              </a:rPr>
              <a:t>Cold Partition</a:t>
            </a:r>
          </a:p>
        </p:txBody>
      </p:sp>
      <p:sp>
        <p:nvSpPr>
          <p:cNvPr id="12" name="Rectangle 11">
            <a:extLst>
              <a:ext uri="{FF2B5EF4-FFF2-40B4-BE49-F238E27FC236}">
                <a16:creationId xmlns:a16="http://schemas.microsoft.com/office/drawing/2014/main" id="{D833E622-D4B1-4673-AB06-ED0944816244}"/>
              </a:ext>
            </a:extLst>
          </p:cNvPr>
          <p:cNvSpPr/>
          <p:nvPr/>
        </p:nvSpPr>
        <p:spPr bwMode="auto">
          <a:xfrm>
            <a:off x="9083399" y="5665392"/>
            <a:ext cx="1600200" cy="6858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a:solidFill>
                  <a:schemeClr val="bg1"/>
                </a:solidFill>
                <a:ea typeface="Segoe UI" pitchFamily="34" charset="0"/>
                <a:cs typeface="Segoe UI" pitchFamily="34" charset="0"/>
              </a:rPr>
              <a:t>Cold Partition</a:t>
            </a:r>
          </a:p>
        </p:txBody>
      </p:sp>
      <p:sp>
        <p:nvSpPr>
          <p:cNvPr id="14" name="Rectangle 13">
            <a:extLst>
              <a:ext uri="{FF2B5EF4-FFF2-40B4-BE49-F238E27FC236}">
                <a16:creationId xmlns:a16="http://schemas.microsoft.com/office/drawing/2014/main" id="{9770E949-FFED-4AD8-9255-C703E1A3F685}"/>
              </a:ext>
            </a:extLst>
          </p:cNvPr>
          <p:cNvSpPr/>
          <p:nvPr/>
        </p:nvSpPr>
        <p:spPr bwMode="auto">
          <a:xfrm>
            <a:off x="3399594" y="4522392"/>
            <a:ext cx="1600200" cy="18288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a:gradFill>
                  <a:gsLst>
                    <a:gs pos="0">
                      <a:srgbClr val="FFFFFF"/>
                    </a:gs>
                    <a:gs pos="100000">
                      <a:srgbClr val="FFFFFF"/>
                    </a:gs>
                  </a:gsLst>
                  <a:lin ang="5400000" scaled="0"/>
                </a:gradFill>
                <a:ea typeface="Segoe UI" pitchFamily="34" charset="0"/>
                <a:cs typeface="Segoe UI" pitchFamily="34" charset="0"/>
              </a:rPr>
              <a:t>Partition</a:t>
            </a:r>
          </a:p>
        </p:txBody>
      </p:sp>
      <p:sp>
        <p:nvSpPr>
          <p:cNvPr id="15" name="Rectangle 14">
            <a:extLst>
              <a:ext uri="{FF2B5EF4-FFF2-40B4-BE49-F238E27FC236}">
                <a16:creationId xmlns:a16="http://schemas.microsoft.com/office/drawing/2014/main" id="{AF9679EE-DC86-43D3-ADC1-405315A7F682}"/>
              </a:ext>
            </a:extLst>
          </p:cNvPr>
          <p:cNvSpPr/>
          <p:nvPr/>
        </p:nvSpPr>
        <p:spPr bwMode="auto">
          <a:xfrm>
            <a:off x="5295897" y="4293792"/>
            <a:ext cx="1600200" cy="20574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a:gradFill>
                  <a:gsLst>
                    <a:gs pos="0">
                      <a:srgbClr val="FFFFFF"/>
                    </a:gs>
                    <a:gs pos="100000">
                      <a:srgbClr val="FFFFFF"/>
                    </a:gs>
                  </a:gsLst>
                  <a:lin ang="5400000" scaled="0"/>
                </a:gradFill>
                <a:ea typeface="Segoe UI" pitchFamily="34" charset="0"/>
                <a:cs typeface="Segoe UI" pitchFamily="34" charset="0"/>
              </a:rPr>
              <a:t>Partition</a:t>
            </a:r>
          </a:p>
        </p:txBody>
      </p:sp>
    </p:spTree>
    <p:extLst>
      <p:ext uri="{BB962C8B-B14F-4D97-AF65-F5344CB8AC3E}">
        <p14:creationId xmlns:p14="http://schemas.microsoft.com/office/powerpoint/2010/main" val="11227431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265119" cy="2389437"/>
          </a:xfrm>
        </p:spPr>
        <p:txBody>
          <a:bodyPr/>
          <a:lstStyle/>
          <a:p>
            <a:r>
              <a:rPr lang="en-US"/>
              <a:t>CROSS-PARTITION QUERIES CAN BE PERFORMED SERVER-SIDE OR CLIENT-SIDE</a:t>
            </a:r>
          </a:p>
          <a:p>
            <a:pPr marL="0" lvl="1" indent="0">
              <a:buNone/>
            </a:pPr>
            <a:r>
              <a:rPr lang="en-US"/>
              <a:t>Cross-partition queries are opt-in</a:t>
            </a:r>
          </a:p>
          <a:p>
            <a:pPr lvl="1"/>
            <a:r>
              <a:rPr lang="en-US"/>
              <a:t>Cross-partition queries can be tuned and parallelized</a:t>
            </a:r>
          </a:p>
          <a:p>
            <a:pPr marL="0" lvl="1" indent="0">
              <a:buNone/>
            </a:pPr>
            <a:r>
              <a:rPr lang="en-US"/>
              <a:t>Creates a bottleneck</a:t>
            </a:r>
          </a:p>
          <a:p>
            <a:pPr lvl="1"/>
            <a:r>
              <a:rPr lang="en-US"/>
              <a:t>Must wait for all partitions to return before the query is “done”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Query FAN-OUT</a:t>
            </a:r>
          </a:p>
        </p:txBody>
      </p:sp>
      <p:sp>
        <p:nvSpPr>
          <p:cNvPr id="39" name="Rectangle 38">
            <a:extLst>
              <a:ext uri="{FF2B5EF4-FFF2-40B4-BE49-F238E27FC236}">
                <a16:creationId xmlns:a16="http://schemas.microsoft.com/office/drawing/2014/main" id="{52296C1E-1340-44D3-957F-716AAEF26E49}"/>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56920436-BDDC-48F4-A4B8-116A3256DBE9}"/>
              </a:ext>
            </a:extLst>
          </p:cNvPr>
          <p:cNvGrpSpPr>
            <a:grpSpLocks noChangeAspect="1"/>
          </p:cNvGrpSpPr>
          <p:nvPr/>
        </p:nvGrpSpPr>
        <p:grpSpPr>
          <a:xfrm>
            <a:off x="8891723" y="4992232"/>
            <a:ext cx="350654" cy="302239"/>
            <a:chOff x="9192685" y="1928657"/>
            <a:chExt cx="644698" cy="555680"/>
          </a:xfrm>
        </p:grpSpPr>
        <p:sp>
          <p:nvSpPr>
            <p:cNvPr id="41" name="Star: 4 Points 8">
              <a:extLst>
                <a:ext uri="{FF2B5EF4-FFF2-40B4-BE49-F238E27FC236}">
                  <a16:creationId xmlns:a16="http://schemas.microsoft.com/office/drawing/2014/main" id="{6EAF74C2-571E-4999-86D2-AD9FAF21FB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2" name="Star: 4 Points 8">
              <a:extLst>
                <a:ext uri="{FF2B5EF4-FFF2-40B4-BE49-F238E27FC236}">
                  <a16:creationId xmlns:a16="http://schemas.microsoft.com/office/drawing/2014/main" id="{4DA0AA42-2BFE-4DCF-87B6-E8CE44869034}"/>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993154E0-894B-4E59-9FD2-F764AB9DB27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4" name="Oval 9">
              <a:extLst>
                <a:ext uri="{FF2B5EF4-FFF2-40B4-BE49-F238E27FC236}">
                  <a16:creationId xmlns:a16="http://schemas.microsoft.com/office/drawing/2014/main" id="{421F9EB3-96D4-41FD-9381-C558292ED804}"/>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45" name="Cylinder 513">
            <a:extLst>
              <a:ext uri="{FF2B5EF4-FFF2-40B4-BE49-F238E27FC236}">
                <a16:creationId xmlns:a16="http://schemas.microsoft.com/office/drawing/2014/main" id="{5E7C9E7F-E510-4D2B-9C5D-BD7AB40F6AA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3A5A2169-2B30-4771-B4B0-A359B4258E75}"/>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41B4E648-87CD-4811-994D-D9423591BC8C}"/>
              </a:ext>
            </a:extLst>
          </p:cNvPr>
          <p:cNvGrpSpPr/>
          <p:nvPr/>
        </p:nvGrpSpPr>
        <p:grpSpPr>
          <a:xfrm>
            <a:off x="10062703" y="3245507"/>
            <a:ext cx="402639" cy="361217"/>
            <a:chOff x="1275510" y="6072184"/>
            <a:chExt cx="508602" cy="456278"/>
          </a:xfrm>
        </p:grpSpPr>
        <p:grpSp>
          <p:nvGrpSpPr>
            <p:cNvPr id="48" name="Group 47">
              <a:extLst>
                <a:ext uri="{FF2B5EF4-FFF2-40B4-BE49-F238E27FC236}">
                  <a16:creationId xmlns:a16="http://schemas.microsoft.com/office/drawing/2014/main" id="{DCC91606-4665-465B-812C-837C60693610}"/>
                </a:ext>
              </a:extLst>
            </p:cNvPr>
            <p:cNvGrpSpPr/>
            <p:nvPr/>
          </p:nvGrpSpPr>
          <p:grpSpPr>
            <a:xfrm>
              <a:off x="1275510" y="6224570"/>
              <a:ext cx="508602" cy="151498"/>
              <a:chOff x="551886" y="4945335"/>
              <a:chExt cx="508602" cy="151498"/>
            </a:xfrm>
          </p:grpSpPr>
          <p:sp>
            <p:nvSpPr>
              <p:cNvPr id="57" name="Rectangle 56">
                <a:extLst>
                  <a:ext uri="{FF2B5EF4-FFF2-40B4-BE49-F238E27FC236}">
                    <a16:creationId xmlns:a16="http://schemas.microsoft.com/office/drawing/2014/main" id="{443910A2-B59B-4660-B50F-5CB64B4B671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11D067C9-1F50-40D9-A90A-349FD77E522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301499A2-503B-4BA1-94DB-8EB36F789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B54B37-0AAD-483C-A94A-95FAEE3AAC1C}"/>
                </a:ext>
              </a:extLst>
            </p:cNvPr>
            <p:cNvGrpSpPr/>
            <p:nvPr/>
          </p:nvGrpSpPr>
          <p:grpSpPr>
            <a:xfrm>
              <a:off x="1275510" y="6376964"/>
              <a:ext cx="508602" cy="151498"/>
              <a:chOff x="551886" y="4945335"/>
              <a:chExt cx="508602" cy="151498"/>
            </a:xfrm>
          </p:grpSpPr>
          <p:sp>
            <p:nvSpPr>
              <p:cNvPr id="54" name="Rectangle 53">
                <a:extLst>
                  <a:ext uri="{FF2B5EF4-FFF2-40B4-BE49-F238E27FC236}">
                    <a16:creationId xmlns:a16="http://schemas.microsoft.com/office/drawing/2014/main" id="{045D89A7-1DEF-48CA-B06D-E28D138C0D2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B1C2EE14-A928-4925-A162-88D0F043838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3A4F4406-AFDC-484B-88B9-47249DB80B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F011E37-D216-4AAA-AB68-AFB02C843854}"/>
                </a:ext>
              </a:extLst>
            </p:cNvPr>
            <p:cNvGrpSpPr/>
            <p:nvPr/>
          </p:nvGrpSpPr>
          <p:grpSpPr>
            <a:xfrm>
              <a:off x="1275510" y="6072184"/>
              <a:ext cx="508602" cy="151498"/>
              <a:chOff x="551886" y="4945335"/>
              <a:chExt cx="508602" cy="151498"/>
            </a:xfrm>
          </p:grpSpPr>
          <p:sp>
            <p:nvSpPr>
              <p:cNvPr id="51" name="Rectangle 50">
                <a:extLst>
                  <a:ext uri="{FF2B5EF4-FFF2-40B4-BE49-F238E27FC236}">
                    <a16:creationId xmlns:a16="http://schemas.microsoft.com/office/drawing/2014/main" id="{4E79D7D6-F648-4F1B-AD8F-E5AACF28B73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E37CE4D-79D6-4DF1-A9D3-5F2C6EFFA88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721A1726-F460-4D0F-B75C-27E1162B278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C068AF7-F2A0-473D-A1BD-4607E5E3C8A6}"/>
              </a:ext>
            </a:extLst>
          </p:cNvPr>
          <p:cNvGrpSpPr/>
          <p:nvPr/>
        </p:nvGrpSpPr>
        <p:grpSpPr>
          <a:xfrm>
            <a:off x="10059235" y="4171297"/>
            <a:ext cx="402639" cy="361217"/>
            <a:chOff x="1275510" y="6072184"/>
            <a:chExt cx="508602" cy="456278"/>
          </a:xfrm>
        </p:grpSpPr>
        <p:grpSp>
          <p:nvGrpSpPr>
            <p:cNvPr id="61" name="Group 60">
              <a:extLst>
                <a:ext uri="{FF2B5EF4-FFF2-40B4-BE49-F238E27FC236}">
                  <a16:creationId xmlns:a16="http://schemas.microsoft.com/office/drawing/2014/main" id="{95673630-B3EC-4D33-8A64-4A6043D2A279}"/>
                </a:ext>
              </a:extLst>
            </p:cNvPr>
            <p:cNvGrpSpPr/>
            <p:nvPr/>
          </p:nvGrpSpPr>
          <p:grpSpPr>
            <a:xfrm>
              <a:off x="1275510" y="6224570"/>
              <a:ext cx="508602" cy="151498"/>
              <a:chOff x="551886" y="4945335"/>
              <a:chExt cx="508602" cy="151498"/>
            </a:xfrm>
          </p:grpSpPr>
          <p:sp>
            <p:nvSpPr>
              <p:cNvPr id="70" name="Rectangle 69">
                <a:extLst>
                  <a:ext uri="{FF2B5EF4-FFF2-40B4-BE49-F238E27FC236}">
                    <a16:creationId xmlns:a16="http://schemas.microsoft.com/office/drawing/2014/main" id="{A3C50B80-9281-483D-8098-43A7A51D75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1F7C683A-1CA3-4C96-B919-E1DF3033E6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906D46DB-CA1A-4953-8CCF-7AB49E45C9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75A1F9F-F15D-4646-9DCC-58BD186C72AC}"/>
                </a:ext>
              </a:extLst>
            </p:cNvPr>
            <p:cNvGrpSpPr/>
            <p:nvPr/>
          </p:nvGrpSpPr>
          <p:grpSpPr>
            <a:xfrm>
              <a:off x="1275510" y="6376964"/>
              <a:ext cx="508602" cy="151498"/>
              <a:chOff x="551886" y="4945335"/>
              <a:chExt cx="508602" cy="151498"/>
            </a:xfrm>
          </p:grpSpPr>
          <p:sp>
            <p:nvSpPr>
              <p:cNvPr id="67" name="Rectangle 66">
                <a:extLst>
                  <a:ext uri="{FF2B5EF4-FFF2-40B4-BE49-F238E27FC236}">
                    <a16:creationId xmlns:a16="http://schemas.microsoft.com/office/drawing/2014/main" id="{E07AF774-FE24-4B27-8614-3EBDEF77EBD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C9EDBDE-5F87-41B6-9D46-BC071EF2CEC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F564E132-1912-4BA1-AA2B-366AB3CCE34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2CF575D-D61E-4FBE-A8DC-549BDA6E77CE}"/>
                </a:ext>
              </a:extLst>
            </p:cNvPr>
            <p:cNvGrpSpPr/>
            <p:nvPr/>
          </p:nvGrpSpPr>
          <p:grpSpPr>
            <a:xfrm>
              <a:off x="1275510" y="6072184"/>
              <a:ext cx="508602" cy="151498"/>
              <a:chOff x="551886" y="4945335"/>
              <a:chExt cx="508602" cy="151498"/>
            </a:xfrm>
          </p:grpSpPr>
          <p:sp>
            <p:nvSpPr>
              <p:cNvPr id="64" name="Rectangle 63">
                <a:extLst>
                  <a:ext uri="{FF2B5EF4-FFF2-40B4-BE49-F238E27FC236}">
                    <a16:creationId xmlns:a16="http://schemas.microsoft.com/office/drawing/2014/main" id="{0AF7533F-9650-4FFC-B54C-36F7CBFB9E5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74E582B3-8B95-4C4F-A8FB-A6EBE7776A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3B15422F-1F09-4C3D-9304-4BDDE01E86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DC8D009B-8662-4CD5-BA23-63BE58F93962}"/>
              </a:ext>
            </a:extLst>
          </p:cNvPr>
          <p:cNvGrpSpPr/>
          <p:nvPr/>
        </p:nvGrpSpPr>
        <p:grpSpPr>
          <a:xfrm>
            <a:off x="10068572" y="2208455"/>
            <a:ext cx="402639" cy="361217"/>
            <a:chOff x="1275510" y="6072184"/>
            <a:chExt cx="508602" cy="456278"/>
          </a:xfrm>
        </p:grpSpPr>
        <p:grpSp>
          <p:nvGrpSpPr>
            <p:cNvPr id="74" name="Group 73">
              <a:extLst>
                <a:ext uri="{FF2B5EF4-FFF2-40B4-BE49-F238E27FC236}">
                  <a16:creationId xmlns:a16="http://schemas.microsoft.com/office/drawing/2014/main" id="{745E2622-CC71-4379-9C80-BFD35B78F1D8}"/>
                </a:ext>
              </a:extLst>
            </p:cNvPr>
            <p:cNvGrpSpPr/>
            <p:nvPr/>
          </p:nvGrpSpPr>
          <p:grpSpPr>
            <a:xfrm>
              <a:off x="1275510" y="6224570"/>
              <a:ext cx="508602" cy="151498"/>
              <a:chOff x="551886" y="4945335"/>
              <a:chExt cx="508602" cy="151498"/>
            </a:xfrm>
          </p:grpSpPr>
          <p:sp>
            <p:nvSpPr>
              <p:cNvPr id="83" name="Rectangle 82">
                <a:extLst>
                  <a:ext uri="{FF2B5EF4-FFF2-40B4-BE49-F238E27FC236}">
                    <a16:creationId xmlns:a16="http://schemas.microsoft.com/office/drawing/2014/main" id="{E5D9128D-D7C6-40A5-98DD-B4C2B267607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BD6EC1C1-1955-4F0D-8130-A138DC9206B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23733BCE-4F23-4619-AEB2-08A1B4554A6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5FED26F-9724-4D78-9F54-08D25F41B6ED}"/>
                </a:ext>
              </a:extLst>
            </p:cNvPr>
            <p:cNvGrpSpPr/>
            <p:nvPr/>
          </p:nvGrpSpPr>
          <p:grpSpPr>
            <a:xfrm>
              <a:off x="1275510" y="6376964"/>
              <a:ext cx="508602" cy="151498"/>
              <a:chOff x="551886" y="4945335"/>
              <a:chExt cx="508602" cy="151498"/>
            </a:xfrm>
          </p:grpSpPr>
          <p:sp>
            <p:nvSpPr>
              <p:cNvPr id="80" name="Rectangle 79">
                <a:extLst>
                  <a:ext uri="{FF2B5EF4-FFF2-40B4-BE49-F238E27FC236}">
                    <a16:creationId xmlns:a16="http://schemas.microsoft.com/office/drawing/2014/main" id="{D96BE44E-DDF6-44E1-BB08-5DDEF5D50D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92F4285A-0D31-4BD8-970C-B48692D836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FBC101D-C260-446F-9236-C4DC82E55E5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1B0EBA8-1DCF-430D-9C7D-47DF51B4F75F}"/>
                </a:ext>
              </a:extLst>
            </p:cNvPr>
            <p:cNvGrpSpPr/>
            <p:nvPr/>
          </p:nvGrpSpPr>
          <p:grpSpPr>
            <a:xfrm>
              <a:off x="1275510" y="6072184"/>
              <a:ext cx="508602" cy="151498"/>
              <a:chOff x="551886" y="4945335"/>
              <a:chExt cx="508602" cy="151498"/>
            </a:xfrm>
          </p:grpSpPr>
          <p:sp>
            <p:nvSpPr>
              <p:cNvPr id="77" name="Rectangle 76">
                <a:extLst>
                  <a:ext uri="{FF2B5EF4-FFF2-40B4-BE49-F238E27FC236}">
                    <a16:creationId xmlns:a16="http://schemas.microsoft.com/office/drawing/2014/main" id="{C7DBDD9B-EEC7-40CD-BF41-B69FC165760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A8B7661A-8F92-4CD4-B92A-3D313A21940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08C02577-DFBC-467C-B3FC-F8D2D28CEB0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A52BDD60-CB60-4722-BF07-970022F091EC}"/>
              </a:ext>
            </a:extLst>
          </p:cNvPr>
          <p:cNvGrpSpPr/>
          <p:nvPr/>
        </p:nvGrpSpPr>
        <p:grpSpPr>
          <a:xfrm>
            <a:off x="7110192" y="3221771"/>
            <a:ext cx="549222" cy="424360"/>
            <a:chOff x="7203621" y="2226683"/>
            <a:chExt cx="482317" cy="372664"/>
          </a:xfrm>
        </p:grpSpPr>
        <p:grpSp>
          <p:nvGrpSpPr>
            <p:cNvPr id="87" name="Group 86">
              <a:extLst>
                <a:ext uri="{FF2B5EF4-FFF2-40B4-BE49-F238E27FC236}">
                  <a16:creationId xmlns:a16="http://schemas.microsoft.com/office/drawing/2014/main" id="{363B6453-B08D-4C4D-9434-A49402BE4368}"/>
                </a:ext>
              </a:extLst>
            </p:cNvPr>
            <p:cNvGrpSpPr/>
            <p:nvPr/>
          </p:nvGrpSpPr>
          <p:grpSpPr>
            <a:xfrm>
              <a:off x="7203621" y="2226683"/>
              <a:ext cx="482317" cy="372664"/>
              <a:chOff x="2107244" y="1575258"/>
              <a:chExt cx="310993" cy="343365"/>
            </a:xfrm>
            <a:noFill/>
          </p:grpSpPr>
          <p:sp>
            <p:nvSpPr>
              <p:cNvPr id="92" name="Rectangle 9">
                <a:extLst>
                  <a:ext uri="{FF2B5EF4-FFF2-40B4-BE49-F238E27FC236}">
                    <a16:creationId xmlns:a16="http://schemas.microsoft.com/office/drawing/2014/main" id="{54A08F8D-0E33-4487-A1AB-6355B76DB95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3" name="Line 10">
                <a:extLst>
                  <a:ext uri="{FF2B5EF4-FFF2-40B4-BE49-F238E27FC236}">
                    <a16:creationId xmlns:a16="http://schemas.microsoft.com/office/drawing/2014/main" id="{577ADE73-6C76-4C77-8AF6-299C46B90CF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107A7790-9335-4A10-AEFE-C39D42175E46}"/>
                </a:ext>
              </a:extLst>
            </p:cNvPr>
            <p:cNvGrpSpPr/>
            <p:nvPr/>
          </p:nvGrpSpPr>
          <p:grpSpPr>
            <a:xfrm>
              <a:off x="7543900" y="2252646"/>
              <a:ext cx="103855" cy="25964"/>
              <a:chOff x="2287367" y="1599181"/>
              <a:chExt cx="95690" cy="23923"/>
            </a:xfrm>
            <a:noFill/>
          </p:grpSpPr>
          <p:sp>
            <p:nvSpPr>
              <p:cNvPr id="89" name="Oval 11">
                <a:extLst>
                  <a:ext uri="{FF2B5EF4-FFF2-40B4-BE49-F238E27FC236}">
                    <a16:creationId xmlns:a16="http://schemas.microsoft.com/office/drawing/2014/main" id="{7AC058F7-A6B8-4A16-9BFA-C7A9B07FD1F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0" name="Oval 12">
                <a:extLst>
                  <a:ext uri="{FF2B5EF4-FFF2-40B4-BE49-F238E27FC236}">
                    <a16:creationId xmlns:a16="http://schemas.microsoft.com/office/drawing/2014/main" id="{296E7E5A-FE1E-42EC-8356-1ED1EA6CCC4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1" name="Oval 13">
                <a:extLst>
                  <a:ext uri="{FF2B5EF4-FFF2-40B4-BE49-F238E27FC236}">
                    <a16:creationId xmlns:a16="http://schemas.microsoft.com/office/drawing/2014/main" id="{17E319CE-FABF-4BA4-A758-68E17686A80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50C79D16-DBC3-44CE-B450-7AC8973672DF}"/>
              </a:ext>
            </a:extLst>
          </p:cNvPr>
          <p:cNvGrpSpPr/>
          <p:nvPr/>
        </p:nvGrpSpPr>
        <p:grpSpPr>
          <a:xfrm>
            <a:off x="9255295" y="2540266"/>
            <a:ext cx="774811" cy="1769461"/>
            <a:chOff x="9263121" y="2535599"/>
            <a:chExt cx="774811" cy="1769461"/>
          </a:xfrm>
        </p:grpSpPr>
        <p:cxnSp>
          <p:nvCxnSpPr>
            <p:cNvPr id="104" name="Straight Arrow Connector 103">
              <a:extLst>
                <a:ext uri="{FF2B5EF4-FFF2-40B4-BE49-F238E27FC236}">
                  <a16:creationId xmlns:a16="http://schemas.microsoft.com/office/drawing/2014/main" id="{D03D46CD-6160-428B-A354-2A04C870ED2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Arrow Connector 104">
              <a:extLst>
                <a:ext uri="{FF2B5EF4-FFF2-40B4-BE49-F238E27FC236}">
                  <a16:creationId xmlns:a16="http://schemas.microsoft.com/office/drawing/2014/main" id="{7075AE90-0839-4B3C-AF0B-2EBA27BAB488}"/>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Arrow Connector 105">
              <a:extLst>
                <a:ext uri="{FF2B5EF4-FFF2-40B4-BE49-F238E27FC236}">
                  <a16:creationId xmlns:a16="http://schemas.microsoft.com/office/drawing/2014/main" id="{B027C6DE-7079-4607-BD65-2C1E6029FDBB}"/>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7085655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CROSS-PARTITION SDK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lstStyle/>
          <a:p>
            <a:r>
              <a:rPr lang="en-US"/>
              <a:t>IQueryable&lt;DeviceReading&gt; crossPartitionQuery = client.CreateDocumentQuery&lt;DeviceReading&gt;(</a:t>
            </a:r>
          </a:p>
          <a:p>
            <a:pPr lvl="1"/>
            <a:r>
              <a:rPr lang="en-US"/>
              <a:t>UriFactory.CreateDocumentCollectionUri("db", "coll"), </a:t>
            </a:r>
          </a:p>
          <a:p>
            <a:pPr lvl="1"/>
            <a:r>
              <a:rPr lang="en-US"/>
              <a:t>new FeedOptions { </a:t>
            </a:r>
          </a:p>
          <a:p>
            <a:pPr lvl="1"/>
            <a:r>
              <a:rPr lang="en-US"/>
              <a:t>	EnableCrossPartitionQuery = true, </a:t>
            </a:r>
          </a:p>
          <a:p>
            <a:pPr lvl="1"/>
            <a:r>
              <a:rPr lang="en-US"/>
              <a:t>	MaxDegreeOfParallelism = 10, </a:t>
            </a:r>
          </a:p>
          <a:p>
            <a:pPr lvl="1"/>
            <a:r>
              <a:rPr lang="en-US"/>
              <a:t>	MaxBufferedItemCount = 100</a:t>
            </a:r>
          </a:p>
          <a:p>
            <a:pPr lvl="1"/>
            <a:r>
              <a:rPr lang="en-US"/>
              <a:t>})</a:t>
            </a:r>
          </a:p>
          <a:p>
            <a:pPr lvl="1"/>
            <a:r>
              <a:rPr lang="en-US"/>
              <a:t>.Where(m =&gt; m.MetricType == "Temperature" &amp;&amp; m.MetricValue &gt; 100)</a:t>
            </a:r>
          </a:p>
          <a:p>
            <a:pPr lvl="1"/>
            <a:r>
              <a:rPr lang="en-US"/>
              <a:t>.OrderBy(m =&gt; m.MetricValue);</a:t>
            </a:r>
          </a:p>
        </p:txBody>
      </p:sp>
      <p:grpSp>
        <p:nvGrpSpPr>
          <p:cNvPr id="10" name="Group 9">
            <a:extLst>
              <a:ext uri="{FF2B5EF4-FFF2-40B4-BE49-F238E27FC236}">
                <a16:creationId xmlns:a16="http://schemas.microsoft.com/office/drawing/2014/main" id="{FE46647F-AD78-44B9-87DC-B08D24DFBDE6}"/>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F4DD8F83-8E8A-48BC-9987-49B8B121D105}"/>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A802D500-A210-4A6C-B5D6-B7C03FDBF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067902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CROSS-PARTITION SDK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lstStyle/>
          <a:p>
            <a:r>
              <a:rPr lang="en-US"/>
              <a:t>var querySpec = {</a:t>
            </a:r>
          </a:p>
          <a:p>
            <a:r>
              <a:rPr lang="en-US"/>
              <a:t>	query: 'SELECT * FROM container c’</a:t>
            </a:r>
          </a:p>
          <a:p>
            <a:r>
              <a:rPr lang="en-US"/>
              <a:t>};</a:t>
            </a:r>
          </a:p>
          <a:p>
            <a:endParaRPr lang="en-US"/>
          </a:p>
          <a:p>
            <a:r>
              <a:rPr lang="en-US"/>
              <a:t>var feedOptions = {</a:t>
            </a:r>
          </a:p>
          <a:p>
            <a:r>
              <a:rPr lang="en-US"/>
              <a:t>	enableCrossPartitionQuery = true</a:t>
            </a:r>
          </a:p>
          <a:p>
            <a:r>
              <a:rPr lang="en-US"/>
              <a:t>	maxDegreeOfParallelism = 10</a:t>
            </a:r>
          </a:p>
          <a:p>
            <a:r>
              <a:rPr lang="en-US"/>
              <a:t>};</a:t>
            </a:r>
          </a:p>
          <a:p>
            <a:endParaRPr lang="en-US"/>
          </a:p>
          <a:p>
            <a:r>
              <a:rPr lang="en-US"/>
              <a:t>client.queryDocuments(collectionLink, querySpec, feedOptions)</a:t>
            </a:r>
          </a:p>
          <a:p>
            <a:r>
              <a:rPr lang="en-US"/>
              <a:t>	.toArray(function (err, results) {</a:t>
            </a:r>
          </a:p>
          <a:p>
            <a:r>
              <a:rPr lang="en-US"/>
              <a:t>	}</a:t>
            </a:r>
          </a:p>
        </p:txBody>
      </p:sp>
      <p:pic>
        <p:nvPicPr>
          <p:cNvPr id="1026" name="Picture 2">
            <a:extLst>
              <a:ext uri="{FF2B5EF4-FFF2-40B4-BE49-F238E27FC236}">
                <a16:creationId xmlns:a16="http://schemas.microsoft.com/office/drawing/2014/main" id="{BA7C0772-3A73-4164-9616-DE491AA440B0}"/>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366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D00AE-245B-4967-AF91-8AD064BF0135}"/>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CROSS-PARTITION SDK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lstStyle/>
          <a:p>
            <a:r>
              <a:rPr lang="en-US"/>
              <a:t>FeedOptions options = new FeedOptions();</a:t>
            </a:r>
          </a:p>
          <a:p>
            <a:r>
              <a:rPr lang="en-US" err="1"/>
              <a:t>options.setEnableCrossPartitionQuery</a:t>
            </a:r>
            <a:r>
              <a:rPr lang="en-US"/>
              <a:t>(true);</a:t>
            </a:r>
          </a:p>
          <a:p>
            <a:endParaRPr lang="en-US"/>
          </a:p>
          <a:p>
            <a:r>
              <a:rPr lang="en-US"/>
              <a:t>Iterator&lt;Document&gt; it = </a:t>
            </a:r>
            <a:r>
              <a:rPr lang="en-US" err="1"/>
              <a:t>client.queryDocuments</a:t>
            </a:r>
            <a:r>
              <a:rPr lang="en-US"/>
              <a:t>(</a:t>
            </a:r>
          </a:p>
          <a:p>
            <a:r>
              <a:rPr lang="en-US"/>
              <a:t>    </a:t>
            </a:r>
            <a:r>
              <a:rPr lang="en-US" err="1"/>
              <a:t>collectionLink</a:t>
            </a:r>
            <a:r>
              <a:rPr lang="en-US"/>
              <a:t>, </a:t>
            </a:r>
          </a:p>
          <a:p>
            <a:r>
              <a:rPr lang="en-US"/>
              <a:t>    "SELECT * from r", </a:t>
            </a:r>
          </a:p>
          <a:p>
            <a:r>
              <a:rPr lang="en-US"/>
              <a:t>    options</a:t>
            </a:r>
          </a:p>
          <a:p>
            <a:r>
              <a:rPr lang="en-US"/>
              <a:t>).</a:t>
            </a:r>
            <a:r>
              <a:rPr lang="en-US" err="1"/>
              <a:t>getQueryIterator</a:t>
            </a:r>
            <a:r>
              <a:rPr lang="en-US"/>
              <a:t>();</a:t>
            </a:r>
          </a:p>
        </p:txBody>
      </p:sp>
    </p:spTree>
    <p:extLst>
      <p:ext uri="{BB962C8B-B14F-4D97-AF65-F5344CB8AC3E}">
        <p14:creationId xmlns:p14="http://schemas.microsoft.com/office/powerpoint/2010/main" val="3172169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F07E-E68E-4598-9DDD-6F8ADF0928A3}"/>
              </a:ext>
            </a:extLst>
          </p:cNvPr>
          <p:cNvSpPr>
            <a:spLocks noGrp="1"/>
          </p:cNvSpPr>
          <p:nvPr>
            <p:ph type="title"/>
          </p:nvPr>
        </p:nvSpPr>
        <p:spPr/>
        <p:txBody>
          <a:bodyPr/>
          <a:lstStyle/>
          <a:p>
            <a:r>
              <a:rPr lang="en-US"/>
              <a:t>Cross-Partition Query</a:t>
            </a:r>
          </a:p>
        </p:txBody>
      </p:sp>
    </p:spTree>
    <p:extLst>
      <p:ext uri="{BB962C8B-B14F-4D97-AF65-F5344CB8AC3E}">
        <p14:creationId xmlns:p14="http://schemas.microsoft.com/office/powerpoint/2010/main" val="35323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Query FAN 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428631"/>
          </a:xfrm>
        </p:spPr>
        <p:txBody>
          <a:bodyPr/>
          <a:lstStyle/>
          <a:p>
            <a:pPr lvl="0"/>
            <a:r>
              <a:rPr lang="en-US" sz="1600">
                <a:solidFill>
                  <a:srgbClr val="0078D7"/>
                </a:solidFill>
              </a:rPr>
              <a:t>QUERYING ACROSS PARTITIONS IS NOT ALWAYS A BAD THING</a:t>
            </a:r>
          </a:p>
          <a:p>
            <a:pPr lvl="0"/>
            <a:endParaRPr lang="en-US" b="0">
              <a:solidFill>
                <a:schemeClr val="tx1"/>
              </a:solidFill>
            </a:endParaRPr>
          </a:p>
          <a:p>
            <a:r>
              <a:rPr lang="en-US" sz="1600" b="0">
                <a:solidFill>
                  <a:srgbClr val="505050"/>
                </a:solidFill>
                <a:latin typeface="Segoe UI Semilight"/>
              </a:rPr>
              <a:t>If you have </a:t>
            </a:r>
            <a:r>
              <a:rPr lang="en-US" sz="1600">
                <a:solidFill>
                  <a:srgbClr val="505050"/>
                </a:solidFill>
                <a:latin typeface="Segoe UI Semibold" panose="020B0702040204020203" pitchFamily="34" charset="0"/>
                <a:cs typeface="Segoe UI Semibold" panose="020B0702040204020203" pitchFamily="34" charset="0"/>
              </a:rPr>
              <a:t>relevant data to return</a:t>
            </a:r>
            <a:r>
              <a:rPr lang="en-US" sz="1600" b="0">
                <a:solidFill>
                  <a:srgbClr val="505050"/>
                </a:solidFill>
                <a:latin typeface="Segoe UI Semilight"/>
              </a:rPr>
              <a:t>, creating a cross-partition query is a perfectly acceptable workload with a predictable throughput. </a:t>
            </a:r>
          </a:p>
          <a:p>
            <a:endParaRPr lang="en-US" sz="1600" b="0">
              <a:solidFill>
                <a:srgbClr val="505050"/>
              </a:solidFill>
              <a:latin typeface="Segoe UI Semilight"/>
            </a:endParaRPr>
          </a:p>
          <a:p>
            <a:r>
              <a:rPr lang="en-US" sz="1600" b="0">
                <a:solidFill>
                  <a:srgbClr val="505050"/>
                </a:solidFill>
                <a:latin typeface="Segoe UI Semilight"/>
              </a:rPr>
              <a:t>In an ideal situation, queries are </a:t>
            </a:r>
            <a:r>
              <a:rPr lang="en-US" sz="1600">
                <a:solidFill>
                  <a:srgbClr val="505050"/>
                </a:solidFill>
                <a:latin typeface="Segoe UI Semibold" panose="020B0702040204020203" pitchFamily="34" charset="0"/>
                <a:cs typeface="Segoe UI Semibold" panose="020B0702040204020203" pitchFamily="34" charset="0"/>
              </a:rPr>
              <a:t>filtered to only include relevant partitions</a:t>
            </a:r>
            <a:r>
              <a:rPr lang="en-US" sz="1600" b="0">
                <a:solidFill>
                  <a:srgbClr val="505050"/>
                </a:solidFill>
                <a:latin typeface="Segoe UI Semilight"/>
              </a:rPr>
              <a:t>.</a:t>
            </a:r>
          </a:p>
          <a:p>
            <a:pPr lvl="0"/>
            <a:endParaRPr lang="en-US">
              <a:solidFill>
                <a:srgbClr val="0078D7"/>
              </a:solidFill>
            </a:endParaRPr>
          </a:p>
          <a:p>
            <a:r>
              <a:rPr lang="en-US" sz="1600">
                <a:solidFill>
                  <a:srgbClr val="0078D7"/>
                </a:solidFill>
              </a:rPr>
              <a:t>BLIND QUERY FAN-OUTS CAN ADD UP</a:t>
            </a:r>
          </a:p>
          <a:p>
            <a:endParaRPr lang="en-US" b="0">
              <a:solidFill>
                <a:schemeClr val="tx1"/>
              </a:solidFill>
            </a:endParaRPr>
          </a:p>
          <a:p>
            <a:r>
              <a:rPr lang="en-US" sz="1600" b="0">
                <a:solidFill>
                  <a:srgbClr val="505050"/>
                </a:solidFill>
                <a:latin typeface="Segoe UI Semilight"/>
              </a:rPr>
              <a:t>You are charged </a:t>
            </a:r>
            <a:r>
              <a:rPr lang="en-US" sz="1600">
                <a:solidFill>
                  <a:srgbClr val="505050"/>
                </a:solidFill>
                <a:latin typeface="Segoe UI Semibold" panose="020B0702040204020203" pitchFamily="34" charset="0"/>
                <a:cs typeface="Segoe UI Semibold" panose="020B0702040204020203" pitchFamily="34" charset="0"/>
              </a:rPr>
              <a:t>~1 RU </a:t>
            </a:r>
            <a:r>
              <a:rPr lang="en-US" sz="1600" b="0">
                <a:solidFill>
                  <a:srgbClr val="505050"/>
                </a:solidFill>
                <a:latin typeface="Segoe UI Semilight"/>
              </a:rPr>
              <a:t>for each partition that doesn’t have any relevant data.</a:t>
            </a:r>
          </a:p>
          <a:p>
            <a:endParaRPr lang="en-US" sz="1600" b="0">
              <a:solidFill>
                <a:srgbClr val="505050"/>
              </a:solidFill>
              <a:latin typeface="Segoe UI Semilight"/>
            </a:endParaRPr>
          </a:p>
          <a:p>
            <a:r>
              <a:rPr lang="en-US" sz="1600" b="0">
                <a:solidFill>
                  <a:srgbClr val="505050"/>
                </a:solidFill>
                <a:latin typeface="Segoe UI Semilight"/>
              </a:rPr>
              <a:t>Multiple fan-out queries can quickly max out RU/s for each partition</a:t>
            </a:r>
          </a:p>
        </p:txBody>
      </p:sp>
    </p:spTree>
    <p:extLst>
      <p:ext uri="{BB962C8B-B14F-4D97-AF65-F5344CB8AC3E}">
        <p14:creationId xmlns:p14="http://schemas.microsoft.com/office/powerpoint/2010/main" val="21545696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264962"/>
          </a:xfrm>
        </p:spPr>
        <p:txBody>
          <a:bodyPr/>
          <a:lstStyle/>
          <a:p>
            <a:r>
              <a:rPr lang="en-US" sz="1600"/>
              <a:t>PUT YOUR DATA WHERE YOUR USERS ARE</a:t>
            </a:r>
          </a:p>
          <a:p>
            <a:endParaRPr lang="en-US"/>
          </a:p>
          <a:p>
            <a:r>
              <a:rPr lang="en-US" sz="1600" b="0">
                <a:solidFill>
                  <a:schemeClr val="tx1"/>
                </a:solidFill>
                <a:latin typeface="Segoe UI Semilight" charset="0"/>
                <a:ea typeface="Segoe UI Semilight" charset="0"/>
                <a:cs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298472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Available in </a:t>
            </a:r>
            <a:r>
              <a:rPr lang="en-US" sz="1600" spc="50">
                <a:latin typeface="Segoe UI Semilight" charset="0"/>
                <a:ea typeface="Segoe UI Semilight" charset="0"/>
                <a:cs typeface="Segoe UI Semilight" charset="0"/>
                <a:hlinkClick r:id="rId3"/>
              </a:rPr>
              <a:t>all Azure regions</a:t>
            </a:r>
            <a:endParaRPr lang="en-US" sz="1600" spc="50">
              <a:latin typeface="Segoe UI Semilight" charset="0"/>
              <a:ea typeface="Segoe UI Semilight" charset="0"/>
              <a:cs typeface="Segoe UI Semilight" charset="0"/>
            </a:endParaRPr>
          </a:p>
          <a:p>
            <a:pPr marL="285750" indent="-285750">
              <a:buClr>
                <a:schemeClr val="tx2"/>
              </a:buClr>
              <a:buFont typeface="Arial" charset="0"/>
              <a:buChar char="•"/>
            </a:pPr>
            <a:r>
              <a:rPr lang="en-US" sz="1600" spc="50">
                <a:latin typeface="Segoe UI Semilight" charset="0"/>
                <a:ea typeface="Segoe UI Semilight" charset="0"/>
                <a:cs typeface="Segoe UI Semilight" charset="0"/>
              </a:rPr>
              <a:t>Manual and automatic failover</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lumMod val="75000"/>
                  </a:schemeClr>
                </a:solidFill>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09564503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Query FAN 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934746" cy="1723549"/>
          </a:xfrm>
        </p:spPr>
        <p:txBody>
          <a:bodyPr/>
          <a:lstStyle/>
          <a:p>
            <a:pPr lvl="0"/>
            <a:r>
              <a:rPr lang="en-US" sz="1600" dirty="0">
                <a:solidFill>
                  <a:srgbClr val="0078D7"/>
                </a:solidFill>
              </a:rPr>
              <a:t>CONCURRENCY AND FAN-OUT QUERIES</a:t>
            </a:r>
          </a:p>
          <a:p>
            <a:r>
              <a:rPr lang="en-US" sz="1600" dirty="0">
                <a:solidFill>
                  <a:srgbClr val="505050"/>
                </a:solidFill>
                <a:latin typeface="Segoe UI Semibold" panose="020B0702040204020203" pitchFamily="34" charset="0"/>
                <a:cs typeface="Segoe UI Semibold" panose="020B0702040204020203" pitchFamily="34" charset="0"/>
              </a:rPr>
              <a:t>&gt;10,000</a:t>
            </a:r>
            <a:r>
              <a:rPr lang="en-US" sz="1600" b="0" dirty="0">
                <a:solidFill>
                  <a:srgbClr val="505050"/>
                </a:solidFill>
                <a:latin typeface="Segoe UI Semilight"/>
              </a:rPr>
              <a:t> fan-out queries in a second can leave all partitions hot</a:t>
            </a:r>
          </a:p>
          <a:p>
            <a:r>
              <a:rPr lang="en-US" sz="1600" dirty="0">
                <a:latin typeface="Segoe UI Semibold" panose="020B0702040204020203" pitchFamily="34" charset="0"/>
                <a:cs typeface="Segoe UI Semibold" panose="020B0702040204020203" pitchFamily="34" charset="0"/>
              </a:rPr>
              <a:t>Example: </a:t>
            </a:r>
            <a:r>
              <a:rPr lang="en-US" sz="1600" b="0" dirty="0">
                <a:solidFill>
                  <a:srgbClr val="505050"/>
                </a:solidFill>
                <a:latin typeface="Segoe UI Semilight"/>
              </a:rPr>
              <a:t>Query on a vehicle database, partitioned by model name, where the query is filtering by year without </a:t>
            </a:r>
            <a:r>
              <a:rPr lang="en-US" sz="1600" dirty="0">
                <a:solidFill>
                  <a:srgbClr val="505050"/>
                </a:solidFill>
                <a:latin typeface="Segoe UI Semibold" panose="020B0702040204020203" pitchFamily="34" charset="0"/>
                <a:cs typeface="Segoe UI Semibold" panose="020B0702040204020203" pitchFamily="34" charset="0"/>
              </a:rPr>
              <a:t>filtering to only include relevant partitions</a:t>
            </a:r>
            <a:r>
              <a:rPr lang="en-US" sz="1600" b="0" dirty="0">
                <a:solidFill>
                  <a:srgbClr val="505050"/>
                </a:solidFill>
                <a:latin typeface="Segoe UI Semilight"/>
              </a:rPr>
              <a:t>.</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874" y="3558430"/>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SELECT * FROM car a WHERE </a:t>
            </a:r>
            <a:r>
              <a:rPr lang="en-US" sz="1400" dirty="0" err="1">
                <a:gradFill>
                  <a:gsLst>
                    <a:gs pos="2917">
                      <a:schemeClr val="tx1"/>
                    </a:gs>
                    <a:gs pos="30000">
                      <a:schemeClr val="tx1"/>
                    </a:gs>
                  </a:gsLst>
                  <a:lin ang="5400000" scaled="0"/>
                </a:gradFill>
                <a:latin typeface="Consolas" panose="020B0609020204030204" pitchFamily="49" charset="0"/>
              </a:rPr>
              <a:t>a.year</a:t>
            </a:r>
            <a:r>
              <a:rPr lang="en-US" sz="1400" dirty="0">
                <a:gradFill>
                  <a:gsLst>
                    <a:gs pos="2917">
                      <a:schemeClr val="tx1"/>
                    </a:gs>
                    <a:gs pos="30000">
                      <a:schemeClr val="tx1"/>
                    </a:gs>
                  </a:gsLst>
                  <a:lin ang="5400000" scaled="0"/>
                </a:gradFill>
                <a:latin typeface="Consolas" panose="020B0609020204030204" pitchFamily="49"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874" y="4998949"/>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SELECT * FROM car a WHERE </a:t>
            </a:r>
            <a:r>
              <a:rPr lang="en-US" sz="1400" dirty="0" err="1">
                <a:gradFill>
                  <a:gsLst>
                    <a:gs pos="2917">
                      <a:schemeClr val="tx1"/>
                    </a:gs>
                    <a:gs pos="30000">
                      <a:schemeClr val="tx1"/>
                    </a:gs>
                  </a:gsLst>
                  <a:lin ang="5400000" scaled="0"/>
                </a:gradFill>
                <a:latin typeface="Consolas" panose="020B0609020204030204" pitchFamily="49" charset="0"/>
              </a:rPr>
              <a:t>a.year</a:t>
            </a:r>
            <a:r>
              <a:rPr lang="en-US" sz="1400" dirty="0">
                <a:gradFill>
                  <a:gsLst>
                    <a:gs pos="2917">
                      <a:schemeClr val="tx1"/>
                    </a:gs>
                    <a:gs pos="30000">
                      <a:schemeClr val="tx1"/>
                    </a:gs>
                  </a:gsLst>
                  <a:lin ang="5400000" scaled="0"/>
                </a:gradFill>
                <a:latin typeface="Consolas" panose="020B0609020204030204" pitchFamily="49"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stCxn id="3" idx="2"/>
            <a:endCxn id="34" idx="0"/>
          </p:cNvCxnSpPr>
          <p:nvPr/>
        </p:nvCxnSpPr>
        <p:spPr>
          <a:xfrm>
            <a:off x="3147216" y="4047795"/>
            <a:ext cx="0" cy="95115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315815" y="4371022"/>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a:gradFill>
                  <a:gsLst>
                    <a:gs pos="2917">
                      <a:schemeClr val="tx1"/>
                    </a:gs>
                    <a:gs pos="30000">
                      <a:schemeClr val="tx1"/>
                    </a:gs>
                  </a:gsLst>
                  <a:lin ang="5400000" scaled="0"/>
                </a:gradFill>
                <a:latin typeface="Consolas" panose="020B0609020204030204" pitchFamily="49" charset="0"/>
              </a:rPr>
              <a:t>&gt;10,000 more queries</a:t>
            </a:r>
            <a:br>
              <a:rPr lang="en-US" sz="1100">
                <a:gradFill>
                  <a:gsLst>
                    <a:gs pos="2917">
                      <a:schemeClr val="tx1"/>
                    </a:gs>
                    <a:gs pos="30000">
                      <a:schemeClr val="tx1"/>
                    </a:gs>
                  </a:gsLst>
                  <a:lin ang="5400000" scaled="0"/>
                </a:gradFill>
                <a:latin typeface="Consolas" panose="020B0609020204030204" pitchFamily="49" charset="0"/>
              </a:rPr>
            </a:br>
            <a:r>
              <a:rPr lang="en-US" sz="1100">
                <a:gradFill>
                  <a:gsLst>
                    <a:gs pos="2917">
                      <a:schemeClr val="tx1"/>
                    </a:gs>
                    <a:gs pos="30000">
                      <a:schemeClr val="tx1"/>
                    </a:gs>
                  </a:gsLst>
                  <a:lin ang="5400000" scaled="0"/>
                </a:gradFill>
                <a:latin typeface="Consolas" panose="020B0609020204030204" pitchFamily="49"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1" name="Speech Bubble: Rectangle with Corners Rounded 40">
            <a:extLst>
              <a:ext uri="{FF2B5EF4-FFF2-40B4-BE49-F238E27FC236}">
                <a16:creationId xmlns:a16="http://schemas.microsoft.com/office/drawing/2014/main" id="{E7AB4FF2-53AC-4A8A-857A-208741F618CA}"/>
              </a:ext>
            </a:extLst>
          </p:cNvPr>
          <p:cNvSpPr/>
          <p:nvPr/>
        </p:nvSpPr>
        <p:spPr bwMode="auto">
          <a:xfrm>
            <a:off x="8396746" y="1531329"/>
            <a:ext cx="1312143" cy="797209"/>
          </a:xfrm>
          <a:prstGeom prst="wedgeRoundRectCallou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ysClr val="windowText" lastClr="000000"/>
                </a:solidFill>
                <a:ea typeface="Segoe UI" pitchFamily="34" charset="0"/>
                <a:cs typeface="Segoe UI" pitchFamily="34" charset="0"/>
              </a:rPr>
              <a:t>All partitions are likely hot</a:t>
            </a:r>
          </a:p>
        </p:txBody>
      </p:sp>
      <p:grpSp>
        <p:nvGrpSpPr>
          <p:cNvPr id="106" name="Group 105">
            <a:extLst>
              <a:ext uri="{FF2B5EF4-FFF2-40B4-BE49-F238E27FC236}">
                <a16:creationId xmlns:a16="http://schemas.microsoft.com/office/drawing/2014/main" id="{D2DCDA0D-A87D-4CD1-AA48-761B9CBD05A8}"/>
              </a:ext>
            </a:extLst>
          </p:cNvPr>
          <p:cNvGrpSpPr/>
          <p:nvPr/>
        </p:nvGrpSpPr>
        <p:grpSpPr>
          <a:xfrm>
            <a:off x="6514538" y="2487978"/>
            <a:ext cx="3744037" cy="4000748"/>
            <a:chOff x="6514538" y="2487978"/>
            <a:chExt cx="3744037" cy="4000748"/>
          </a:xfrm>
        </p:grpSpPr>
        <p:sp>
          <p:nvSpPr>
            <p:cNvPr id="45" name="Rectangle 44">
              <a:extLst>
                <a:ext uri="{FF2B5EF4-FFF2-40B4-BE49-F238E27FC236}">
                  <a16:creationId xmlns:a16="http://schemas.microsoft.com/office/drawing/2014/main" id="{BC7415DC-86D4-4701-BC00-D16E202959E8}"/>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59972F2-7F29-4272-8931-997B62725673}"/>
                </a:ext>
              </a:extLst>
            </p:cNvPr>
            <p:cNvGrpSpPr>
              <a:grpSpLocks noChangeAspect="1"/>
            </p:cNvGrpSpPr>
            <p:nvPr/>
          </p:nvGrpSpPr>
          <p:grpSpPr>
            <a:xfrm>
              <a:off x="8296069" y="6051584"/>
              <a:ext cx="350654" cy="302239"/>
              <a:chOff x="9192685" y="1928657"/>
              <a:chExt cx="644698" cy="555680"/>
            </a:xfrm>
          </p:grpSpPr>
          <p:sp>
            <p:nvSpPr>
              <p:cNvPr id="47" name="Star: 4 Points 8">
                <a:extLst>
                  <a:ext uri="{FF2B5EF4-FFF2-40B4-BE49-F238E27FC236}">
                    <a16:creationId xmlns:a16="http://schemas.microsoft.com/office/drawing/2014/main" id="{B452449E-0DAF-4030-A73D-9E8224633A2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8" name="Star: 4 Points 8">
                <a:extLst>
                  <a:ext uri="{FF2B5EF4-FFF2-40B4-BE49-F238E27FC236}">
                    <a16:creationId xmlns:a16="http://schemas.microsoft.com/office/drawing/2014/main" id="{0EB86539-F483-4DAC-8FAA-8F74727249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238779C3-6E84-4291-A5B0-3DDBB0E57F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0" name="Oval 9">
                <a:extLst>
                  <a:ext uri="{FF2B5EF4-FFF2-40B4-BE49-F238E27FC236}">
                    <a16:creationId xmlns:a16="http://schemas.microsoft.com/office/drawing/2014/main" id="{0CFB6EF4-D50D-4C7C-BEEA-486D1D5A7C6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51" name="Cylinder 513">
              <a:extLst>
                <a:ext uri="{FF2B5EF4-FFF2-40B4-BE49-F238E27FC236}">
                  <a16:creationId xmlns:a16="http://schemas.microsoft.com/office/drawing/2014/main" id="{37433D90-4303-4836-807A-83F61B8EF751}"/>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17D6E443-D37C-4087-B288-53E294DCF940}"/>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3" name="Group 52">
              <a:extLst>
                <a:ext uri="{FF2B5EF4-FFF2-40B4-BE49-F238E27FC236}">
                  <a16:creationId xmlns:a16="http://schemas.microsoft.com/office/drawing/2014/main" id="{8E2ED9E6-5F23-4F47-B94F-7D611504EC3A}"/>
                </a:ext>
              </a:extLst>
            </p:cNvPr>
            <p:cNvGrpSpPr/>
            <p:nvPr/>
          </p:nvGrpSpPr>
          <p:grpSpPr>
            <a:xfrm>
              <a:off x="9467049" y="4304859"/>
              <a:ext cx="402639" cy="361217"/>
              <a:chOff x="1275510" y="6072184"/>
              <a:chExt cx="508602" cy="456278"/>
            </a:xfrm>
          </p:grpSpPr>
          <p:grpSp>
            <p:nvGrpSpPr>
              <p:cNvPr id="54" name="Group 53">
                <a:extLst>
                  <a:ext uri="{FF2B5EF4-FFF2-40B4-BE49-F238E27FC236}">
                    <a16:creationId xmlns:a16="http://schemas.microsoft.com/office/drawing/2014/main" id="{B9C2E87A-4BB2-4002-82D7-73A8A19D7D69}"/>
                  </a:ext>
                </a:extLst>
              </p:cNvPr>
              <p:cNvGrpSpPr/>
              <p:nvPr/>
            </p:nvGrpSpPr>
            <p:grpSpPr>
              <a:xfrm>
                <a:off x="1275510" y="6224570"/>
                <a:ext cx="508602" cy="151498"/>
                <a:chOff x="551886" y="4945335"/>
                <a:chExt cx="508602" cy="151498"/>
              </a:xfrm>
            </p:grpSpPr>
            <p:sp>
              <p:nvSpPr>
                <p:cNvPr id="63" name="Rectangle 62">
                  <a:extLst>
                    <a:ext uri="{FF2B5EF4-FFF2-40B4-BE49-F238E27FC236}">
                      <a16:creationId xmlns:a16="http://schemas.microsoft.com/office/drawing/2014/main" id="{D1AE8B85-44B2-4C27-B9B1-86CF05E5D6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4405C57C-DB10-43DD-873F-22EAA1A317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727E4B37-3879-4582-BA44-357C3D8AC1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9DB0F41-1F72-4372-9EED-E664B0A34EFA}"/>
                  </a:ext>
                </a:extLst>
              </p:cNvPr>
              <p:cNvGrpSpPr/>
              <p:nvPr/>
            </p:nvGrpSpPr>
            <p:grpSpPr>
              <a:xfrm>
                <a:off x="1275510" y="6376964"/>
                <a:ext cx="508602" cy="151498"/>
                <a:chOff x="551886" y="4945335"/>
                <a:chExt cx="508602" cy="151498"/>
              </a:xfrm>
            </p:grpSpPr>
            <p:sp>
              <p:nvSpPr>
                <p:cNvPr id="60" name="Rectangle 59">
                  <a:extLst>
                    <a:ext uri="{FF2B5EF4-FFF2-40B4-BE49-F238E27FC236}">
                      <a16:creationId xmlns:a16="http://schemas.microsoft.com/office/drawing/2014/main" id="{D33DBBA1-0A2A-463A-9549-6F58FCD5634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28DBC161-4BDF-40E2-9115-1854EAEC90D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364CB82C-CBD0-448D-B9FE-34D4703B63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0D2356-28EF-4E45-93C9-961E7D5F5D11}"/>
                  </a:ext>
                </a:extLst>
              </p:cNvPr>
              <p:cNvGrpSpPr/>
              <p:nvPr/>
            </p:nvGrpSpPr>
            <p:grpSpPr>
              <a:xfrm>
                <a:off x="1275510" y="6072184"/>
                <a:ext cx="508602" cy="151498"/>
                <a:chOff x="551886" y="4945335"/>
                <a:chExt cx="508602" cy="151498"/>
              </a:xfrm>
            </p:grpSpPr>
            <p:sp>
              <p:nvSpPr>
                <p:cNvPr id="57" name="Rectangle 56">
                  <a:extLst>
                    <a:ext uri="{FF2B5EF4-FFF2-40B4-BE49-F238E27FC236}">
                      <a16:creationId xmlns:a16="http://schemas.microsoft.com/office/drawing/2014/main" id="{2C2A308E-A828-4C5E-B6B5-70CEE98EA7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5DE7B7DB-49CC-4B0D-A01C-4B819AE8A8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373BE39D-83B2-40E5-9697-5B291B1CCED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CA322745-E940-4FDE-BC6F-A89B9C8A9965}"/>
                </a:ext>
              </a:extLst>
            </p:cNvPr>
            <p:cNvGrpSpPr/>
            <p:nvPr/>
          </p:nvGrpSpPr>
          <p:grpSpPr>
            <a:xfrm>
              <a:off x="9463581" y="5558162"/>
              <a:ext cx="402639" cy="361217"/>
              <a:chOff x="1275510" y="6072184"/>
              <a:chExt cx="508602" cy="456278"/>
            </a:xfrm>
          </p:grpSpPr>
          <p:grpSp>
            <p:nvGrpSpPr>
              <p:cNvPr id="67" name="Group 66">
                <a:extLst>
                  <a:ext uri="{FF2B5EF4-FFF2-40B4-BE49-F238E27FC236}">
                    <a16:creationId xmlns:a16="http://schemas.microsoft.com/office/drawing/2014/main" id="{2B0F9CF4-919D-4A40-A726-004CADF8C2E0}"/>
                  </a:ext>
                </a:extLst>
              </p:cNvPr>
              <p:cNvGrpSpPr/>
              <p:nvPr/>
            </p:nvGrpSpPr>
            <p:grpSpPr>
              <a:xfrm>
                <a:off x="1275510" y="6224570"/>
                <a:ext cx="508602" cy="151498"/>
                <a:chOff x="551886" y="4945335"/>
                <a:chExt cx="508602" cy="151498"/>
              </a:xfrm>
            </p:grpSpPr>
            <p:sp>
              <p:nvSpPr>
                <p:cNvPr id="76" name="Rectangle 75">
                  <a:extLst>
                    <a:ext uri="{FF2B5EF4-FFF2-40B4-BE49-F238E27FC236}">
                      <a16:creationId xmlns:a16="http://schemas.microsoft.com/office/drawing/2014/main" id="{544C9729-F640-4B5C-B814-721AC94678B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55F91CF-AB4D-4D49-843C-5E34CF29F7C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85C2D958-5192-4CE0-A569-41775B59F73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DFF5E3-E1E5-4B99-99DA-35EADCF55307}"/>
                  </a:ext>
                </a:extLst>
              </p:cNvPr>
              <p:cNvGrpSpPr/>
              <p:nvPr/>
            </p:nvGrpSpPr>
            <p:grpSpPr>
              <a:xfrm>
                <a:off x="1275510" y="6376964"/>
                <a:ext cx="508602" cy="151498"/>
                <a:chOff x="551886" y="4945335"/>
                <a:chExt cx="508602" cy="151498"/>
              </a:xfrm>
            </p:grpSpPr>
            <p:sp>
              <p:nvSpPr>
                <p:cNvPr id="73" name="Rectangle 72">
                  <a:extLst>
                    <a:ext uri="{FF2B5EF4-FFF2-40B4-BE49-F238E27FC236}">
                      <a16:creationId xmlns:a16="http://schemas.microsoft.com/office/drawing/2014/main" id="{F4264E87-1FC5-427A-A1AC-1A0E5A1D90E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4876ED3A-72C9-4B5D-9315-47CFC3EC4F6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572BD67-1812-49D6-86DD-DE9610E179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78E0B17-FAD1-4F15-A9B9-7177B8063B5A}"/>
                  </a:ext>
                </a:extLst>
              </p:cNvPr>
              <p:cNvGrpSpPr/>
              <p:nvPr/>
            </p:nvGrpSpPr>
            <p:grpSpPr>
              <a:xfrm>
                <a:off x="1275510" y="6072184"/>
                <a:ext cx="508602" cy="151498"/>
                <a:chOff x="551886" y="4945335"/>
                <a:chExt cx="508602" cy="151498"/>
              </a:xfrm>
            </p:grpSpPr>
            <p:sp>
              <p:nvSpPr>
                <p:cNvPr id="70" name="Rectangle 69">
                  <a:extLst>
                    <a:ext uri="{FF2B5EF4-FFF2-40B4-BE49-F238E27FC236}">
                      <a16:creationId xmlns:a16="http://schemas.microsoft.com/office/drawing/2014/main" id="{F7D4CD9F-9686-4385-98A6-4E1559FD9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B761CAC-EB25-4DFE-9F6B-843B801CAE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E70CEBE9-45C7-4F3E-8DEF-0A80A95CC6C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812990C3-ED56-46EA-A6EC-9929C03AE3C7}"/>
                </a:ext>
              </a:extLst>
            </p:cNvPr>
            <p:cNvGrpSpPr/>
            <p:nvPr/>
          </p:nvGrpSpPr>
          <p:grpSpPr>
            <a:xfrm>
              <a:off x="9472918" y="3138070"/>
              <a:ext cx="402639" cy="361217"/>
              <a:chOff x="1275510" y="6072184"/>
              <a:chExt cx="508602" cy="456278"/>
            </a:xfrm>
          </p:grpSpPr>
          <p:grpSp>
            <p:nvGrpSpPr>
              <p:cNvPr id="80" name="Group 79">
                <a:extLst>
                  <a:ext uri="{FF2B5EF4-FFF2-40B4-BE49-F238E27FC236}">
                    <a16:creationId xmlns:a16="http://schemas.microsoft.com/office/drawing/2014/main" id="{D17A3B00-2918-4B6F-9F0D-B1C107F01E1F}"/>
                  </a:ext>
                </a:extLst>
              </p:cNvPr>
              <p:cNvGrpSpPr/>
              <p:nvPr/>
            </p:nvGrpSpPr>
            <p:grpSpPr>
              <a:xfrm>
                <a:off x="1275510" y="6224570"/>
                <a:ext cx="508602" cy="151498"/>
                <a:chOff x="551886" y="4945335"/>
                <a:chExt cx="508602" cy="151498"/>
              </a:xfrm>
            </p:grpSpPr>
            <p:sp>
              <p:nvSpPr>
                <p:cNvPr id="89" name="Rectangle 88">
                  <a:extLst>
                    <a:ext uri="{FF2B5EF4-FFF2-40B4-BE49-F238E27FC236}">
                      <a16:creationId xmlns:a16="http://schemas.microsoft.com/office/drawing/2014/main" id="{DE07B5C0-8FEC-4032-81D6-3CE2796E902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5DD59BD3-4DF1-4547-9C1C-A3104FBABB1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10A276DF-DE6A-4C69-8620-822EE14CF4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D22A35C-702B-4FE3-A453-B5EB1DC4FB1E}"/>
                  </a:ext>
                </a:extLst>
              </p:cNvPr>
              <p:cNvGrpSpPr/>
              <p:nvPr/>
            </p:nvGrpSpPr>
            <p:grpSpPr>
              <a:xfrm>
                <a:off x="1275510" y="6376964"/>
                <a:ext cx="508602" cy="151498"/>
                <a:chOff x="551886" y="4945335"/>
                <a:chExt cx="508602" cy="151498"/>
              </a:xfrm>
            </p:grpSpPr>
            <p:sp>
              <p:nvSpPr>
                <p:cNvPr id="86" name="Rectangle 85">
                  <a:extLst>
                    <a:ext uri="{FF2B5EF4-FFF2-40B4-BE49-F238E27FC236}">
                      <a16:creationId xmlns:a16="http://schemas.microsoft.com/office/drawing/2014/main" id="{5935FFAD-99A9-4EC8-BD5E-05500AEC9D7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3A0853D5-A27E-45AF-B933-3369EAEF59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D34C4EC9-75DE-4851-AC22-D9D24C8503B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B2EE6F3-1EA1-4149-9A1C-4918106A93CD}"/>
                  </a:ext>
                </a:extLst>
              </p:cNvPr>
              <p:cNvGrpSpPr/>
              <p:nvPr/>
            </p:nvGrpSpPr>
            <p:grpSpPr>
              <a:xfrm>
                <a:off x="1275510" y="6072184"/>
                <a:ext cx="508602" cy="151498"/>
                <a:chOff x="551886" y="4945335"/>
                <a:chExt cx="508602" cy="151498"/>
              </a:xfrm>
            </p:grpSpPr>
            <p:sp>
              <p:nvSpPr>
                <p:cNvPr id="83" name="Rectangle 82">
                  <a:extLst>
                    <a:ext uri="{FF2B5EF4-FFF2-40B4-BE49-F238E27FC236}">
                      <a16:creationId xmlns:a16="http://schemas.microsoft.com/office/drawing/2014/main" id="{5C134437-C9FF-406F-AC14-166578F312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5C72A097-1AD6-4D2E-BC6E-56DE524EC4D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E32AB6AC-540C-4CBA-B967-4C9864E57E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1993A754-98FE-4AD4-819A-02644F58AF63}"/>
                </a:ext>
              </a:extLst>
            </p:cNvPr>
            <p:cNvGrpSpPr/>
            <p:nvPr/>
          </p:nvGrpSpPr>
          <p:grpSpPr>
            <a:xfrm>
              <a:off x="6514538" y="4281123"/>
              <a:ext cx="549222" cy="424360"/>
              <a:chOff x="7203621" y="2226683"/>
              <a:chExt cx="482317" cy="372664"/>
            </a:xfrm>
          </p:grpSpPr>
          <p:grpSp>
            <p:nvGrpSpPr>
              <p:cNvPr id="93" name="Group 92">
                <a:extLst>
                  <a:ext uri="{FF2B5EF4-FFF2-40B4-BE49-F238E27FC236}">
                    <a16:creationId xmlns:a16="http://schemas.microsoft.com/office/drawing/2014/main" id="{FB537324-01F4-4A56-A2E4-E31EEDB578A8}"/>
                  </a:ext>
                </a:extLst>
              </p:cNvPr>
              <p:cNvGrpSpPr/>
              <p:nvPr/>
            </p:nvGrpSpPr>
            <p:grpSpPr>
              <a:xfrm>
                <a:off x="7203621" y="2226683"/>
                <a:ext cx="482317" cy="372664"/>
                <a:chOff x="2107244" y="1575258"/>
                <a:chExt cx="310993" cy="343365"/>
              </a:xfrm>
              <a:noFill/>
            </p:grpSpPr>
            <p:sp>
              <p:nvSpPr>
                <p:cNvPr id="98" name="Rectangle 9">
                  <a:extLst>
                    <a:ext uri="{FF2B5EF4-FFF2-40B4-BE49-F238E27FC236}">
                      <a16:creationId xmlns:a16="http://schemas.microsoft.com/office/drawing/2014/main" id="{12CC4B18-30C0-45A2-B337-0ED0632A27AC}"/>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1DD6A5FB-05F7-43D9-B9A9-266355A70C77}"/>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893FBDBF-EF37-4A7F-ADCE-DF170ED8E677}"/>
                  </a:ext>
                </a:extLst>
              </p:cNvPr>
              <p:cNvGrpSpPr/>
              <p:nvPr/>
            </p:nvGrpSpPr>
            <p:grpSpPr>
              <a:xfrm>
                <a:off x="7543900" y="2252646"/>
                <a:ext cx="103855" cy="25964"/>
                <a:chOff x="2287367" y="1599181"/>
                <a:chExt cx="95690" cy="23923"/>
              </a:xfrm>
              <a:noFill/>
            </p:grpSpPr>
            <p:sp>
              <p:nvSpPr>
                <p:cNvPr id="95" name="Oval 11">
                  <a:extLst>
                    <a:ext uri="{FF2B5EF4-FFF2-40B4-BE49-F238E27FC236}">
                      <a16:creationId xmlns:a16="http://schemas.microsoft.com/office/drawing/2014/main" id="{8BC76937-954D-4E19-BD2C-701C111DDFED}"/>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12">
                  <a:extLst>
                    <a:ext uri="{FF2B5EF4-FFF2-40B4-BE49-F238E27FC236}">
                      <a16:creationId xmlns:a16="http://schemas.microsoft.com/office/drawing/2014/main" id="{E3606409-6297-44D7-A89A-9DF562637DE9}"/>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7" name="Oval 13">
                  <a:extLst>
                    <a:ext uri="{FF2B5EF4-FFF2-40B4-BE49-F238E27FC236}">
                      <a16:creationId xmlns:a16="http://schemas.microsoft.com/office/drawing/2014/main" id="{B87B8B81-44DC-4658-8D6C-25699D64C06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100" name="Group 99">
              <a:extLst>
                <a:ext uri="{FF2B5EF4-FFF2-40B4-BE49-F238E27FC236}">
                  <a16:creationId xmlns:a16="http://schemas.microsoft.com/office/drawing/2014/main" id="{3FB3D9E3-44BA-48E5-BF9A-C0921552F22B}"/>
                </a:ext>
              </a:extLst>
            </p:cNvPr>
            <p:cNvGrpSpPr/>
            <p:nvPr/>
          </p:nvGrpSpPr>
          <p:grpSpPr>
            <a:xfrm>
              <a:off x="8659641" y="3599618"/>
              <a:ext cx="774811" cy="1958544"/>
              <a:chOff x="9263121" y="2535599"/>
              <a:chExt cx="774811" cy="1958544"/>
            </a:xfrm>
          </p:grpSpPr>
          <p:cxnSp>
            <p:nvCxnSpPr>
              <p:cNvPr id="101" name="Straight Arrow Connector 100">
                <a:extLst>
                  <a:ext uri="{FF2B5EF4-FFF2-40B4-BE49-F238E27FC236}">
                    <a16:creationId xmlns:a16="http://schemas.microsoft.com/office/drawing/2014/main" id="{0290458A-8C4B-4B22-AAA2-9EB4996F3B61}"/>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Arrow Connector 101">
                <a:extLst>
                  <a:ext uri="{FF2B5EF4-FFF2-40B4-BE49-F238E27FC236}">
                    <a16:creationId xmlns:a16="http://schemas.microsoft.com/office/drawing/2014/main" id="{A18C92C3-AD0F-4B99-BE85-E4032E1D0685}"/>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Arrow Connector 102">
                <a:extLst>
                  <a:ext uri="{FF2B5EF4-FFF2-40B4-BE49-F238E27FC236}">
                    <a16:creationId xmlns:a16="http://schemas.microsoft.com/office/drawing/2014/main" id="{80798F31-89B0-49D0-887C-149EFD19AC2D}"/>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04" name="TextBox 103">
              <a:extLst>
                <a:ext uri="{FF2B5EF4-FFF2-40B4-BE49-F238E27FC236}">
                  <a16:creationId xmlns:a16="http://schemas.microsoft.com/office/drawing/2014/main" id="{F5971536-3F1B-4578-97F4-F70AE58AD86D}"/>
                </a:ext>
              </a:extLst>
            </p:cNvPr>
            <p:cNvSpPr txBox="1"/>
            <p:nvPr/>
          </p:nvSpPr>
          <p:spPr>
            <a:xfrm>
              <a:off x="7899152" y="4822625"/>
              <a:ext cx="922047" cy="276999"/>
            </a:xfrm>
            <a:prstGeom prst="rect">
              <a:avLst/>
            </a:prstGeom>
            <a:noFill/>
          </p:spPr>
          <p:txBody>
            <a:bodyPr wrap="none" rtlCol="0">
              <a:spAutoFit/>
            </a:bodyPr>
            <a:lstStyle/>
            <a:p>
              <a:pPr lvl="0" algn="ctr">
                <a:defRPr/>
              </a:pPr>
              <a:r>
                <a:rPr lang="en-US" sz="1200">
                  <a:solidFill>
                    <a:srgbClr val="0078D7"/>
                  </a:solidFill>
                  <a:cs typeface="Segoe UI Semibold" panose="020B0702040204020203" pitchFamily="34" charset="0"/>
                </a:rPr>
                <a:t>PK = origin</a:t>
              </a:r>
            </a:p>
          </p:txBody>
        </p:sp>
      </p:grpSp>
      <p:grpSp>
        <p:nvGrpSpPr>
          <p:cNvPr id="105" name="Group 104">
            <a:extLst>
              <a:ext uri="{FF2B5EF4-FFF2-40B4-BE49-F238E27FC236}">
                <a16:creationId xmlns:a16="http://schemas.microsoft.com/office/drawing/2014/main" id="{A10C8A1F-44D3-4E43-8A1B-8BFBEE66D1F2}"/>
              </a:ext>
            </a:extLst>
          </p:cNvPr>
          <p:cNvGrpSpPr/>
          <p:nvPr/>
        </p:nvGrpSpPr>
        <p:grpSpPr>
          <a:xfrm>
            <a:off x="270533" y="6498014"/>
            <a:ext cx="2297278" cy="138499"/>
            <a:chOff x="270533" y="6498014"/>
            <a:chExt cx="2297278" cy="138499"/>
          </a:xfrm>
        </p:grpSpPr>
        <p:sp>
          <p:nvSpPr>
            <p:cNvPr id="107" name="TextBox 106">
              <a:extLst>
                <a:ext uri="{FF2B5EF4-FFF2-40B4-BE49-F238E27FC236}">
                  <a16:creationId xmlns:a16="http://schemas.microsoft.com/office/drawing/2014/main" id="{244FC966-00AA-4074-9482-20CE09DA99B4}"/>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08" name="Picture 54">
              <a:extLst>
                <a:ext uri="{FF2B5EF4-FFF2-40B4-BE49-F238E27FC236}">
                  <a16:creationId xmlns:a16="http://schemas.microsoft.com/office/drawing/2014/main" id="{0F0760C2-7142-4DFA-AB37-10F11509F3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5943121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Query FAN 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686789" cy="1323439"/>
          </a:xfrm>
        </p:spPr>
        <p:txBody>
          <a:bodyPr/>
          <a:lstStyle/>
          <a:p>
            <a:pPr lvl="0"/>
            <a:r>
              <a:rPr lang="en-US" sz="1600" dirty="0">
                <a:solidFill>
                  <a:srgbClr val="0078D7"/>
                </a:solidFill>
              </a:rPr>
              <a:t>CONCURRENCY AND FAN-OUT QUERIES</a:t>
            </a:r>
          </a:p>
          <a:p>
            <a:r>
              <a:rPr lang="en-US" sz="1600" b="0" dirty="0">
                <a:solidFill>
                  <a:srgbClr val="505050"/>
                </a:solidFill>
                <a:latin typeface="+mn-lt"/>
                <a:cs typeface="Segoe UI Semibold" panose="020B0702040204020203" pitchFamily="34" charset="0"/>
              </a:rPr>
              <a:t>Filtering queries to only include relevant partition key values </a:t>
            </a:r>
            <a:r>
              <a:rPr lang="en-US" sz="1600" dirty="0">
                <a:solidFill>
                  <a:srgbClr val="505050"/>
                </a:solidFill>
                <a:latin typeface="Segoe UI Semibold" panose="020B0702040204020203" pitchFamily="34" charset="0"/>
                <a:cs typeface="Segoe UI Semibold" panose="020B0702040204020203" pitchFamily="34" charset="0"/>
              </a:rPr>
              <a:t>reduces the amount of wasted effort </a:t>
            </a:r>
            <a:r>
              <a:rPr lang="en-US" sz="1600" b="0" dirty="0">
                <a:solidFill>
                  <a:srgbClr val="505050"/>
                </a:solidFill>
                <a:latin typeface="Segoe UI Semilight"/>
                <a:cs typeface="Segoe UI Semibold" panose="020B0702040204020203" pitchFamily="34" charset="0"/>
              </a:rPr>
              <a:t>and focuses queries on those relevant partitions.</a:t>
            </a:r>
            <a:endParaRPr lang="en-US" sz="1600" b="0" dirty="0">
              <a:solidFill>
                <a:srgbClr val="505050"/>
              </a:solidFill>
              <a:latin typeface="Segoe UI Semilight"/>
            </a:endParaRPr>
          </a:p>
        </p:txBody>
      </p:sp>
      <p:sp>
        <p:nvSpPr>
          <p:cNvPr id="3" name="TextBox 2">
            <a:extLst>
              <a:ext uri="{FF2B5EF4-FFF2-40B4-BE49-F238E27FC236}">
                <a16:creationId xmlns:a16="http://schemas.microsoft.com/office/drawing/2014/main" id="{5B452970-46BD-4E5B-BBC0-D8D35D275AA9}"/>
              </a:ext>
            </a:extLst>
          </p:cNvPr>
          <p:cNvSpPr txBox="1"/>
          <p:nvPr/>
        </p:nvSpPr>
        <p:spPr>
          <a:xfrm>
            <a:off x="269239" y="3558430"/>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	WHERE </a:t>
            </a:r>
            <a:r>
              <a:rPr lang="en-US" sz="1400" dirty="0" err="1">
                <a:gradFill>
                  <a:gsLst>
                    <a:gs pos="2917">
                      <a:schemeClr val="tx1"/>
                    </a:gs>
                    <a:gs pos="30000">
                      <a:schemeClr val="tx1"/>
                    </a:gs>
                  </a:gsLst>
                  <a:lin ang="5400000" scaled="0"/>
                </a:gradFill>
                <a:latin typeface="Consolas" panose="020B0609020204030204" pitchFamily="49" charset="0"/>
              </a:rPr>
              <a:t>a.model</a:t>
            </a:r>
            <a:r>
              <a:rPr lang="en-US" sz="1400" dirty="0">
                <a:gradFill>
                  <a:gsLst>
                    <a:gs pos="2917">
                      <a:schemeClr val="tx1"/>
                    </a:gs>
                    <a:gs pos="30000">
                      <a:schemeClr val="tx1"/>
                    </a:gs>
                  </a:gsLst>
                  <a:lin ang="5400000" scaled="0"/>
                </a:gradFill>
                <a:latin typeface="Consolas" panose="020B0609020204030204" pitchFamily="49" charset="0"/>
              </a:rPr>
              <a:t> = “TURLIC” AND </a:t>
            </a:r>
            <a:r>
              <a:rPr lang="en-US" sz="1400" dirty="0" err="1">
                <a:gradFill>
                  <a:gsLst>
                    <a:gs pos="2917">
                      <a:schemeClr val="tx1"/>
                    </a:gs>
                    <a:gs pos="30000">
                      <a:schemeClr val="tx1"/>
                    </a:gs>
                  </a:gsLst>
                  <a:lin ang="5400000" scaled="0"/>
                </a:gradFill>
                <a:latin typeface="Consolas" panose="020B0609020204030204" pitchFamily="49" charset="0"/>
              </a:rPr>
              <a:t>a.year</a:t>
            </a:r>
            <a:r>
              <a:rPr lang="en-US" sz="1400" dirty="0">
                <a:gradFill>
                  <a:gsLst>
                    <a:gs pos="2917">
                      <a:schemeClr val="tx1"/>
                    </a:gs>
                    <a:gs pos="30000">
                      <a:schemeClr val="tx1"/>
                    </a:gs>
                  </a:gsLst>
                  <a:lin ang="5400000" scaled="0"/>
                </a:gradFill>
                <a:latin typeface="Consolas" panose="020B0609020204030204" pitchFamily="49"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239" y="5200682"/>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	WHERE </a:t>
            </a:r>
            <a:r>
              <a:rPr lang="en-US" sz="1400" dirty="0" err="1">
                <a:gradFill>
                  <a:gsLst>
                    <a:gs pos="2917">
                      <a:schemeClr val="tx1"/>
                    </a:gs>
                    <a:gs pos="30000">
                      <a:schemeClr val="tx1"/>
                    </a:gs>
                  </a:gsLst>
                  <a:lin ang="5400000" scaled="0"/>
                </a:gradFill>
                <a:latin typeface="Consolas" panose="020B0609020204030204" pitchFamily="49" charset="0"/>
              </a:rPr>
              <a:t>a.model</a:t>
            </a:r>
            <a:r>
              <a:rPr lang="en-US" sz="1400" dirty="0">
                <a:gradFill>
                  <a:gsLst>
                    <a:gs pos="2917">
                      <a:schemeClr val="tx1"/>
                    </a:gs>
                    <a:gs pos="30000">
                      <a:schemeClr val="tx1"/>
                    </a:gs>
                  </a:gsLst>
                  <a:lin ang="5400000" scaled="0"/>
                </a:gradFill>
                <a:latin typeface="Consolas" panose="020B0609020204030204" pitchFamily="49" charset="0"/>
              </a:rPr>
              <a:t> = “COASH” AND </a:t>
            </a:r>
            <a:r>
              <a:rPr lang="en-US" sz="1400" dirty="0" err="1">
                <a:gradFill>
                  <a:gsLst>
                    <a:gs pos="2917">
                      <a:schemeClr val="tx1"/>
                    </a:gs>
                    <a:gs pos="30000">
                      <a:schemeClr val="tx1"/>
                    </a:gs>
                  </a:gsLst>
                  <a:lin ang="5400000" scaled="0"/>
                </a:gradFill>
                <a:latin typeface="Consolas" panose="020B0609020204030204" pitchFamily="49" charset="0"/>
              </a:rPr>
              <a:t>a.year</a:t>
            </a:r>
            <a:r>
              <a:rPr lang="en-US" sz="1400" dirty="0">
                <a:gradFill>
                  <a:gsLst>
                    <a:gs pos="2917">
                      <a:schemeClr val="tx1"/>
                    </a:gs>
                    <a:gs pos="30000">
                      <a:schemeClr val="tx1"/>
                    </a:gs>
                  </a:gsLst>
                  <a:lin ang="5400000" scaled="0"/>
                </a:gradFill>
                <a:latin typeface="Consolas" panose="020B0609020204030204" pitchFamily="49"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cxnSpLocks/>
            <a:stCxn id="3" idx="2"/>
            <a:endCxn id="34" idx="0"/>
          </p:cNvCxnSpPr>
          <p:nvPr/>
        </p:nvCxnSpPr>
        <p:spPr>
          <a:xfrm>
            <a:off x="3334466" y="4318638"/>
            <a:ext cx="0" cy="88204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690950" y="4572755"/>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a:gradFill>
                  <a:gsLst>
                    <a:gs pos="2917">
                      <a:schemeClr val="tx1"/>
                    </a:gs>
                    <a:gs pos="30000">
                      <a:schemeClr val="tx1"/>
                    </a:gs>
                  </a:gsLst>
                  <a:lin ang="5400000" scaled="0"/>
                </a:gradFill>
                <a:latin typeface="Consolas" panose="020B0609020204030204" pitchFamily="49" charset="0"/>
              </a:rPr>
              <a:t>&gt;10,000 more queries</a:t>
            </a:r>
            <a:br>
              <a:rPr lang="en-US" sz="1100">
                <a:gradFill>
                  <a:gsLst>
                    <a:gs pos="2917">
                      <a:schemeClr val="tx1"/>
                    </a:gs>
                    <a:gs pos="30000">
                      <a:schemeClr val="tx1"/>
                    </a:gs>
                  </a:gsLst>
                  <a:lin ang="5400000" scaled="0"/>
                </a:gradFill>
                <a:latin typeface="Consolas" panose="020B0609020204030204" pitchFamily="49" charset="0"/>
              </a:rPr>
            </a:br>
            <a:r>
              <a:rPr lang="en-US" sz="1100">
                <a:gradFill>
                  <a:gsLst>
                    <a:gs pos="2917">
                      <a:schemeClr val="tx1"/>
                    </a:gs>
                    <a:gs pos="30000">
                      <a:schemeClr val="tx1"/>
                    </a:gs>
                  </a:gsLst>
                  <a:lin ang="5400000" scaled="0"/>
                </a:gradFill>
                <a:latin typeface="Consolas" panose="020B0609020204030204" pitchFamily="49"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5" name="Rectangle 44">
            <a:extLst>
              <a:ext uri="{FF2B5EF4-FFF2-40B4-BE49-F238E27FC236}">
                <a16:creationId xmlns:a16="http://schemas.microsoft.com/office/drawing/2014/main" id="{A5B0625E-13A0-49A1-BB2B-CE16A2451643}"/>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821C128E-7D57-464B-8CD6-4C9218FCFAC6}"/>
              </a:ext>
            </a:extLst>
          </p:cNvPr>
          <p:cNvGrpSpPr>
            <a:grpSpLocks noChangeAspect="1"/>
          </p:cNvGrpSpPr>
          <p:nvPr/>
        </p:nvGrpSpPr>
        <p:grpSpPr>
          <a:xfrm>
            <a:off x="8296069" y="6051584"/>
            <a:ext cx="350654" cy="302239"/>
            <a:chOff x="9192685" y="1928657"/>
            <a:chExt cx="644698" cy="555680"/>
          </a:xfrm>
        </p:grpSpPr>
        <p:sp>
          <p:nvSpPr>
            <p:cNvPr id="101" name="Star: 4 Points 8">
              <a:extLst>
                <a:ext uri="{FF2B5EF4-FFF2-40B4-BE49-F238E27FC236}">
                  <a16:creationId xmlns:a16="http://schemas.microsoft.com/office/drawing/2014/main" id="{F4D21BBD-6F27-45B0-ACB4-877A9A9140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2" name="Star: 4 Points 8">
              <a:extLst>
                <a:ext uri="{FF2B5EF4-FFF2-40B4-BE49-F238E27FC236}">
                  <a16:creationId xmlns:a16="http://schemas.microsoft.com/office/drawing/2014/main" id="{140967A4-424F-437F-AB2B-8DE7ACF08108}"/>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a:extLst>
                <a:ext uri="{FF2B5EF4-FFF2-40B4-BE49-F238E27FC236}">
                  <a16:creationId xmlns:a16="http://schemas.microsoft.com/office/drawing/2014/main" id="{D22D4BFB-A58C-4837-903A-2BA5AE342E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4" name="Oval 9">
              <a:extLst>
                <a:ext uri="{FF2B5EF4-FFF2-40B4-BE49-F238E27FC236}">
                  <a16:creationId xmlns:a16="http://schemas.microsoft.com/office/drawing/2014/main" id="{60E3DDA9-7AC9-4163-9A5B-FE40B841E36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47" name="Cylinder 513">
            <a:extLst>
              <a:ext uri="{FF2B5EF4-FFF2-40B4-BE49-F238E27FC236}">
                <a16:creationId xmlns:a16="http://schemas.microsoft.com/office/drawing/2014/main" id="{7AA57495-69C0-46A3-BFCD-E09494263468}"/>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614FDBB0-27AB-42A3-9B91-49E7881319D7}"/>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37DD349C-F713-4290-A040-A4BBDAC6E8E2}"/>
              </a:ext>
            </a:extLst>
          </p:cNvPr>
          <p:cNvGrpSpPr/>
          <p:nvPr/>
        </p:nvGrpSpPr>
        <p:grpSpPr>
          <a:xfrm>
            <a:off x="9463581" y="3138070"/>
            <a:ext cx="411976" cy="2781309"/>
            <a:chOff x="9463581" y="3138070"/>
            <a:chExt cx="411976" cy="2781309"/>
          </a:xfrm>
        </p:grpSpPr>
        <p:grpSp>
          <p:nvGrpSpPr>
            <p:cNvPr id="49" name="Group 48">
              <a:extLst>
                <a:ext uri="{FF2B5EF4-FFF2-40B4-BE49-F238E27FC236}">
                  <a16:creationId xmlns:a16="http://schemas.microsoft.com/office/drawing/2014/main" id="{C6C0CEA3-CEEE-4141-913D-C297CD725765}"/>
                </a:ext>
              </a:extLst>
            </p:cNvPr>
            <p:cNvGrpSpPr/>
            <p:nvPr/>
          </p:nvGrpSpPr>
          <p:grpSpPr>
            <a:xfrm>
              <a:off x="9467049" y="4304859"/>
              <a:ext cx="402639" cy="361217"/>
              <a:chOff x="1275510" y="6072184"/>
              <a:chExt cx="508602" cy="456278"/>
            </a:xfrm>
          </p:grpSpPr>
          <p:grpSp>
            <p:nvGrpSpPr>
              <p:cNvPr id="89" name="Group 88">
                <a:extLst>
                  <a:ext uri="{FF2B5EF4-FFF2-40B4-BE49-F238E27FC236}">
                    <a16:creationId xmlns:a16="http://schemas.microsoft.com/office/drawing/2014/main" id="{7DBE5891-FBE3-45B2-9E60-70E7D6618374}"/>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279B7887-1051-4908-84BE-1A689824687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4C96D3B5-BDA9-4335-AB53-A11F7FA27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44B1F58C-B243-4FFF-86B9-F85C17216E2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1FB136F-7B0C-42F7-88A5-2BE807B0E539}"/>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7568F7EA-A6A3-4CE0-9D60-2B8DF475C4B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AFCEE14B-DD57-412F-BE2B-2ECD6BD2D17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8C47241C-7CF8-409D-A7DA-5943AEAE6C2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AFF5EC2-AC35-426F-A463-DE2B5BE131F4}"/>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0DD690CC-5435-4E66-85E9-3DEC9719CDC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353CCCA3-C932-4D1E-A256-75039E0FFB5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39BE8258-BAD7-4EAB-9929-CA44682182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E2E12DC3-7B64-420B-9973-BA7F4B8C1A41}"/>
                </a:ext>
              </a:extLst>
            </p:cNvPr>
            <p:cNvGrpSpPr/>
            <p:nvPr/>
          </p:nvGrpSpPr>
          <p:grpSpPr>
            <a:xfrm>
              <a:off x="9463581" y="5558162"/>
              <a:ext cx="402639" cy="361217"/>
              <a:chOff x="1275510" y="6072184"/>
              <a:chExt cx="508602" cy="456278"/>
            </a:xfrm>
          </p:grpSpPr>
          <p:grpSp>
            <p:nvGrpSpPr>
              <p:cNvPr id="77" name="Group 76">
                <a:extLst>
                  <a:ext uri="{FF2B5EF4-FFF2-40B4-BE49-F238E27FC236}">
                    <a16:creationId xmlns:a16="http://schemas.microsoft.com/office/drawing/2014/main" id="{7A29AAEA-9306-45F1-9942-013A91BA0D6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BE024742-7172-4ABB-9455-653F6238A32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01D9C352-9DB1-454D-B6EE-90C53E5623F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2E43362D-DEF8-45D8-A8D1-6CF4533E919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9C436A1-A3C9-4157-B278-D50A12D89A9B}"/>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116520E3-8E74-4856-BF54-3843D80F942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AA02AFAF-DCC1-4FBB-BFCC-0FE1621BA6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2C9BF7F4-B2F5-49E1-A1E2-D98490F6FF5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AB3943A-CF6D-4E6C-8D06-F33CD6859623}"/>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B1BF6A12-2F74-41B6-ACD0-F8781AD58AD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01406AEA-F9BE-4EB1-A7FA-54E4C8062E7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782F7AB-0D9E-4F92-98C5-99D374F5B79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7C5E28B-AE5F-4C5A-8B56-32ABEA7E2527}"/>
                </a:ext>
              </a:extLst>
            </p:cNvPr>
            <p:cNvGrpSpPr/>
            <p:nvPr/>
          </p:nvGrpSpPr>
          <p:grpSpPr>
            <a:xfrm>
              <a:off x="9472918" y="3138070"/>
              <a:ext cx="402639" cy="361217"/>
              <a:chOff x="1275510" y="6072184"/>
              <a:chExt cx="508602" cy="456278"/>
            </a:xfrm>
          </p:grpSpPr>
          <p:grpSp>
            <p:nvGrpSpPr>
              <p:cNvPr id="65" name="Group 64">
                <a:extLst>
                  <a:ext uri="{FF2B5EF4-FFF2-40B4-BE49-F238E27FC236}">
                    <a16:creationId xmlns:a16="http://schemas.microsoft.com/office/drawing/2014/main" id="{DD4F0B96-C438-43E1-BB64-BC312357CE7D}"/>
                  </a:ext>
                </a:extLst>
              </p:cNvPr>
              <p:cNvGrpSpPr/>
              <p:nvPr/>
            </p:nvGrpSpPr>
            <p:grpSpPr>
              <a:xfrm>
                <a:off x="1275510" y="6224570"/>
                <a:ext cx="508602" cy="151498"/>
                <a:chOff x="551886" y="4945335"/>
                <a:chExt cx="508602" cy="151498"/>
              </a:xfrm>
            </p:grpSpPr>
            <p:sp>
              <p:nvSpPr>
                <p:cNvPr id="74" name="Rectangle 73">
                  <a:extLst>
                    <a:ext uri="{FF2B5EF4-FFF2-40B4-BE49-F238E27FC236}">
                      <a16:creationId xmlns:a16="http://schemas.microsoft.com/office/drawing/2014/main" id="{AD959C64-CB32-4DE4-B50C-8FF8891E9C1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5BE75E6D-11AB-426B-A9B9-987163B7833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19D69A94-6F1F-49F1-8C3F-955A093528C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656636C-921A-4698-B3E9-808FA98753EC}"/>
                  </a:ext>
                </a:extLst>
              </p:cNvPr>
              <p:cNvGrpSpPr/>
              <p:nvPr/>
            </p:nvGrpSpPr>
            <p:grpSpPr>
              <a:xfrm>
                <a:off x="1275510" y="6376964"/>
                <a:ext cx="508602" cy="151498"/>
                <a:chOff x="551886" y="4945335"/>
                <a:chExt cx="508602" cy="151498"/>
              </a:xfrm>
            </p:grpSpPr>
            <p:sp>
              <p:nvSpPr>
                <p:cNvPr id="71" name="Rectangle 70">
                  <a:extLst>
                    <a:ext uri="{FF2B5EF4-FFF2-40B4-BE49-F238E27FC236}">
                      <a16:creationId xmlns:a16="http://schemas.microsoft.com/office/drawing/2014/main" id="{610E8169-3DBA-49AC-A5A0-7CEE68421BE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55DAF13B-D562-45A8-B3E9-8573A30FCD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FEB1DED5-21E9-4747-AA3F-D508E2135EE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E92BD6A1-A728-4454-92F7-F7F73F426459}"/>
                  </a:ext>
                </a:extLst>
              </p:cNvPr>
              <p:cNvGrpSpPr/>
              <p:nvPr/>
            </p:nvGrpSpPr>
            <p:grpSpPr>
              <a:xfrm>
                <a:off x="1275510" y="6072184"/>
                <a:ext cx="508602" cy="151498"/>
                <a:chOff x="551886" y="4945335"/>
                <a:chExt cx="508602" cy="151498"/>
              </a:xfrm>
            </p:grpSpPr>
            <p:sp>
              <p:nvSpPr>
                <p:cNvPr id="68" name="Rectangle 67">
                  <a:extLst>
                    <a:ext uri="{FF2B5EF4-FFF2-40B4-BE49-F238E27FC236}">
                      <a16:creationId xmlns:a16="http://schemas.microsoft.com/office/drawing/2014/main" id="{405DC873-0652-4B88-B786-E207D84BD81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3B27ABD4-E1F5-4266-AB4A-343D015887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3E8D3E94-44C1-42B7-A268-9CE3284D1BD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2" name="Group 51">
            <a:extLst>
              <a:ext uri="{FF2B5EF4-FFF2-40B4-BE49-F238E27FC236}">
                <a16:creationId xmlns:a16="http://schemas.microsoft.com/office/drawing/2014/main" id="{A324C3B2-201C-4FC8-8CDF-F7E9136317B3}"/>
              </a:ext>
            </a:extLst>
          </p:cNvPr>
          <p:cNvGrpSpPr/>
          <p:nvPr/>
        </p:nvGrpSpPr>
        <p:grpSpPr>
          <a:xfrm>
            <a:off x="6514538" y="4281123"/>
            <a:ext cx="549222" cy="424360"/>
            <a:chOff x="7203621" y="2226683"/>
            <a:chExt cx="482317" cy="372664"/>
          </a:xfrm>
        </p:grpSpPr>
        <p:grpSp>
          <p:nvGrpSpPr>
            <p:cNvPr id="58" name="Group 57">
              <a:extLst>
                <a:ext uri="{FF2B5EF4-FFF2-40B4-BE49-F238E27FC236}">
                  <a16:creationId xmlns:a16="http://schemas.microsoft.com/office/drawing/2014/main" id="{56F13B90-B8D4-4E43-B83B-FE1B01391FA3}"/>
                </a:ext>
              </a:extLst>
            </p:cNvPr>
            <p:cNvGrpSpPr/>
            <p:nvPr/>
          </p:nvGrpSpPr>
          <p:grpSpPr>
            <a:xfrm>
              <a:off x="7203621" y="2226683"/>
              <a:ext cx="482317" cy="372664"/>
              <a:chOff x="2107244" y="1575258"/>
              <a:chExt cx="310993" cy="343365"/>
            </a:xfrm>
            <a:noFill/>
          </p:grpSpPr>
          <p:sp>
            <p:nvSpPr>
              <p:cNvPr id="63" name="Rectangle 9">
                <a:extLst>
                  <a:ext uri="{FF2B5EF4-FFF2-40B4-BE49-F238E27FC236}">
                    <a16:creationId xmlns:a16="http://schemas.microsoft.com/office/drawing/2014/main" id="{4F868808-FD02-4272-AB5C-91D9E8E48103}"/>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C7347325-4807-4A72-A4FF-EB174B8C755A}"/>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0EDC42B-446F-4F2B-B288-68E7C1CD51C5}"/>
                </a:ext>
              </a:extLst>
            </p:cNvPr>
            <p:cNvGrpSpPr/>
            <p:nvPr/>
          </p:nvGrpSpPr>
          <p:grpSpPr>
            <a:xfrm>
              <a:off x="7543900" y="2252646"/>
              <a:ext cx="103855" cy="25964"/>
              <a:chOff x="2287367" y="1599181"/>
              <a:chExt cx="95690" cy="23923"/>
            </a:xfrm>
            <a:noFill/>
          </p:grpSpPr>
          <p:sp>
            <p:nvSpPr>
              <p:cNvPr id="60" name="Oval 11">
                <a:extLst>
                  <a:ext uri="{FF2B5EF4-FFF2-40B4-BE49-F238E27FC236}">
                    <a16:creationId xmlns:a16="http://schemas.microsoft.com/office/drawing/2014/main" id="{C44EE789-DC30-476D-9B11-F95ED5713D67}"/>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Oval 12">
                <a:extLst>
                  <a:ext uri="{FF2B5EF4-FFF2-40B4-BE49-F238E27FC236}">
                    <a16:creationId xmlns:a16="http://schemas.microsoft.com/office/drawing/2014/main" id="{A641D0BA-AC40-48F5-A308-AE9407A62635}"/>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2" name="Oval 13">
                <a:extLst>
                  <a:ext uri="{FF2B5EF4-FFF2-40B4-BE49-F238E27FC236}">
                    <a16:creationId xmlns:a16="http://schemas.microsoft.com/office/drawing/2014/main" id="{969A285A-C6E7-4D5B-AC56-07E295733AC3}"/>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CECDDC89-E17B-41B0-BE54-D86C5E8E24C5}"/>
              </a:ext>
            </a:extLst>
          </p:cNvPr>
          <p:cNvGrpSpPr/>
          <p:nvPr/>
        </p:nvGrpSpPr>
        <p:grpSpPr>
          <a:xfrm>
            <a:off x="8659641" y="3599618"/>
            <a:ext cx="774811" cy="1958544"/>
            <a:chOff x="9263121" y="2535599"/>
            <a:chExt cx="774811" cy="1958544"/>
          </a:xfrm>
        </p:grpSpPr>
        <p:cxnSp>
          <p:nvCxnSpPr>
            <p:cNvPr id="55" name="Straight Arrow Connector 54">
              <a:extLst>
                <a:ext uri="{FF2B5EF4-FFF2-40B4-BE49-F238E27FC236}">
                  <a16:creationId xmlns:a16="http://schemas.microsoft.com/office/drawing/2014/main" id="{18D67FBE-C7CB-45CB-AD17-142255FC64B6}"/>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44E0CCA0-DC5B-4AEE-8756-703DB8B9DEF7}"/>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425EAC7B-AFD3-4AAD-AA99-37A2B8890D57}"/>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4" name="TextBox 53">
            <a:extLst>
              <a:ext uri="{FF2B5EF4-FFF2-40B4-BE49-F238E27FC236}">
                <a16:creationId xmlns:a16="http://schemas.microsoft.com/office/drawing/2014/main" id="{5A93CEEB-9AEE-4DC3-BDD4-188F63B226E0}"/>
              </a:ext>
            </a:extLst>
          </p:cNvPr>
          <p:cNvSpPr txBox="1"/>
          <p:nvPr/>
        </p:nvSpPr>
        <p:spPr>
          <a:xfrm>
            <a:off x="7899154" y="4822625"/>
            <a:ext cx="92204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PK = origin</a:t>
            </a:r>
          </a:p>
        </p:txBody>
      </p:sp>
      <p:grpSp>
        <p:nvGrpSpPr>
          <p:cNvPr id="105" name="Group 104">
            <a:extLst>
              <a:ext uri="{FF2B5EF4-FFF2-40B4-BE49-F238E27FC236}">
                <a16:creationId xmlns:a16="http://schemas.microsoft.com/office/drawing/2014/main" id="{85EA0B18-C30A-4FED-AA69-C7A3C18AEEEE}"/>
              </a:ext>
            </a:extLst>
          </p:cNvPr>
          <p:cNvGrpSpPr/>
          <p:nvPr/>
        </p:nvGrpSpPr>
        <p:grpSpPr>
          <a:xfrm>
            <a:off x="270533" y="6498014"/>
            <a:ext cx="2297278" cy="138499"/>
            <a:chOff x="270533" y="6498014"/>
            <a:chExt cx="2297278" cy="138499"/>
          </a:xfrm>
        </p:grpSpPr>
        <p:sp>
          <p:nvSpPr>
            <p:cNvPr id="106" name="TextBox 105">
              <a:extLst>
                <a:ext uri="{FF2B5EF4-FFF2-40B4-BE49-F238E27FC236}">
                  <a16:creationId xmlns:a16="http://schemas.microsoft.com/office/drawing/2014/main" id="{EB8D2A1D-B6EC-47D8-878B-600D8CE1C36F}"/>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07" name="Picture 54">
              <a:extLst>
                <a:ext uri="{FF2B5EF4-FFF2-40B4-BE49-F238E27FC236}">
                  <a16:creationId xmlns:a16="http://schemas.microsoft.com/office/drawing/2014/main" id="{304E3B73-389E-4F55-9DDC-855378F3D95C}"/>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23893623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265119" cy="2049022"/>
          </a:xfrm>
        </p:spPr>
        <p:txBody>
          <a:bodyPr/>
          <a:lstStyle/>
          <a:p>
            <a:r>
              <a:rPr lang="en-US"/>
              <a:t>USING CLIENT-SIDE THREADS AND PARRALELISM TO FAN-OUT QUERIES ACROSS PARTITIONS</a:t>
            </a:r>
          </a:p>
          <a:p>
            <a:pPr lvl="1"/>
            <a:r>
              <a:rPr lang="en-US"/>
              <a:t>Leverage existing client device power</a:t>
            </a:r>
          </a:p>
          <a:p>
            <a:pPr lvl="1"/>
            <a:r>
              <a:rPr lang="en-US"/>
              <a:t>Perform queries in parallel across units</a:t>
            </a:r>
          </a:p>
          <a:p>
            <a:pPr lvl="1"/>
            <a:r>
              <a:rPr lang="en-US"/>
              <a:t>Potentially process early-finish results before parallel requests are complete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Client-Side Query FAN-OUT</a:t>
            </a:r>
          </a:p>
        </p:txBody>
      </p:sp>
      <p:sp>
        <p:nvSpPr>
          <p:cNvPr id="5" name="Rectangle 4">
            <a:extLst>
              <a:ext uri="{FF2B5EF4-FFF2-40B4-BE49-F238E27FC236}">
                <a16:creationId xmlns:a16="http://schemas.microsoft.com/office/drawing/2014/main" id="{4ACA5DB8-7248-4577-95F6-7BC62A56944E}"/>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5845C36-8525-4249-AB0D-AAA2735789D6}"/>
              </a:ext>
            </a:extLst>
          </p:cNvPr>
          <p:cNvGrpSpPr>
            <a:grpSpLocks noChangeAspect="1"/>
          </p:cNvGrpSpPr>
          <p:nvPr/>
        </p:nvGrpSpPr>
        <p:grpSpPr>
          <a:xfrm>
            <a:off x="8891723" y="4992232"/>
            <a:ext cx="350654" cy="302239"/>
            <a:chOff x="9192685" y="1928657"/>
            <a:chExt cx="644698" cy="555680"/>
          </a:xfrm>
        </p:grpSpPr>
        <p:sp>
          <p:nvSpPr>
            <p:cNvPr id="7" name="Star: 4 Points 8">
              <a:extLst>
                <a:ext uri="{FF2B5EF4-FFF2-40B4-BE49-F238E27FC236}">
                  <a16:creationId xmlns:a16="http://schemas.microsoft.com/office/drawing/2014/main" id="{094223E4-CE0D-4245-B66C-82B0C3795343}"/>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 name="Star: 4 Points 8">
              <a:extLst>
                <a:ext uri="{FF2B5EF4-FFF2-40B4-BE49-F238E27FC236}">
                  <a16:creationId xmlns:a16="http://schemas.microsoft.com/office/drawing/2014/main" id="{D283161F-31AF-4905-9774-2E271AD70435}"/>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8FF12C9-9652-4C8E-B14A-344829697251}"/>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D875A47-5E08-4E33-8E5B-FF402615E84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1" name="Straight Arrow Connector 10">
            <a:extLst>
              <a:ext uri="{FF2B5EF4-FFF2-40B4-BE49-F238E27FC236}">
                <a16:creationId xmlns:a16="http://schemas.microsoft.com/office/drawing/2014/main" id="{CE7E3D4E-3A44-434F-A76B-03CF2BD8D356}"/>
              </a:ext>
            </a:extLst>
          </p:cNvPr>
          <p:cNvCxnSpPr>
            <a:cxnSpLocks/>
          </p:cNvCxnSpPr>
          <p:nvPr/>
        </p:nvCxnSpPr>
        <p:spPr>
          <a:xfrm>
            <a:off x="7955756" y="3428999"/>
            <a:ext cx="195657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50004222-FB4F-48B0-8401-7D061C4E5187}"/>
              </a:ext>
            </a:extLst>
          </p:cNvPr>
          <p:cNvCxnSpPr>
            <a:cxnSpLocks/>
          </p:cNvCxnSpPr>
          <p:nvPr/>
        </p:nvCxnSpPr>
        <p:spPr>
          <a:xfrm>
            <a:off x="7957112" y="3437334"/>
            <a:ext cx="1867355" cy="87639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A6B41A39-DFEB-404F-8F57-6EC4BDD91DBD}"/>
              </a:ext>
            </a:extLst>
          </p:cNvPr>
          <p:cNvCxnSpPr>
            <a:cxnSpLocks/>
          </p:cNvCxnSpPr>
          <p:nvPr/>
        </p:nvCxnSpPr>
        <p:spPr>
          <a:xfrm flipV="1">
            <a:off x="7955756" y="2544270"/>
            <a:ext cx="1837369" cy="88053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Freeform 5">
            <a:extLst>
              <a:ext uri="{FF2B5EF4-FFF2-40B4-BE49-F238E27FC236}">
                <a16:creationId xmlns:a16="http://schemas.microsoft.com/office/drawing/2014/main" id="{0D1E5D9F-A3E2-4F82-A735-7BF7C440C7C8}"/>
              </a:ext>
            </a:extLst>
          </p:cNvPr>
          <p:cNvSpPr>
            <a:spLocks noEditPoints="1"/>
          </p:cNvSpPr>
          <p:nvPr/>
        </p:nvSpPr>
        <p:spPr bwMode="auto">
          <a:xfrm>
            <a:off x="730093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a:solidFill>
                <a:sysClr val="windowText" lastClr="000000"/>
              </a:solidFill>
              <a:latin typeface="Segoe UI Semilight"/>
            </a:endParaRPr>
          </a:p>
        </p:txBody>
      </p:sp>
      <p:grpSp>
        <p:nvGrpSpPr>
          <p:cNvPr id="20" name="Group 19">
            <a:extLst>
              <a:ext uri="{FF2B5EF4-FFF2-40B4-BE49-F238E27FC236}">
                <a16:creationId xmlns:a16="http://schemas.microsoft.com/office/drawing/2014/main" id="{88C237BB-B8EC-4DA6-AAEF-C3794CCAA324}"/>
              </a:ext>
            </a:extLst>
          </p:cNvPr>
          <p:cNvGrpSpPr/>
          <p:nvPr/>
        </p:nvGrpSpPr>
        <p:grpSpPr>
          <a:xfrm>
            <a:off x="10161782" y="3214338"/>
            <a:ext cx="402639" cy="361217"/>
            <a:chOff x="1275510" y="6072184"/>
            <a:chExt cx="508602" cy="456278"/>
          </a:xfrm>
        </p:grpSpPr>
        <p:grpSp>
          <p:nvGrpSpPr>
            <p:cNvPr id="47" name="Group 46">
              <a:extLst>
                <a:ext uri="{FF2B5EF4-FFF2-40B4-BE49-F238E27FC236}">
                  <a16:creationId xmlns:a16="http://schemas.microsoft.com/office/drawing/2014/main" id="{9EAC5DE7-DCAD-4879-AE02-04872CC74401}"/>
                </a:ext>
              </a:extLst>
            </p:cNvPr>
            <p:cNvGrpSpPr/>
            <p:nvPr/>
          </p:nvGrpSpPr>
          <p:grpSpPr>
            <a:xfrm>
              <a:off x="1275510" y="6224570"/>
              <a:ext cx="508602" cy="151498"/>
              <a:chOff x="551886" y="4945335"/>
              <a:chExt cx="508602" cy="151498"/>
            </a:xfrm>
          </p:grpSpPr>
          <p:sp>
            <p:nvSpPr>
              <p:cNvPr id="56" name="Rectangle 55">
                <a:extLst>
                  <a:ext uri="{FF2B5EF4-FFF2-40B4-BE49-F238E27FC236}">
                    <a16:creationId xmlns:a16="http://schemas.microsoft.com/office/drawing/2014/main" id="{B63A00EE-FF5D-437A-A0FE-250707608E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30EC7635-B173-4491-8BE8-432E2BCB99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1877C850-B2BB-4D46-A6D1-A430443606A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3B88F10-B359-414D-8B10-A5FED745C3BC}"/>
                </a:ext>
              </a:extLst>
            </p:cNvPr>
            <p:cNvGrpSpPr/>
            <p:nvPr/>
          </p:nvGrpSpPr>
          <p:grpSpPr>
            <a:xfrm>
              <a:off x="1275510" y="6376964"/>
              <a:ext cx="508602" cy="151498"/>
              <a:chOff x="551886" y="4945335"/>
              <a:chExt cx="508602" cy="151498"/>
            </a:xfrm>
          </p:grpSpPr>
          <p:sp>
            <p:nvSpPr>
              <p:cNvPr id="53" name="Rectangle 52">
                <a:extLst>
                  <a:ext uri="{FF2B5EF4-FFF2-40B4-BE49-F238E27FC236}">
                    <a16:creationId xmlns:a16="http://schemas.microsoft.com/office/drawing/2014/main" id="{F243D43E-553A-46C5-8CB6-46EB4A354E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A78D8425-6CA8-43A4-A06E-E0C7E90EEC6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ADD1F8A1-0904-4098-B587-4544FA42DC5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3904DAE-BE0A-4F43-B41E-134BDEE3F685}"/>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B378E631-6C20-446E-AA51-A283E1CEC7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177FC08F-2CD0-44F7-A8B0-DAB1B12F8D6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67306F10-5182-437F-929C-3CC4A137DB6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863047C-F708-4683-BABC-7AD6E2A48BCA}"/>
              </a:ext>
            </a:extLst>
          </p:cNvPr>
          <p:cNvGrpSpPr/>
          <p:nvPr/>
        </p:nvGrpSpPr>
        <p:grpSpPr>
          <a:xfrm>
            <a:off x="10158314" y="4180277"/>
            <a:ext cx="402639" cy="361217"/>
            <a:chOff x="1275510" y="6072184"/>
            <a:chExt cx="508602" cy="456278"/>
          </a:xfrm>
        </p:grpSpPr>
        <p:grpSp>
          <p:nvGrpSpPr>
            <p:cNvPr id="35" name="Group 34">
              <a:extLst>
                <a:ext uri="{FF2B5EF4-FFF2-40B4-BE49-F238E27FC236}">
                  <a16:creationId xmlns:a16="http://schemas.microsoft.com/office/drawing/2014/main" id="{92E3CFBA-C800-4AF0-B028-CAA7E41FEC82}"/>
                </a:ext>
              </a:extLst>
            </p:cNvPr>
            <p:cNvGrpSpPr/>
            <p:nvPr/>
          </p:nvGrpSpPr>
          <p:grpSpPr>
            <a:xfrm>
              <a:off x="1275510" y="6224570"/>
              <a:ext cx="508602" cy="151498"/>
              <a:chOff x="551886" y="4945335"/>
              <a:chExt cx="508602" cy="151498"/>
            </a:xfrm>
          </p:grpSpPr>
          <p:sp>
            <p:nvSpPr>
              <p:cNvPr id="44" name="Rectangle 43">
                <a:extLst>
                  <a:ext uri="{FF2B5EF4-FFF2-40B4-BE49-F238E27FC236}">
                    <a16:creationId xmlns:a16="http://schemas.microsoft.com/office/drawing/2014/main" id="{1DFEF32A-6C33-4284-AB8D-6D69F34CBEF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A73F9507-521C-4D08-92E4-322B02E776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A841846-5616-4DFC-8B32-D97CC7F6B1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7E7AF9-D90B-4EF0-A03C-A497720D6ABA}"/>
                </a:ext>
              </a:extLst>
            </p:cNvPr>
            <p:cNvGrpSpPr/>
            <p:nvPr/>
          </p:nvGrpSpPr>
          <p:grpSpPr>
            <a:xfrm>
              <a:off x="1275510" y="6376964"/>
              <a:ext cx="508602" cy="151498"/>
              <a:chOff x="551886" y="4945335"/>
              <a:chExt cx="508602" cy="151498"/>
            </a:xfrm>
          </p:grpSpPr>
          <p:sp>
            <p:nvSpPr>
              <p:cNvPr id="41" name="Rectangle 40">
                <a:extLst>
                  <a:ext uri="{FF2B5EF4-FFF2-40B4-BE49-F238E27FC236}">
                    <a16:creationId xmlns:a16="http://schemas.microsoft.com/office/drawing/2014/main" id="{F1EA9B61-A55B-4BB5-9C6A-E880B1971E9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2D1B359-7427-40E5-AC25-512E7A63F22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31B960B-5270-45C4-91AF-35CBB785DC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BFDA7B-C62B-49A0-BCC1-4230D7AF5CC4}"/>
                </a:ext>
              </a:extLst>
            </p:cNvPr>
            <p:cNvGrpSpPr/>
            <p:nvPr/>
          </p:nvGrpSpPr>
          <p:grpSpPr>
            <a:xfrm>
              <a:off x="1275510" y="6072184"/>
              <a:ext cx="508602" cy="151498"/>
              <a:chOff x="551886" y="4945335"/>
              <a:chExt cx="508602" cy="151498"/>
            </a:xfrm>
          </p:grpSpPr>
          <p:sp>
            <p:nvSpPr>
              <p:cNvPr id="38" name="Rectangle 37">
                <a:extLst>
                  <a:ext uri="{FF2B5EF4-FFF2-40B4-BE49-F238E27FC236}">
                    <a16:creationId xmlns:a16="http://schemas.microsoft.com/office/drawing/2014/main" id="{483A0C3A-AFA1-4649-A31F-D7A9970C3DB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3C16581-DE47-4410-92C0-55636FC1E8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FDD854EA-0AA1-4B03-BB46-4D07C241725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E69B10B3-DF11-4B08-BD76-94F27104DE4F}"/>
              </a:ext>
            </a:extLst>
          </p:cNvPr>
          <p:cNvGrpSpPr/>
          <p:nvPr/>
        </p:nvGrpSpPr>
        <p:grpSpPr>
          <a:xfrm>
            <a:off x="10167651" y="2281461"/>
            <a:ext cx="402639" cy="361217"/>
            <a:chOff x="1275510" y="6072184"/>
            <a:chExt cx="508602" cy="456278"/>
          </a:xfrm>
        </p:grpSpPr>
        <p:grpSp>
          <p:nvGrpSpPr>
            <p:cNvPr id="23" name="Group 22">
              <a:extLst>
                <a:ext uri="{FF2B5EF4-FFF2-40B4-BE49-F238E27FC236}">
                  <a16:creationId xmlns:a16="http://schemas.microsoft.com/office/drawing/2014/main" id="{A3F442A9-0995-4B10-9B02-A5B0C4198F13}"/>
                </a:ext>
              </a:extLst>
            </p:cNvPr>
            <p:cNvGrpSpPr/>
            <p:nvPr/>
          </p:nvGrpSpPr>
          <p:grpSpPr>
            <a:xfrm>
              <a:off x="1275510" y="6224570"/>
              <a:ext cx="508602" cy="151498"/>
              <a:chOff x="551886" y="4945335"/>
              <a:chExt cx="508602" cy="151498"/>
            </a:xfrm>
          </p:grpSpPr>
          <p:sp>
            <p:nvSpPr>
              <p:cNvPr id="32" name="Rectangle 31">
                <a:extLst>
                  <a:ext uri="{FF2B5EF4-FFF2-40B4-BE49-F238E27FC236}">
                    <a16:creationId xmlns:a16="http://schemas.microsoft.com/office/drawing/2014/main" id="{425A7C4C-E8C2-40CE-9126-0894083948B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C2040784-C3AF-4BC6-8B19-DA14FBC88DF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1DD317EA-CED6-4659-989C-EA90669F176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D5C03D5-008D-45E4-AF1B-244BE660FA01}"/>
                </a:ext>
              </a:extLst>
            </p:cNvPr>
            <p:cNvGrpSpPr/>
            <p:nvPr/>
          </p:nvGrpSpPr>
          <p:grpSpPr>
            <a:xfrm>
              <a:off x="1275510" y="6376964"/>
              <a:ext cx="508602" cy="151498"/>
              <a:chOff x="551886" y="4945335"/>
              <a:chExt cx="508602" cy="151498"/>
            </a:xfrm>
          </p:grpSpPr>
          <p:sp>
            <p:nvSpPr>
              <p:cNvPr id="29" name="Rectangle 28">
                <a:extLst>
                  <a:ext uri="{FF2B5EF4-FFF2-40B4-BE49-F238E27FC236}">
                    <a16:creationId xmlns:a16="http://schemas.microsoft.com/office/drawing/2014/main" id="{8238206A-A6AF-4087-BE72-247BCC8DD9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95C3813-6022-49D4-AC6E-B88D8F69B9F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3EEA115C-8EB5-4011-98B4-201F20C013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A898D27-5DB1-4E9B-94AE-2449DB96ADD6}"/>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262B9217-D943-4E84-AF12-BD17C6D00E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75B61FC-E35B-497C-8463-C86CE8C402F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95EE1FF3-EED9-4586-94E4-A36B2B10B26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273322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normAutofit fontScale="90000"/>
          </a:bodyPr>
          <a:lstStyle/>
          <a:p>
            <a:r>
              <a:rPr lang="en-US" sz="4000">
                <a:latin typeface="Segoe UI Semibold" panose="020B0702040204020203" pitchFamily="34" charset="0"/>
                <a:cs typeface="Segoe UI Semibold" panose="020B0702040204020203" pitchFamily="34" charset="0"/>
              </a:rPr>
              <a:t>Hands-On Exercise</a:t>
            </a:r>
            <a:br>
              <a:rPr lang="en-US"/>
            </a:br>
            <a:br>
              <a:rPr lang="en-US"/>
            </a:br>
            <a:r>
              <a:rPr lang="en-US" sz="2700"/>
              <a:t>Creating a</a:t>
            </a:r>
            <a:br>
              <a:rPr lang="en-US" sz="2700"/>
            </a:br>
            <a:r>
              <a:rPr lang="en-US" sz="2700"/>
              <a:t>Multi-Partition Solution</a:t>
            </a:r>
            <a:endParaRPr lang="en-US"/>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6144986" y="2306618"/>
            <a:ext cx="4962798" cy="1994392"/>
          </a:xfrm>
          <a:prstGeom prst="rect">
            <a:avLst/>
          </a:prstGeom>
        </p:spPr>
        <p:txBody>
          <a:bodyPr vert="horz" wrap="square" lIns="146304" tIns="91440" rIns="146304" bIns="91440" rtlCol="0" anchor="t">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Create Unlimited Container</a:t>
            </a:r>
          </a:p>
          <a:p>
            <a:pPr marL="457200" indent="-457200">
              <a:lnSpc>
                <a:spcPct val="150000"/>
              </a:lnSpc>
              <a:buFont typeface="+mj-lt"/>
              <a:buAutoNum type="arabicPeriod"/>
            </a:pPr>
            <a:r>
              <a:rPr lang="en-US"/>
              <a:t>Execute Cross-Partition Queries</a:t>
            </a:r>
          </a:p>
        </p:txBody>
      </p:sp>
    </p:spTree>
    <p:extLst>
      <p:ext uri="{BB962C8B-B14F-4D97-AF65-F5344CB8AC3E}">
        <p14:creationId xmlns:p14="http://schemas.microsoft.com/office/powerpoint/2010/main" val="34722426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359620"/>
          </a:xfrm>
        </p:spPr>
        <p:txBody>
          <a:bodyPr/>
          <a:lstStyle/>
          <a:p>
            <a:r>
              <a:rPr lang="en-US"/>
              <a:t>Tuning query techniques and parameters to make the most efficient use of a globally distributed database service.</a:t>
            </a:r>
          </a:p>
          <a:p>
            <a:endParaRPr lang="en-US"/>
          </a:p>
          <a:p>
            <a:pPr algn="ctr"/>
            <a:r>
              <a:rPr lang="en-US" i="1"/>
              <a:t>This module will reference querying in the context of the SQL API for Azure Cosmos DB.</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Querying</a:t>
            </a:r>
          </a:p>
        </p:txBody>
      </p:sp>
      <p:grpSp>
        <p:nvGrpSpPr>
          <p:cNvPr id="37" name="Group 36">
            <a:extLst>
              <a:ext uri="{FF2B5EF4-FFF2-40B4-BE49-F238E27FC236}">
                <a16:creationId xmlns:a16="http://schemas.microsoft.com/office/drawing/2014/main" id="{9F1557E3-E63A-4354-BD7E-E642C89C443F}"/>
              </a:ext>
            </a:extLst>
          </p:cNvPr>
          <p:cNvGrpSpPr/>
          <p:nvPr/>
        </p:nvGrpSpPr>
        <p:grpSpPr>
          <a:xfrm>
            <a:off x="7156120" y="1274374"/>
            <a:ext cx="3817359" cy="4181611"/>
            <a:chOff x="7156120" y="1274374"/>
            <a:chExt cx="3817359" cy="4181611"/>
          </a:xfrm>
        </p:grpSpPr>
        <p:sp>
          <p:nvSpPr>
            <p:cNvPr id="16" name="Freeform 5">
              <a:extLst>
                <a:ext uri="{FF2B5EF4-FFF2-40B4-BE49-F238E27FC236}">
                  <a16:creationId xmlns:a16="http://schemas.microsoft.com/office/drawing/2014/main" id="{43E23EB9-A55F-4E65-8098-FE2124D56883}"/>
                </a:ext>
              </a:extLst>
            </p:cNvPr>
            <p:cNvSpPr>
              <a:spLocks noEditPoints="1"/>
            </p:cNvSpPr>
            <p:nvPr/>
          </p:nvSpPr>
          <p:spPr bwMode="auto">
            <a:xfrm>
              <a:off x="7156120" y="1274374"/>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a:solidFill>
                  <a:sysClr val="windowText" lastClr="000000"/>
                </a:solidFill>
                <a:latin typeface="Segoe UI Semilight"/>
              </a:endParaRPr>
            </a:p>
          </p:txBody>
        </p:sp>
        <p:grpSp>
          <p:nvGrpSpPr>
            <p:cNvPr id="5" name="Group 4">
              <a:extLst>
                <a:ext uri="{FF2B5EF4-FFF2-40B4-BE49-F238E27FC236}">
                  <a16:creationId xmlns:a16="http://schemas.microsoft.com/office/drawing/2014/main" id="{3806057A-44B6-44DE-9BCE-19288A3BCE77}"/>
                </a:ext>
              </a:extLst>
            </p:cNvPr>
            <p:cNvGrpSpPr/>
            <p:nvPr/>
          </p:nvGrpSpPr>
          <p:grpSpPr>
            <a:xfrm>
              <a:off x="7858245" y="2378897"/>
              <a:ext cx="2979660" cy="2979660"/>
              <a:chOff x="2448227" y="4402944"/>
              <a:chExt cx="3244970" cy="3244970"/>
            </a:xfrm>
          </p:grpSpPr>
          <p:sp>
            <p:nvSpPr>
              <p:cNvPr id="10" name="Freeform: Shape 962">
                <a:extLst>
                  <a:ext uri="{FF2B5EF4-FFF2-40B4-BE49-F238E27FC236}">
                    <a16:creationId xmlns:a16="http://schemas.microsoft.com/office/drawing/2014/main" id="{7E124F9E-3A7D-4954-9CEB-C9C53837453B}"/>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1" name="Freeform: Shape 260">
                <a:extLst>
                  <a:ext uri="{FF2B5EF4-FFF2-40B4-BE49-F238E27FC236}">
                    <a16:creationId xmlns:a16="http://schemas.microsoft.com/office/drawing/2014/main" id="{713FFAA8-AF5F-449F-ADBD-04E45D4DB620}"/>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3" name="Cylinder 513">
              <a:extLst>
                <a:ext uri="{FF2B5EF4-FFF2-40B4-BE49-F238E27FC236}">
                  <a16:creationId xmlns:a16="http://schemas.microsoft.com/office/drawing/2014/main" id="{022B5A29-AABD-4F6B-BE31-EC9FD2AFA1AB}"/>
                </a:ext>
              </a:extLst>
            </p:cNvPr>
            <p:cNvSpPr>
              <a:spLocks noChangeAspect="1"/>
            </p:cNvSpPr>
            <p:nvPr/>
          </p:nvSpPr>
          <p:spPr bwMode="auto">
            <a:xfrm>
              <a:off x="10699159" y="2735683"/>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7" name="Cylinder 513">
              <a:extLst>
                <a:ext uri="{FF2B5EF4-FFF2-40B4-BE49-F238E27FC236}">
                  <a16:creationId xmlns:a16="http://schemas.microsoft.com/office/drawing/2014/main" id="{C1DE952C-8F9A-4AF2-A068-F30013F1F1B1}"/>
                </a:ext>
              </a:extLst>
            </p:cNvPr>
            <p:cNvSpPr>
              <a:spLocks noChangeAspect="1"/>
            </p:cNvSpPr>
            <p:nvPr/>
          </p:nvSpPr>
          <p:spPr bwMode="auto">
            <a:xfrm>
              <a:off x="10243594" y="509559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8" name="Cylinder 513">
              <a:extLst>
                <a:ext uri="{FF2B5EF4-FFF2-40B4-BE49-F238E27FC236}">
                  <a16:creationId xmlns:a16="http://schemas.microsoft.com/office/drawing/2014/main" id="{CDBBC875-1DD3-4A74-A816-C301003281FE}"/>
                </a:ext>
              </a:extLst>
            </p:cNvPr>
            <p:cNvSpPr>
              <a:spLocks noChangeAspect="1"/>
            </p:cNvSpPr>
            <p:nvPr/>
          </p:nvSpPr>
          <p:spPr bwMode="auto">
            <a:xfrm>
              <a:off x="7517824" y="390420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9" name="Cylinder 513">
              <a:extLst>
                <a:ext uri="{FF2B5EF4-FFF2-40B4-BE49-F238E27FC236}">
                  <a16:creationId xmlns:a16="http://schemas.microsoft.com/office/drawing/2014/main" id="{F17BB481-7E06-4EBA-A99B-66B8FD4674FF}"/>
                </a:ext>
              </a:extLst>
            </p:cNvPr>
            <p:cNvSpPr>
              <a:spLocks noChangeAspect="1"/>
            </p:cNvSpPr>
            <p:nvPr/>
          </p:nvSpPr>
          <p:spPr bwMode="auto">
            <a:xfrm>
              <a:off x="8025603" y="2401887"/>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12C9C20F-E47F-4D8D-99F9-70C85C2572E3}"/>
                </a:ext>
              </a:extLst>
            </p:cNvPr>
            <p:cNvCxnSpPr>
              <a:cxnSpLocks/>
              <a:stCxn id="16" idx="7"/>
              <a:endCxn id="13" idx="2"/>
            </p:cNvCxnSpPr>
            <p:nvPr/>
          </p:nvCxnSpPr>
          <p:spPr>
            <a:xfrm>
              <a:off x="7445751" y="1740018"/>
              <a:ext cx="3253408" cy="1175860"/>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5C588BA-48F1-48B9-96A9-CFDF0D55FEFB}"/>
                </a:ext>
              </a:extLst>
            </p:cNvPr>
            <p:cNvCxnSpPr>
              <a:cxnSpLocks/>
              <a:stCxn id="16" idx="7"/>
              <a:endCxn id="19" idx="1"/>
            </p:cNvCxnSpPr>
            <p:nvPr/>
          </p:nvCxnSpPr>
          <p:spPr>
            <a:xfrm>
              <a:off x="7445751" y="1740018"/>
              <a:ext cx="717012" cy="661869"/>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B7584F2-DA4A-43B5-9E96-103ECB83DBE0}"/>
                </a:ext>
              </a:extLst>
            </p:cNvPr>
            <p:cNvCxnSpPr>
              <a:cxnSpLocks/>
              <a:stCxn id="16" idx="7"/>
              <a:endCxn id="17" idx="2"/>
            </p:cNvCxnSpPr>
            <p:nvPr/>
          </p:nvCxnSpPr>
          <p:spPr>
            <a:xfrm>
              <a:off x="7445751" y="1740018"/>
              <a:ext cx="2797843" cy="3535773"/>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0A7A0DF-6841-4E54-956C-44D14C63C6C0}"/>
                </a:ext>
              </a:extLst>
            </p:cNvPr>
            <p:cNvCxnSpPr>
              <a:cxnSpLocks/>
              <a:stCxn id="16" idx="0"/>
              <a:endCxn id="18" idx="1"/>
            </p:cNvCxnSpPr>
            <p:nvPr/>
          </p:nvCxnSpPr>
          <p:spPr>
            <a:xfrm>
              <a:off x="7429660" y="1756075"/>
              <a:ext cx="225324" cy="214813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0752644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4401205"/>
          </a:xfrm>
        </p:spPr>
        <p:txBody>
          <a:bodyPr/>
          <a:lstStyle/>
          <a:p>
            <a:r>
              <a:rPr lang="en-US" sz="1600"/>
              <a:t>MULTIPLE THINGS CAN IMPACT THE PERFORMANCE OF A QUERY RUNNING IN AZURE COSMOS DB. A FEW IMPORTANT QUERY PERFORMANCE FACTORS INCLUDE:</a:t>
            </a:r>
          </a:p>
          <a:p>
            <a:endParaRPr lang="en-US" sz="1600" b="0">
              <a:solidFill>
                <a:schemeClr val="tx1"/>
              </a:solidFill>
            </a:endParaRPr>
          </a:p>
          <a:p>
            <a:pPr marL="336145" lvl="1" indent="0">
              <a:lnSpc>
                <a:spcPct val="200000"/>
              </a:lnSpc>
              <a:buNone/>
            </a:pPr>
            <a:r>
              <a:rPr lang="en-US">
                <a:solidFill>
                  <a:schemeClr val="tx1"/>
                </a:solidFill>
                <a:latin typeface="Segoe UI Semibold" panose="020B0702040204020203" pitchFamily="34" charset="0"/>
                <a:cs typeface="Segoe UI Semibold" panose="020B0702040204020203" pitchFamily="34" charset="0"/>
              </a:rPr>
              <a:t>Provisioned throughput	</a:t>
            </a:r>
          </a:p>
          <a:p>
            <a:pPr lvl="2" indent="0">
              <a:lnSpc>
                <a:spcPct val="200000"/>
              </a:lnSpc>
              <a:buNone/>
            </a:pPr>
            <a:r>
              <a:rPr lang="en-US" b="0">
                <a:solidFill>
                  <a:schemeClr val="tx1"/>
                </a:solidFill>
                <a:latin typeface="+mn-lt"/>
              </a:rPr>
              <a:t>Measure RU per query, and ensure that you have the required provisioned throughput for your queries</a:t>
            </a:r>
          </a:p>
          <a:p>
            <a:pPr marL="336145" lvl="1" indent="0">
              <a:lnSpc>
                <a:spcPct val="200000"/>
              </a:lnSpc>
              <a:buNone/>
            </a:pPr>
            <a:r>
              <a:rPr lang="en-US">
                <a:solidFill>
                  <a:schemeClr val="tx1"/>
                </a:solidFill>
                <a:latin typeface="Segoe UI Semibold" panose="020B0702040204020203" pitchFamily="34" charset="0"/>
                <a:cs typeface="Segoe UI Semibold" panose="020B0702040204020203" pitchFamily="34" charset="0"/>
              </a:rPr>
              <a:t>Partitioning and partition keys</a:t>
            </a:r>
          </a:p>
          <a:p>
            <a:pPr lvl="2" indent="0">
              <a:lnSpc>
                <a:spcPct val="200000"/>
              </a:lnSpc>
              <a:buNone/>
            </a:pPr>
            <a:r>
              <a:rPr lang="en-US" b="0">
                <a:solidFill>
                  <a:schemeClr val="tx1"/>
                </a:solidFill>
                <a:latin typeface="+mn-lt"/>
              </a:rPr>
              <a:t>Favor queries with the partition key value in the filter clause for low latency</a:t>
            </a:r>
            <a:endParaRPr lang="en-US" sz="900"/>
          </a:p>
          <a:p>
            <a:pPr marL="336145" lvl="1" indent="0">
              <a:lnSpc>
                <a:spcPct val="200000"/>
              </a:lnSpc>
              <a:buNone/>
            </a:pPr>
            <a:r>
              <a:rPr lang="en-US">
                <a:solidFill>
                  <a:schemeClr val="tx1"/>
                </a:solidFill>
                <a:latin typeface="Segoe UI Semibold" panose="020B0702040204020203" pitchFamily="34" charset="0"/>
                <a:cs typeface="Segoe UI Semibold" panose="020B0702040204020203" pitchFamily="34" charset="0"/>
              </a:rPr>
              <a:t>SDK and query options</a:t>
            </a:r>
          </a:p>
          <a:p>
            <a:pPr lvl="2" indent="0">
              <a:lnSpc>
                <a:spcPct val="200000"/>
              </a:lnSpc>
              <a:buNone/>
            </a:pPr>
            <a:r>
              <a:rPr lang="en-US" b="0">
                <a:solidFill>
                  <a:schemeClr val="tx1"/>
                </a:solidFill>
                <a:latin typeface="+mn-lt"/>
              </a:rPr>
              <a:t>Follow SDK best practices like direct connectivity, and tune client-side query execution options</a:t>
            </a:r>
          </a:p>
        </p:txBody>
      </p:sp>
    </p:spTree>
    <p:extLst>
      <p:ext uri="{BB962C8B-B14F-4D97-AF65-F5344CB8AC3E}">
        <p14:creationId xmlns:p14="http://schemas.microsoft.com/office/powerpoint/2010/main" val="458711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0" y="1316085"/>
            <a:ext cx="11655839" cy="5256824"/>
          </a:xfrm>
        </p:spPr>
        <p:txBody>
          <a:bodyPr/>
          <a:lstStyle/>
          <a:p>
            <a:r>
              <a:rPr lang="en-US" sz="1600"/>
              <a:t>MANY THINGS CAN IMPACT THE PERFORMANCE OF A QUERY RUNNING IN AZURE COSMOS DB. IMPORTANT PERFORMANCE FACTORS INCLUDE:</a:t>
            </a:r>
            <a:endParaRPr lang="en-US" sz="1600" b="0">
              <a:solidFill>
                <a:schemeClr val="tx1"/>
              </a:solidFill>
            </a:endParaRPr>
          </a:p>
          <a:p>
            <a:pPr marL="336145" lvl="1" indent="0">
              <a:lnSpc>
                <a:spcPct val="200000"/>
              </a:lnSpc>
              <a:buNone/>
            </a:pPr>
            <a:r>
              <a:rPr lang="en-US">
                <a:solidFill>
                  <a:schemeClr val="tx1"/>
                </a:solidFill>
                <a:latin typeface="Segoe UI Semibold" panose="020B0702040204020203" pitchFamily="34" charset="0"/>
                <a:cs typeface="Segoe UI Semibold" panose="020B0702040204020203" pitchFamily="34" charset="0"/>
              </a:rPr>
              <a:t>Network latency</a:t>
            </a:r>
          </a:p>
          <a:p>
            <a:pPr lvl="2" indent="0">
              <a:lnSpc>
                <a:spcPct val="200000"/>
              </a:lnSpc>
              <a:buNone/>
            </a:pPr>
            <a:r>
              <a:rPr lang="en-US" b="0">
                <a:solidFill>
                  <a:schemeClr val="tx1"/>
                </a:solidFill>
                <a:latin typeface="+mn-lt"/>
              </a:rPr>
              <a:t>Account for network overhead in measurement, and use multi-homing APIs to read from the nearest region</a:t>
            </a:r>
          </a:p>
          <a:p>
            <a:pPr marL="336145" lvl="1" indent="0">
              <a:lnSpc>
                <a:spcPct val="200000"/>
              </a:lnSpc>
              <a:buNone/>
            </a:pPr>
            <a:r>
              <a:rPr lang="en-US">
                <a:solidFill>
                  <a:schemeClr val="tx1"/>
                </a:solidFill>
                <a:latin typeface="Segoe UI Semibold" panose="020B0702040204020203" pitchFamily="34" charset="0"/>
                <a:cs typeface="Segoe UI Semibold" panose="020B0702040204020203" pitchFamily="34" charset="0"/>
              </a:rPr>
              <a:t>Indexing Policy</a:t>
            </a:r>
          </a:p>
          <a:p>
            <a:pPr lvl="2" indent="0">
              <a:lnSpc>
                <a:spcPct val="200000"/>
              </a:lnSpc>
              <a:buNone/>
            </a:pPr>
            <a:r>
              <a:rPr lang="en-US" b="0">
                <a:solidFill>
                  <a:schemeClr val="tx1"/>
                </a:solidFill>
                <a:latin typeface="+mn-lt"/>
              </a:rPr>
              <a:t>Ensure that you have the required indexing paths/policy for the query</a:t>
            </a:r>
          </a:p>
          <a:p>
            <a:pPr marL="336145" lvl="1" indent="0">
              <a:lnSpc>
                <a:spcPct val="200000"/>
              </a:lnSpc>
              <a:buNone/>
            </a:pPr>
            <a:r>
              <a:rPr lang="en-US">
                <a:latin typeface="Segoe UI Semibold" panose="020B0702040204020203" pitchFamily="34" charset="0"/>
                <a:cs typeface="Segoe UI Semibold" panose="020B0702040204020203" pitchFamily="34" charset="0"/>
              </a:rPr>
              <a:t>Query Complexity</a:t>
            </a:r>
          </a:p>
          <a:p>
            <a:pPr marL="336145" lvl="1" indent="0">
              <a:lnSpc>
                <a:spcPct val="200000"/>
              </a:lnSpc>
              <a:buNone/>
            </a:pPr>
            <a:r>
              <a:rPr lang="en-US"/>
              <a:t>	</a:t>
            </a:r>
            <a:r>
              <a:rPr lang="en-US" sz="1600"/>
              <a:t>Use simple queries to enable greater scale.</a:t>
            </a:r>
            <a:endParaRPr lang="en-US" sz="1600">
              <a:solidFill>
                <a:schemeClr val="tx1"/>
              </a:solidFill>
              <a:latin typeface="Segoe UI Semibold" panose="020B0702040204020203" pitchFamily="34" charset="0"/>
              <a:cs typeface="Segoe UI Semibold" panose="020B0702040204020203" pitchFamily="34" charset="0"/>
            </a:endParaRPr>
          </a:p>
          <a:p>
            <a:pPr marL="336145" lvl="1" indent="0">
              <a:lnSpc>
                <a:spcPct val="200000"/>
              </a:lnSpc>
              <a:buNone/>
            </a:pPr>
            <a:r>
              <a:rPr lang="en-US">
                <a:solidFill>
                  <a:schemeClr val="tx1"/>
                </a:solidFill>
                <a:latin typeface="Segoe UI Semibold" panose="020B0702040204020203" pitchFamily="34" charset="0"/>
                <a:cs typeface="Segoe UI Semibold" panose="020B0702040204020203" pitchFamily="34" charset="0"/>
              </a:rPr>
              <a:t>Query execution metrics</a:t>
            </a:r>
          </a:p>
          <a:p>
            <a:pPr lvl="2" indent="0">
              <a:lnSpc>
                <a:spcPct val="200000"/>
              </a:lnSpc>
              <a:buNone/>
            </a:pPr>
            <a:r>
              <a:rPr lang="en-US" b="0">
                <a:solidFill>
                  <a:schemeClr val="tx1"/>
                </a:solidFill>
                <a:latin typeface="+mn-lt"/>
              </a:rPr>
              <a:t>Analyze the query execution metrics to identify potential rewrites of query and data shapes</a:t>
            </a:r>
            <a:endParaRPr lang="en-US"/>
          </a:p>
        </p:txBody>
      </p:sp>
    </p:spTree>
    <p:extLst>
      <p:ext uri="{BB962C8B-B14F-4D97-AF65-F5344CB8AC3E}">
        <p14:creationId xmlns:p14="http://schemas.microsoft.com/office/powerpoint/2010/main" val="28505717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456F-EB97-4B90-BB2F-59BDCF459DDE}"/>
              </a:ext>
            </a:extLst>
          </p:cNvPr>
          <p:cNvSpPr>
            <a:spLocks noGrp="1"/>
          </p:cNvSpPr>
          <p:nvPr>
            <p:ph type="title"/>
          </p:nvPr>
        </p:nvSpPr>
        <p:spPr/>
        <p:txBody>
          <a:bodyPr/>
          <a:lstStyle/>
          <a:p>
            <a:r>
              <a:rPr lang="en-US"/>
              <a:t>Client Query Parallelism</a:t>
            </a:r>
          </a:p>
        </p:txBody>
      </p:sp>
      <p:sp>
        <p:nvSpPr>
          <p:cNvPr id="3" name="Text Placeholder 2">
            <a:extLst>
              <a:ext uri="{FF2B5EF4-FFF2-40B4-BE49-F238E27FC236}">
                <a16:creationId xmlns:a16="http://schemas.microsoft.com/office/drawing/2014/main" id="{AFCBD0CF-C8B4-4F4B-8806-8876E307F598}"/>
              </a:ext>
            </a:extLst>
          </p:cNvPr>
          <p:cNvSpPr>
            <a:spLocks noGrp="1"/>
          </p:cNvSpPr>
          <p:nvPr>
            <p:ph type="body" sz="quarter" idx="10"/>
          </p:nvPr>
        </p:nvSpPr>
        <p:spPr>
          <a:xfrm>
            <a:off x="216533" y="1925685"/>
            <a:ext cx="7031736" cy="2751522"/>
          </a:xfrm>
        </p:spPr>
        <p:txBody>
          <a:bodyPr/>
          <a:lstStyle/>
          <a:p>
            <a:r>
              <a:rPr lang="en-US" sz="1600"/>
              <a:t>CROSS-PARTITOIN QUERIES CAN BE PARRALELIZED TO USE AS MANY THREADS AS POSSIBLE</a:t>
            </a:r>
          </a:p>
          <a:p>
            <a:endParaRPr lang="en-US" sz="1600" b="0">
              <a:solidFill>
                <a:schemeClr val="tx1"/>
              </a:solidFill>
            </a:endParaRPr>
          </a:p>
          <a:p>
            <a:r>
              <a:rPr lang="en-US" sz="1600" b="0">
                <a:solidFill>
                  <a:schemeClr val="tx1"/>
                </a:solidFill>
                <a:latin typeface="+mn-lt"/>
              </a:rPr>
              <a:t>Modern processors ship with both physical and virtual (hyper-threading) cores. For any given cross-partition query, the SDK can use concurrent threads to issue the query across the underlying partitions.</a:t>
            </a:r>
          </a:p>
          <a:p>
            <a:endParaRPr lang="en-US" sz="1600" b="0">
              <a:solidFill>
                <a:schemeClr val="tx1"/>
              </a:solidFill>
              <a:latin typeface="+mn-lt"/>
            </a:endParaRPr>
          </a:p>
          <a:p>
            <a:r>
              <a:rPr lang="en-US" sz="1600" b="0">
                <a:solidFill>
                  <a:schemeClr val="tx1"/>
                </a:solidFill>
                <a:latin typeface="+mn-lt"/>
              </a:rPr>
              <a:t>By default, the SDK uses a </a:t>
            </a:r>
            <a:r>
              <a:rPr lang="en-US" sz="1600">
                <a:solidFill>
                  <a:schemeClr val="tx1"/>
                </a:solidFill>
                <a:latin typeface="+mn-lt"/>
              </a:rPr>
              <a:t>slow start algorithm </a:t>
            </a:r>
            <a:r>
              <a:rPr lang="en-US" sz="1600" b="0">
                <a:solidFill>
                  <a:schemeClr val="tx1"/>
                </a:solidFill>
                <a:latin typeface="+mn-lt"/>
              </a:rPr>
              <a:t>for cross-partition queries, increasing the amount of threads over time. This increase is exponential up to any physical or network limitations.</a:t>
            </a:r>
          </a:p>
        </p:txBody>
      </p:sp>
      <p:grpSp>
        <p:nvGrpSpPr>
          <p:cNvPr id="68" name="Group 67">
            <a:extLst>
              <a:ext uri="{FF2B5EF4-FFF2-40B4-BE49-F238E27FC236}">
                <a16:creationId xmlns:a16="http://schemas.microsoft.com/office/drawing/2014/main" id="{A314706A-5796-474B-B25E-895B47CD66C2}"/>
              </a:ext>
            </a:extLst>
          </p:cNvPr>
          <p:cNvGrpSpPr/>
          <p:nvPr/>
        </p:nvGrpSpPr>
        <p:grpSpPr>
          <a:xfrm>
            <a:off x="599219" y="4439912"/>
            <a:ext cx="3861620" cy="991540"/>
            <a:chOff x="599219" y="4081772"/>
            <a:chExt cx="3861620" cy="991540"/>
          </a:xfrm>
        </p:grpSpPr>
        <p:grpSp>
          <p:nvGrpSpPr>
            <p:cNvPr id="6" name="Group 5">
              <a:extLst>
                <a:ext uri="{FF2B5EF4-FFF2-40B4-BE49-F238E27FC236}">
                  <a16:creationId xmlns:a16="http://schemas.microsoft.com/office/drawing/2014/main" id="{F8A8A7E8-4571-405B-B9BA-9B3B616A4750}"/>
                </a:ext>
              </a:extLst>
            </p:cNvPr>
            <p:cNvGrpSpPr>
              <a:grpSpLocks noChangeAspect="1"/>
            </p:cNvGrpSpPr>
            <p:nvPr/>
          </p:nvGrpSpPr>
          <p:grpSpPr>
            <a:xfrm>
              <a:off x="3455286" y="4081772"/>
              <a:ext cx="1005553" cy="866715"/>
              <a:chOff x="9192685" y="1928658"/>
              <a:chExt cx="644698" cy="555680"/>
            </a:xfrm>
          </p:grpSpPr>
          <p:sp>
            <p:nvSpPr>
              <p:cNvPr id="7" name="Star: 4 Points 8">
                <a:extLst>
                  <a:ext uri="{FF2B5EF4-FFF2-40B4-BE49-F238E27FC236}">
                    <a16:creationId xmlns:a16="http://schemas.microsoft.com/office/drawing/2014/main" id="{1537193E-BD6B-4021-95ED-DCF9C2E31960}"/>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 name="Star: 4 Points 8">
                <a:extLst>
                  <a:ext uri="{FF2B5EF4-FFF2-40B4-BE49-F238E27FC236}">
                    <a16:creationId xmlns:a16="http://schemas.microsoft.com/office/drawing/2014/main" id="{E0C625D1-4F15-4CD2-81CB-C110E1951B81}"/>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EFC97B8-0ECC-4417-B854-A8318FB80623}"/>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B122089-0EDD-404E-8A5D-2CE7C5FA77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Freeform 5">
              <a:extLst>
                <a:ext uri="{FF2B5EF4-FFF2-40B4-BE49-F238E27FC236}">
                  <a16:creationId xmlns:a16="http://schemas.microsoft.com/office/drawing/2014/main" id="{CC0408BB-E595-47E6-9543-1812F672613E}"/>
                </a:ext>
              </a:extLst>
            </p:cNvPr>
            <p:cNvSpPr>
              <a:spLocks noEditPoints="1"/>
            </p:cNvSpPr>
            <p:nvPr/>
          </p:nvSpPr>
          <p:spPr bwMode="auto">
            <a:xfrm>
              <a:off x="894674" y="4320231"/>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a:solidFill>
                  <a:sysClr val="windowText" lastClr="000000"/>
                </a:solidFill>
                <a:latin typeface="Segoe UI Semilight"/>
              </a:endParaRPr>
            </a:p>
          </p:txBody>
        </p:sp>
        <p:cxnSp>
          <p:nvCxnSpPr>
            <p:cNvPr id="20" name="Straight Arrow Connector 19">
              <a:extLst>
                <a:ext uri="{FF2B5EF4-FFF2-40B4-BE49-F238E27FC236}">
                  <a16:creationId xmlns:a16="http://schemas.microsoft.com/office/drawing/2014/main" id="{FAAD2367-E640-4780-A78F-C35D42207FED}"/>
                </a:ext>
              </a:extLst>
            </p:cNvPr>
            <p:cNvCxnSpPr>
              <a:cxnSpLocks/>
            </p:cNvCxnSpPr>
            <p:nvPr/>
          </p:nvCxnSpPr>
          <p:spPr>
            <a:xfrm>
              <a:off x="1428810" y="4521465"/>
              <a:ext cx="182577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C771AE4F-6364-415E-9DF9-46763FE62D9C}"/>
                </a:ext>
              </a:extLst>
            </p:cNvPr>
            <p:cNvSpPr txBox="1"/>
            <p:nvPr/>
          </p:nvSpPr>
          <p:spPr>
            <a:xfrm>
              <a:off x="1913712" y="4521465"/>
              <a:ext cx="1416775"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Query Thread</a:t>
              </a:r>
            </a:p>
          </p:txBody>
        </p:sp>
        <p:sp>
          <p:nvSpPr>
            <p:cNvPr id="63" name="Rectangle 62">
              <a:extLst>
                <a:ext uri="{FF2B5EF4-FFF2-40B4-BE49-F238E27FC236}">
                  <a16:creationId xmlns:a16="http://schemas.microsoft.com/office/drawing/2014/main" id="{487D2466-4182-48E9-BF17-207E4792321A}"/>
                </a:ext>
              </a:extLst>
            </p:cNvPr>
            <p:cNvSpPr/>
            <p:nvPr/>
          </p:nvSpPr>
          <p:spPr>
            <a:xfrm>
              <a:off x="599219" y="4765535"/>
              <a:ext cx="849913" cy="307777"/>
            </a:xfrm>
            <a:prstGeom prst="rect">
              <a:avLst/>
            </a:prstGeom>
          </p:spPr>
          <p:txBody>
            <a:bodyPr wrap="none">
              <a:spAutoFit/>
            </a:bodyPr>
            <a:lstStyle/>
            <a:p>
              <a:r>
                <a:rPr lang="en-US" sz="1400">
                  <a:solidFill>
                    <a:srgbClr val="0078D7"/>
                  </a:solidFill>
                  <a:latin typeface="Segoe UI Semibold" panose="020B0702040204020203" pitchFamily="34" charset="0"/>
                  <a:cs typeface="Segoe UI Semibold" panose="020B0702040204020203" pitchFamily="34" charset="0"/>
                </a:rPr>
                <a:t>DOP = 1</a:t>
              </a:r>
            </a:p>
          </p:txBody>
        </p:sp>
      </p:grpSp>
      <p:grpSp>
        <p:nvGrpSpPr>
          <p:cNvPr id="67" name="Group 66">
            <a:extLst>
              <a:ext uri="{FF2B5EF4-FFF2-40B4-BE49-F238E27FC236}">
                <a16:creationId xmlns:a16="http://schemas.microsoft.com/office/drawing/2014/main" id="{A2CBBBB2-D8E9-4220-A558-8DB2872B8911}"/>
              </a:ext>
            </a:extLst>
          </p:cNvPr>
          <p:cNvGrpSpPr/>
          <p:nvPr/>
        </p:nvGrpSpPr>
        <p:grpSpPr>
          <a:xfrm>
            <a:off x="7280092" y="3682545"/>
            <a:ext cx="4055795" cy="1904505"/>
            <a:chOff x="7280092" y="3682545"/>
            <a:chExt cx="4055795" cy="1904505"/>
          </a:xfrm>
        </p:grpSpPr>
        <p:grpSp>
          <p:nvGrpSpPr>
            <p:cNvPr id="36" name="Group 35">
              <a:extLst>
                <a:ext uri="{FF2B5EF4-FFF2-40B4-BE49-F238E27FC236}">
                  <a16:creationId xmlns:a16="http://schemas.microsoft.com/office/drawing/2014/main" id="{5223F200-0C57-43BA-83C8-A0D44F920AC4}"/>
                </a:ext>
              </a:extLst>
            </p:cNvPr>
            <p:cNvGrpSpPr>
              <a:grpSpLocks noChangeAspect="1"/>
            </p:cNvGrpSpPr>
            <p:nvPr/>
          </p:nvGrpSpPr>
          <p:grpSpPr>
            <a:xfrm>
              <a:off x="10330334" y="4070900"/>
              <a:ext cx="1005553" cy="866714"/>
              <a:chOff x="9192685" y="1928658"/>
              <a:chExt cx="644698" cy="555680"/>
            </a:xfrm>
          </p:grpSpPr>
          <p:sp>
            <p:nvSpPr>
              <p:cNvPr id="37" name="Star: 4 Points 8">
                <a:extLst>
                  <a:ext uri="{FF2B5EF4-FFF2-40B4-BE49-F238E27FC236}">
                    <a16:creationId xmlns:a16="http://schemas.microsoft.com/office/drawing/2014/main" id="{6550D297-CB35-4B1C-88C0-5B859D4D9B82}"/>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Star: 4 Points 8">
                <a:extLst>
                  <a:ext uri="{FF2B5EF4-FFF2-40B4-BE49-F238E27FC236}">
                    <a16:creationId xmlns:a16="http://schemas.microsoft.com/office/drawing/2014/main" id="{A3F9FB04-2A9D-4AC2-A47C-191FDD0A77EA}"/>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2324B57E-AF95-4281-B343-FD57994FF9F4}"/>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9">
                <a:extLst>
                  <a:ext uri="{FF2B5EF4-FFF2-40B4-BE49-F238E27FC236}">
                    <a16:creationId xmlns:a16="http://schemas.microsoft.com/office/drawing/2014/main" id="{83561B72-21F3-43E7-B07E-E7AC89403CB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Freeform 5">
              <a:extLst>
                <a:ext uri="{FF2B5EF4-FFF2-40B4-BE49-F238E27FC236}">
                  <a16:creationId xmlns:a16="http://schemas.microsoft.com/office/drawing/2014/main" id="{B3E5CF5F-4F7F-4BD3-B20D-98CA9FDE4E8C}"/>
                </a:ext>
              </a:extLst>
            </p:cNvPr>
            <p:cNvSpPr>
              <a:spLocks noEditPoints="1"/>
            </p:cNvSpPr>
            <p:nvPr/>
          </p:nvSpPr>
          <p:spPr bwMode="auto">
            <a:xfrm>
              <a:off x="7600082" y="4261456"/>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cxnSp>
          <p:nvCxnSpPr>
            <p:cNvPr id="42" name="Straight Arrow Connector 41">
              <a:extLst>
                <a:ext uri="{FF2B5EF4-FFF2-40B4-BE49-F238E27FC236}">
                  <a16:creationId xmlns:a16="http://schemas.microsoft.com/office/drawing/2014/main" id="{4075F9F9-4739-4F97-B4A0-6941186BC4CC}"/>
                </a:ext>
              </a:extLst>
            </p:cNvPr>
            <p:cNvCxnSpPr>
              <a:cxnSpLocks/>
            </p:cNvCxnSpPr>
            <p:nvPr/>
          </p:nvCxnSpPr>
          <p:spPr>
            <a:xfrm>
              <a:off x="8331690" y="420042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a:extLst>
                <a:ext uri="{FF2B5EF4-FFF2-40B4-BE49-F238E27FC236}">
                  <a16:creationId xmlns:a16="http://schemas.microsoft.com/office/drawing/2014/main" id="{4AB855D6-6523-4A89-9A82-E145D341E8BD}"/>
                </a:ext>
              </a:extLst>
            </p:cNvPr>
            <p:cNvCxnSpPr>
              <a:cxnSpLocks/>
            </p:cNvCxnSpPr>
            <p:nvPr/>
          </p:nvCxnSpPr>
          <p:spPr>
            <a:xfrm>
              <a:off x="8331690" y="4718307"/>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a:extLst>
                <a:ext uri="{FF2B5EF4-FFF2-40B4-BE49-F238E27FC236}">
                  <a16:creationId xmlns:a16="http://schemas.microsoft.com/office/drawing/2014/main" id="{36981454-0747-4BCC-A482-BAFFAF2587E6}"/>
                </a:ext>
              </a:extLst>
            </p:cNvPr>
            <p:cNvCxnSpPr>
              <a:cxnSpLocks/>
            </p:cNvCxnSpPr>
            <p:nvPr/>
          </p:nvCxnSpPr>
          <p:spPr>
            <a:xfrm>
              <a:off x="8331690" y="3682545"/>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a16="http://schemas.microsoft.com/office/drawing/2014/main" id="{3BF63E71-9879-4CC9-827A-597355CB7F62}"/>
                </a:ext>
              </a:extLst>
            </p:cNvPr>
            <p:cNvSpPr txBox="1"/>
            <p:nvPr/>
          </p:nvSpPr>
          <p:spPr>
            <a:xfrm>
              <a:off x="8625591" y="3682545"/>
              <a:ext cx="15605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Primary</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7" name="TextBox 46">
              <a:extLst>
                <a:ext uri="{FF2B5EF4-FFF2-40B4-BE49-F238E27FC236}">
                  <a16:creationId xmlns:a16="http://schemas.microsoft.com/office/drawing/2014/main" id="{5054B585-613E-4380-B977-41AB4ED8A82F}"/>
                </a:ext>
              </a:extLst>
            </p:cNvPr>
            <p:cNvSpPr txBox="1"/>
            <p:nvPr/>
          </p:nvSpPr>
          <p:spPr>
            <a:xfrm>
              <a:off x="8625590" y="4200425"/>
              <a:ext cx="1549591"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8" name="TextBox 47">
              <a:extLst>
                <a:ext uri="{FF2B5EF4-FFF2-40B4-BE49-F238E27FC236}">
                  <a16:creationId xmlns:a16="http://schemas.microsoft.com/office/drawing/2014/main" id="{1F9B1718-E582-4A62-8D08-6E37438744B4}"/>
                </a:ext>
              </a:extLst>
            </p:cNvPr>
            <p:cNvSpPr txBox="1"/>
            <p:nvPr/>
          </p:nvSpPr>
          <p:spPr>
            <a:xfrm>
              <a:off x="8625591" y="4718306"/>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cxnSp>
          <p:nvCxnSpPr>
            <p:cNvPr id="45" name="Straight Arrow Connector 44">
              <a:extLst>
                <a:ext uri="{FF2B5EF4-FFF2-40B4-BE49-F238E27FC236}">
                  <a16:creationId xmlns:a16="http://schemas.microsoft.com/office/drawing/2014/main" id="{B1F9EC59-277B-41AE-8AB3-F178756A908F}"/>
                </a:ext>
              </a:extLst>
            </p:cNvPr>
            <p:cNvCxnSpPr>
              <a:cxnSpLocks/>
            </p:cNvCxnSpPr>
            <p:nvPr/>
          </p:nvCxnSpPr>
          <p:spPr>
            <a:xfrm>
              <a:off x="8324179" y="3682545"/>
              <a:ext cx="0" cy="517881"/>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a:extLst>
                <a:ext uri="{FF2B5EF4-FFF2-40B4-BE49-F238E27FC236}">
                  <a16:creationId xmlns:a16="http://schemas.microsoft.com/office/drawing/2014/main" id="{CF969560-4918-490A-9527-79984359B85A}"/>
                </a:ext>
              </a:extLst>
            </p:cNvPr>
            <p:cNvCxnSpPr>
              <a:cxnSpLocks/>
            </p:cNvCxnSpPr>
            <p:nvPr/>
          </p:nvCxnSpPr>
          <p:spPr>
            <a:xfrm>
              <a:off x="8324179" y="4200424"/>
              <a:ext cx="0" cy="1042416"/>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a:extLst>
                <a:ext uri="{FF2B5EF4-FFF2-40B4-BE49-F238E27FC236}">
                  <a16:creationId xmlns:a16="http://schemas.microsoft.com/office/drawing/2014/main" id="{90CBD902-9E59-4F06-AA9E-F3487FA63826}"/>
                </a:ext>
              </a:extLst>
            </p:cNvPr>
            <p:cNvCxnSpPr>
              <a:cxnSpLocks/>
            </p:cNvCxnSpPr>
            <p:nvPr/>
          </p:nvCxnSpPr>
          <p:spPr>
            <a:xfrm flipH="1">
              <a:off x="8134218" y="4462692"/>
              <a:ext cx="183490" cy="0"/>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AD06E196-69F1-4816-985C-60F225D00B3E}"/>
                </a:ext>
              </a:extLst>
            </p:cNvPr>
            <p:cNvCxnSpPr>
              <a:cxnSpLocks/>
            </p:cNvCxnSpPr>
            <p:nvPr/>
          </p:nvCxnSpPr>
          <p:spPr>
            <a:xfrm>
              <a:off x="8339413" y="523618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F02F5886-DE07-4EC8-82BF-718EAAA1DDEC}"/>
                </a:ext>
              </a:extLst>
            </p:cNvPr>
            <p:cNvSpPr txBox="1"/>
            <p:nvPr/>
          </p:nvSpPr>
          <p:spPr>
            <a:xfrm>
              <a:off x="8633314" y="5236185"/>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sp>
          <p:nvSpPr>
            <p:cNvPr id="64" name="Rectangle 63">
              <a:extLst>
                <a:ext uri="{FF2B5EF4-FFF2-40B4-BE49-F238E27FC236}">
                  <a16:creationId xmlns:a16="http://schemas.microsoft.com/office/drawing/2014/main" id="{AD14B998-E479-4D5A-B288-401107F9E113}"/>
                </a:ext>
              </a:extLst>
            </p:cNvPr>
            <p:cNvSpPr/>
            <p:nvPr/>
          </p:nvSpPr>
          <p:spPr>
            <a:xfrm>
              <a:off x="7280092" y="4725716"/>
              <a:ext cx="881973" cy="307777"/>
            </a:xfrm>
            <a:prstGeom prst="rect">
              <a:avLst/>
            </a:prstGeom>
          </p:spPr>
          <p:txBody>
            <a:bodyPr wrap="none">
              <a:spAutoFit/>
            </a:bodyPr>
            <a:lstStyle/>
            <a:p>
              <a:r>
                <a:rPr lang="en-US" sz="1400">
                  <a:solidFill>
                    <a:srgbClr val="0078D7"/>
                  </a:solidFill>
                  <a:latin typeface="Segoe UI Semibold" panose="020B0702040204020203" pitchFamily="34" charset="0"/>
                  <a:cs typeface="Segoe UI Semibold" panose="020B0702040204020203" pitchFamily="34" charset="0"/>
                </a:rPr>
                <a:t>DOP = 4</a:t>
              </a:r>
            </a:p>
          </p:txBody>
        </p:sp>
      </p:grpSp>
    </p:spTree>
    <p:extLst>
      <p:ext uri="{BB962C8B-B14F-4D97-AF65-F5344CB8AC3E}">
        <p14:creationId xmlns:p14="http://schemas.microsoft.com/office/powerpoint/2010/main" val="34456655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1E34-B419-45EB-98C5-B53E4DABA9E8}"/>
              </a:ext>
            </a:extLst>
          </p:cNvPr>
          <p:cNvSpPr>
            <a:spLocks noGrp="1"/>
          </p:cNvSpPr>
          <p:nvPr>
            <p:ph type="title"/>
          </p:nvPr>
        </p:nvSpPr>
        <p:spPr/>
        <p:txBody>
          <a:bodyPr/>
          <a:lstStyle/>
          <a:p>
            <a:r>
              <a:rPr lang="en-US"/>
              <a:t>Client </a:t>
            </a:r>
            <a:r>
              <a:rPr lang="en-US" err="1"/>
              <a:t>REsponse</a:t>
            </a:r>
            <a:r>
              <a:rPr lang="en-US"/>
              <a:t> Buffer</a:t>
            </a:r>
          </a:p>
        </p:txBody>
      </p:sp>
      <p:grpSp>
        <p:nvGrpSpPr>
          <p:cNvPr id="4" name="Group 3">
            <a:extLst>
              <a:ext uri="{FF2B5EF4-FFF2-40B4-BE49-F238E27FC236}">
                <a16:creationId xmlns:a16="http://schemas.microsoft.com/office/drawing/2014/main" id="{9751B766-FF21-46A7-8BCC-E19511CE62DA}"/>
              </a:ext>
            </a:extLst>
          </p:cNvPr>
          <p:cNvGrpSpPr>
            <a:grpSpLocks noChangeAspect="1"/>
          </p:cNvGrpSpPr>
          <p:nvPr/>
        </p:nvGrpSpPr>
        <p:grpSpPr>
          <a:xfrm>
            <a:off x="7916215" y="3620934"/>
            <a:ext cx="1759718" cy="1516750"/>
            <a:chOff x="9192685" y="1928658"/>
            <a:chExt cx="644698" cy="555680"/>
          </a:xfrm>
        </p:grpSpPr>
        <p:sp>
          <p:nvSpPr>
            <p:cNvPr id="5" name="Star: 4 Points 8">
              <a:extLst>
                <a:ext uri="{FF2B5EF4-FFF2-40B4-BE49-F238E27FC236}">
                  <a16:creationId xmlns:a16="http://schemas.microsoft.com/office/drawing/2014/main" id="{9690317E-9637-48CE-91DC-F75962D951AA}"/>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6" name="Star: 4 Points 8">
              <a:extLst>
                <a:ext uri="{FF2B5EF4-FFF2-40B4-BE49-F238E27FC236}">
                  <a16:creationId xmlns:a16="http://schemas.microsoft.com/office/drawing/2014/main" id="{F804C8AA-BEEE-4E7C-AE76-AF34494640FC}"/>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B3335A77-9431-45DB-91CA-44AD70062F3B}"/>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9">
              <a:extLst>
                <a:ext uri="{FF2B5EF4-FFF2-40B4-BE49-F238E27FC236}">
                  <a16:creationId xmlns:a16="http://schemas.microsoft.com/office/drawing/2014/main" id="{922DB11E-D8F8-420E-95CE-37314270CE4F}"/>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Freeform 5">
            <a:extLst>
              <a:ext uri="{FF2B5EF4-FFF2-40B4-BE49-F238E27FC236}">
                <a16:creationId xmlns:a16="http://schemas.microsoft.com/office/drawing/2014/main" id="{ED9DB7FC-5088-49F3-8AAD-60B041AF40F3}"/>
              </a:ext>
            </a:extLst>
          </p:cNvPr>
          <p:cNvSpPr>
            <a:spLocks noEditPoints="1"/>
          </p:cNvSpPr>
          <p:nvPr/>
        </p:nvSpPr>
        <p:spPr bwMode="auto">
          <a:xfrm>
            <a:off x="2066561" y="3655928"/>
            <a:ext cx="423489" cy="70432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a:solidFill>
                <a:sysClr val="windowText" lastClr="000000"/>
              </a:solidFill>
              <a:latin typeface="Segoe UI Semilight"/>
            </a:endParaRPr>
          </a:p>
        </p:txBody>
      </p:sp>
      <p:cxnSp>
        <p:nvCxnSpPr>
          <p:cNvPr id="10" name="Straight Arrow Connector 9">
            <a:extLst>
              <a:ext uri="{FF2B5EF4-FFF2-40B4-BE49-F238E27FC236}">
                <a16:creationId xmlns:a16="http://schemas.microsoft.com/office/drawing/2014/main" id="{37C803E4-13AF-43DB-A329-F0954BA306BD}"/>
              </a:ext>
            </a:extLst>
          </p:cNvPr>
          <p:cNvCxnSpPr>
            <a:cxnSpLocks/>
          </p:cNvCxnSpPr>
          <p:nvPr/>
        </p:nvCxnSpPr>
        <p:spPr>
          <a:xfrm flipH="1">
            <a:off x="4082131" y="4009555"/>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865BDAE6-9CF0-45B8-AF00-56C98BD8C717}"/>
              </a:ext>
            </a:extLst>
          </p:cNvPr>
          <p:cNvCxnSpPr>
            <a:cxnSpLocks/>
          </p:cNvCxnSpPr>
          <p:nvPr/>
        </p:nvCxnSpPr>
        <p:spPr>
          <a:xfrm>
            <a:off x="4416383" y="2897855"/>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54E378F8-E2AF-4DDF-A496-9679789A58C7}"/>
              </a:ext>
            </a:extLst>
          </p:cNvPr>
          <p:cNvCxnSpPr>
            <a:cxnSpLocks/>
          </p:cNvCxnSpPr>
          <p:nvPr/>
        </p:nvCxnSpPr>
        <p:spPr>
          <a:xfrm>
            <a:off x="4403238" y="2897855"/>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6E541C28-9545-49D5-9BFB-78829E27D757}"/>
              </a:ext>
            </a:extLst>
          </p:cNvPr>
          <p:cNvSpPr txBox="1"/>
          <p:nvPr/>
        </p:nvSpPr>
        <p:spPr>
          <a:xfrm>
            <a:off x="4930709" y="2897855"/>
            <a:ext cx="1816526"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First Request</a:t>
            </a:r>
          </a:p>
        </p:txBody>
      </p:sp>
      <p:cxnSp>
        <p:nvCxnSpPr>
          <p:cNvPr id="18" name="Straight Arrow Connector 17">
            <a:extLst>
              <a:ext uri="{FF2B5EF4-FFF2-40B4-BE49-F238E27FC236}">
                <a16:creationId xmlns:a16="http://schemas.microsoft.com/office/drawing/2014/main" id="{82E62BD9-23A0-42FE-B3F1-CBA515103762}"/>
              </a:ext>
            </a:extLst>
          </p:cNvPr>
          <p:cNvCxnSpPr>
            <a:cxnSpLocks/>
          </p:cNvCxnSpPr>
          <p:nvPr/>
        </p:nvCxnSpPr>
        <p:spPr>
          <a:xfrm flipH="1">
            <a:off x="4082131" y="3804147"/>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0" name="Group 19">
            <a:extLst>
              <a:ext uri="{FF2B5EF4-FFF2-40B4-BE49-F238E27FC236}">
                <a16:creationId xmlns:a16="http://schemas.microsoft.com/office/drawing/2014/main" id="{C16F614F-67D3-4342-AE19-61F73D7AB633}"/>
              </a:ext>
            </a:extLst>
          </p:cNvPr>
          <p:cNvGrpSpPr/>
          <p:nvPr/>
        </p:nvGrpSpPr>
        <p:grpSpPr>
          <a:xfrm>
            <a:off x="3413469" y="3830311"/>
            <a:ext cx="370104" cy="366416"/>
            <a:chOff x="5439748" y="810062"/>
            <a:chExt cx="3414577" cy="3380554"/>
          </a:xfrm>
        </p:grpSpPr>
        <p:sp>
          <p:nvSpPr>
            <p:cNvPr id="21" name="Rectangle 20">
              <a:extLst>
                <a:ext uri="{FF2B5EF4-FFF2-40B4-BE49-F238E27FC236}">
                  <a16:creationId xmlns:a16="http://schemas.microsoft.com/office/drawing/2014/main" id="{D9179003-1071-405B-BC65-9787495F2BBD}"/>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2" name="Connector: Elbow 602">
              <a:extLst>
                <a:ext uri="{FF2B5EF4-FFF2-40B4-BE49-F238E27FC236}">
                  <a16:creationId xmlns:a16="http://schemas.microsoft.com/office/drawing/2014/main" id="{DD50427F-5702-470D-9498-B97937E45F49}"/>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603">
              <a:extLst>
                <a:ext uri="{FF2B5EF4-FFF2-40B4-BE49-F238E27FC236}">
                  <a16:creationId xmlns:a16="http://schemas.microsoft.com/office/drawing/2014/main" id="{880F5BC0-A17D-4B97-95B4-75136CCC8D2A}"/>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Connector: Elbow 604">
              <a:extLst>
                <a:ext uri="{FF2B5EF4-FFF2-40B4-BE49-F238E27FC236}">
                  <a16:creationId xmlns:a16="http://schemas.microsoft.com/office/drawing/2014/main" id="{5E29A610-FF12-4903-BB93-2B8C131EACC0}"/>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Connector: Elbow 605">
              <a:extLst>
                <a:ext uri="{FF2B5EF4-FFF2-40B4-BE49-F238E27FC236}">
                  <a16:creationId xmlns:a16="http://schemas.microsoft.com/office/drawing/2014/main" id="{2F341DDA-E441-448E-BC0F-019E0B0E595E}"/>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Connector: Elbow 606">
              <a:extLst>
                <a:ext uri="{FF2B5EF4-FFF2-40B4-BE49-F238E27FC236}">
                  <a16:creationId xmlns:a16="http://schemas.microsoft.com/office/drawing/2014/main" id="{250EEFDD-468B-4295-AC1F-F432BC5AE911}"/>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76326D8-B95F-4497-9DB5-EBFB296ECD25}"/>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28" name="Oval 27">
              <a:extLst>
                <a:ext uri="{FF2B5EF4-FFF2-40B4-BE49-F238E27FC236}">
                  <a16:creationId xmlns:a16="http://schemas.microsoft.com/office/drawing/2014/main" id="{8F38AAA6-618C-476F-982F-F9CBA11D2632}"/>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29" name="Oval 28">
              <a:extLst>
                <a:ext uri="{FF2B5EF4-FFF2-40B4-BE49-F238E27FC236}">
                  <a16:creationId xmlns:a16="http://schemas.microsoft.com/office/drawing/2014/main" id="{DD16948D-E306-469A-957D-F52D754BA31F}"/>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30" name="Oval 29">
              <a:extLst>
                <a:ext uri="{FF2B5EF4-FFF2-40B4-BE49-F238E27FC236}">
                  <a16:creationId xmlns:a16="http://schemas.microsoft.com/office/drawing/2014/main" id="{A1738B9D-57BB-4B35-B15B-425AC463AB9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sp>
        <p:nvSpPr>
          <p:cNvPr id="33" name="TextBox 32">
            <a:extLst>
              <a:ext uri="{FF2B5EF4-FFF2-40B4-BE49-F238E27FC236}">
                <a16:creationId xmlns:a16="http://schemas.microsoft.com/office/drawing/2014/main" id="{105C28F2-39EE-41D6-BC82-0B507BB269D1}"/>
              </a:ext>
            </a:extLst>
          </p:cNvPr>
          <p:cNvSpPr txBox="1"/>
          <p:nvPr/>
        </p:nvSpPr>
        <p:spPr>
          <a:xfrm>
            <a:off x="4930709" y="3987351"/>
            <a:ext cx="1816526"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First Response</a:t>
            </a:r>
          </a:p>
        </p:txBody>
      </p:sp>
      <p:cxnSp>
        <p:nvCxnSpPr>
          <p:cNvPr id="34" name="Straight Arrow Connector 33">
            <a:extLst>
              <a:ext uri="{FF2B5EF4-FFF2-40B4-BE49-F238E27FC236}">
                <a16:creationId xmlns:a16="http://schemas.microsoft.com/office/drawing/2014/main" id="{7198525C-8491-4304-A8BC-5E3F5BAFB6DB}"/>
              </a:ext>
            </a:extLst>
          </p:cNvPr>
          <p:cNvCxnSpPr>
            <a:cxnSpLocks/>
          </p:cNvCxnSpPr>
          <p:nvPr/>
        </p:nvCxnSpPr>
        <p:spPr>
          <a:xfrm flipV="1">
            <a:off x="4429528" y="5169258"/>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AB312972-2EE7-496C-80E9-6B49045D4C84}"/>
              </a:ext>
            </a:extLst>
          </p:cNvPr>
          <p:cNvCxnSpPr>
            <a:cxnSpLocks/>
          </p:cNvCxnSpPr>
          <p:nvPr/>
        </p:nvCxnSpPr>
        <p:spPr>
          <a:xfrm flipV="1">
            <a:off x="4416383" y="4262967"/>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45599D3-B686-4448-A2CC-ADFF40A191F8}"/>
              </a:ext>
            </a:extLst>
          </p:cNvPr>
          <p:cNvSpPr txBox="1"/>
          <p:nvPr/>
        </p:nvSpPr>
        <p:spPr>
          <a:xfrm>
            <a:off x="4930709" y="5184385"/>
            <a:ext cx="2159204"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Concurrent Request</a:t>
            </a:r>
          </a:p>
        </p:txBody>
      </p:sp>
      <p:cxnSp>
        <p:nvCxnSpPr>
          <p:cNvPr id="37" name="Straight Arrow Connector 36">
            <a:extLst>
              <a:ext uri="{FF2B5EF4-FFF2-40B4-BE49-F238E27FC236}">
                <a16:creationId xmlns:a16="http://schemas.microsoft.com/office/drawing/2014/main" id="{2027BD49-AE59-4BA4-8FE4-701A8D597C36}"/>
              </a:ext>
            </a:extLst>
          </p:cNvPr>
          <p:cNvCxnSpPr>
            <a:cxnSpLocks/>
          </p:cNvCxnSpPr>
          <p:nvPr/>
        </p:nvCxnSpPr>
        <p:spPr>
          <a:xfrm flipH="1" flipV="1">
            <a:off x="4095276" y="4262966"/>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F67656CD-754D-44FA-89E1-8B8ACF05559E}"/>
              </a:ext>
            </a:extLst>
          </p:cNvPr>
          <p:cNvCxnSpPr>
            <a:cxnSpLocks/>
          </p:cNvCxnSpPr>
          <p:nvPr/>
        </p:nvCxnSpPr>
        <p:spPr>
          <a:xfrm flipH="1">
            <a:off x="4095275" y="5807194"/>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8B2BD406-794C-4B44-9A51-9F566F073C11}"/>
              </a:ext>
            </a:extLst>
          </p:cNvPr>
          <p:cNvSpPr txBox="1"/>
          <p:nvPr/>
        </p:nvSpPr>
        <p:spPr>
          <a:xfrm>
            <a:off x="4943852" y="5784990"/>
            <a:ext cx="2333375"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Concurrent Response</a:t>
            </a:r>
          </a:p>
        </p:txBody>
      </p:sp>
      <p:sp>
        <p:nvSpPr>
          <p:cNvPr id="41" name="Freeform 26">
            <a:extLst>
              <a:ext uri="{FF2B5EF4-FFF2-40B4-BE49-F238E27FC236}">
                <a16:creationId xmlns:a16="http://schemas.microsoft.com/office/drawing/2014/main" id="{D4771188-B6A7-4186-BF2D-CECAB7601691}"/>
              </a:ext>
            </a:extLst>
          </p:cNvPr>
          <p:cNvSpPr>
            <a:spLocks/>
          </p:cNvSpPr>
          <p:nvPr/>
        </p:nvSpPr>
        <p:spPr bwMode="auto">
          <a:xfrm>
            <a:off x="3244629" y="5696336"/>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7F883F20-BE2E-46F0-9B44-EE61AAC8311E}"/>
              </a:ext>
            </a:extLst>
          </p:cNvPr>
          <p:cNvSpPr>
            <a:spLocks/>
          </p:cNvSpPr>
          <p:nvPr/>
        </p:nvSpPr>
        <p:spPr bwMode="auto">
          <a:xfrm>
            <a:off x="3376960" y="5696336"/>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a:extLst>
              <a:ext uri="{FF2B5EF4-FFF2-40B4-BE49-F238E27FC236}">
                <a16:creationId xmlns:a16="http://schemas.microsoft.com/office/drawing/2014/main" id="{B67EA076-DBB4-4F99-BD55-0F9FE12C1968}"/>
              </a:ext>
            </a:extLst>
          </p:cNvPr>
          <p:cNvSpPr>
            <a:spLocks/>
          </p:cNvSpPr>
          <p:nvPr/>
        </p:nvSpPr>
        <p:spPr bwMode="auto">
          <a:xfrm>
            <a:off x="3511906" y="5696336"/>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79B4804C-895B-4DD1-9CF4-C3F8EF5B96D7}"/>
              </a:ext>
            </a:extLst>
          </p:cNvPr>
          <p:cNvSpPr>
            <a:spLocks/>
          </p:cNvSpPr>
          <p:nvPr/>
        </p:nvSpPr>
        <p:spPr bwMode="auto">
          <a:xfrm>
            <a:off x="3648449" y="5696336"/>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A47F2A76-8327-4D1C-9E24-0491356F2323}"/>
              </a:ext>
            </a:extLst>
          </p:cNvPr>
          <p:cNvSpPr>
            <a:spLocks/>
          </p:cNvSpPr>
          <p:nvPr/>
        </p:nvSpPr>
        <p:spPr bwMode="auto">
          <a:xfrm>
            <a:off x="3784992" y="5696335"/>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0B0BB3C-5E2A-450A-86DA-E6A1A4AFC9FC}"/>
              </a:ext>
            </a:extLst>
          </p:cNvPr>
          <p:cNvSpPr txBox="1"/>
          <p:nvPr/>
        </p:nvSpPr>
        <p:spPr>
          <a:xfrm>
            <a:off x="2940165" y="5892910"/>
            <a:ext cx="1370041"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Client Buffer</a:t>
            </a:r>
          </a:p>
        </p:txBody>
      </p:sp>
      <p:cxnSp>
        <p:nvCxnSpPr>
          <p:cNvPr id="47" name="Straight Arrow Connector 46">
            <a:extLst>
              <a:ext uri="{FF2B5EF4-FFF2-40B4-BE49-F238E27FC236}">
                <a16:creationId xmlns:a16="http://schemas.microsoft.com/office/drawing/2014/main" id="{61897EEC-6E8B-48F8-96B5-87B9AEE63732}"/>
              </a:ext>
            </a:extLst>
          </p:cNvPr>
          <p:cNvCxnSpPr>
            <a:cxnSpLocks/>
          </p:cNvCxnSpPr>
          <p:nvPr/>
        </p:nvCxnSpPr>
        <p:spPr>
          <a:xfrm flipV="1">
            <a:off x="3576677" y="4338638"/>
            <a:ext cx="0" cy="120015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0A19CE79-A45E-42D3-B0FF-E82017975CC8}"/>
              </a:ext>
            </a:extLst>
          </p:cNvPr>
          <p:cNvCxnSpPr>
            <a:cxnSpLocks/>
          </p:cNvCxnSpPr>
          <p:nvPr/>
        </p:nvCxnSpPr>
        <p:spPr>
          <a:xfrm flipH="1">
            <a:off x="2638425" y="3999560"/>
            <a:ext cx="606204"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 name="Oval 47">
            <a:extLst>
              <a:ext uri="{FF2B5EF4-FFF2-40B4-BE49-F238E27FC236}">
                <a16:creationId xmlns:a16="http://schemas.microsoft.com/office/drawing/2014/main" id="{BBAEA3F5-78EA-4EEE-9CAC-389107AC2D57}"/>
              </a:ext>
            </a:extLst>
          </p:cNvPr>
          <p:cNvSpPr>
            <a:spLocks noChangeAspect="1"/>
          </p:cNvSpPr>
          <p:nvPr/>
        </p:nvSpPr>
        <p:spPr>
          <a:xfrm>
            <a:off x="2849316" y="3782075"/>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92C2E8"/>
                </a:solidFill>
                <a:effectLst/>
                <a:uLnTx/>
                <a:uFillTx/>
                <a:latin typeface="Calibri" panose="020F0502020204030204"/>
                <a:ea typeface=""/>
                <a:cs typeface=""/>
              </a:rPr>
              <a:t>1</a:t>
            </a:r>
          </a:p>
        </p:txBody>
      </p:sp>
      <p:sp>
        <p:nvSpPr>
          <p:cNvPr id="50" name="Oval 49">
            <a:extLst>
              <a:ext uri="{FF2B5EF4-FFF2-40B4-BE49-F238E27FC236}">
                <a16:creationId xmlns:a16="http://schemas.microsoft.com/office/drawing/2014/main" id="{0A506E70-E5FA-44F6-86A3-75058D334186}"/>
              </a:ext>
            </a:extLst>
          </p:cNvPr>
          <p:cNvSpPr>
            <a:spLocks noChangeAspect="1"/>
          </p:cNvSpPr>
          <p:nvPr/>
        </p:nvSpPr>
        <p:spPr>
          <a:xfrm>
            <a:off x="5717812" y="3782075"/>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srgbClr val="92C2E8"/>
                </a:solidFill>
                <a:latin typeface="Calibri" panose="020F0502020204030204"/>
                <a:ea typeface=""/>
                <a:cs typeface=""/>
              </a:rPr>
              <a:t>3</a:t>
            </a:r>
            <a:endParaRPr kumimoji="0" lang="en-US" sz="1200" b="0" i="0" u="none" strike="noStrike" kern="0" cap="none" spc="0" normalizeH="0" baseline="0" noProof="0">
              <a:ln>
                <a:noFill/>
              </a:ln>
              <a:solidFill>
                <a:srgbClr val="92C2E8"/>
              </a:solidFill>
              <a:effectLst/>
              <a:uLnTx/>
              <a:uFillTx/>
              <a:latin typeface="Calibri" panose="020F0502020204030204"/>
              <a:ea typeface=""/>
              <a:cs typeface=""/>
            </a:endParaRPr>
          </a:p>
        </p:txBody>
      </p:sp>
      <p:sp>
        <p:nvSpPr>
          <p:cNvPr id="51" name="Oval 50">
            <a:extLst>
              <a:ext uri="{FF2B5EF4-FFF2-40B4-BE49-F238E27FC236}">
                <a16:creationId xmlns:a16="http://schemas.microsoft.com/office/drawing/2014/main" id="{3F908404-D531-48D0-B839-BCF270128E81}"/>
              </a:ext>
            </a:extLst>
          </p:cNvPr>
          <p:cNvSpPr>
            <a:spLocks noChangeAspect="1"/>
          </p:cNvSpPr>
          <p:nvPr/>
        </p:nvSpPr>
        <p:spPr>
          <a:xfrm>
            <a:off x="5724010" y="2659355"/>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92C2E8"/>
                </a:solidFill>
                <a:effectLst/>
                <a:uLnTx/>
                <a:uFillTx/>
                <a:latin typeface="Calibri" panose="020F0502020204030204"/>
                <a:ea typeface=""/>
                <a:cs typeface=""/>
              </a:rPr>
              <a:t>2</a:t>
            </a:r>
          </a:p>
        </p:txBody>
      </p:sp>
      <p:sp>
        <p:nvSpPr>
          <p:cNvPr id="53" name="Oval 52">
            <a:extLst>
              <a:ext uri="{FF2B5EF4-FFF2-40B4-BE49-F238E27FC236}">
                <a16:creationId xmlns:a16="http://schemas.microsoft.com/office/drawing/2014/main" id="{C8E521E2-3C7F-4777-BA12-2EA82B9120AF}"/>
              </a:ext>
            </a:extLst>
          </p:cNvPr>
          <p:cNvSpPr>
            <a:spLocks noChangeAspect="1"/>
          </p:cNvSpPr>
          <p:nvPr/>
        </p:nvSpPr>
        <p:spPr>
          <a:xfrm>
            <a:off x="5724010" y="4938713"/>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92C2E8"/>
                </a:solidFill>
                <a:effectLst/>
                <a:uLnTx/>
                <a:uFillTx/>
                <a:latin typeface="Calibri" panose="020F0502020204030204"/>
                <a:ea typeface=""/>
                <a:cs typeface=""/>
              </a:rPr>
              <a:t>4</a:t>
            </a:r>
          </a:p>
        </p:txBody>
      </p:sp>
      <p:sp>
        <p:nvSpPr>
          <p:cNvPr id="54" name="Oval 53">
            <a:extLst>
              <a:ext uri="{FF2B5EF4-FFF2-40B4-BE49-F238E27FC236}">
                <a16:creationId xmlns:a16="http://schemas.microsoft.com/office/drawing/2014/main" id="{C5B8C792-FCF2-4D04-90DE-FA0B40F6F759}"/>
              </a:ext>
            </a:extLst>
          </p:cNvPr>
          <p:cNvSpPr>
            <a:spLocks noChangeAspect="1"/>
          </p:cNvSpPr>
          <p:nvPr/>
        </p:nvSpPr>
        <p:spPr>
          <a:xfrm>
            <a:off x="5724010" y="5573718"/>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92C2E8"/>
                </a:solidFill>
                <a:effectLst/>
                <a:uLnTx/>
                <a:uFillTx/>
                <a:latin typeface="Calibri" panose="020F0502020204030204"/>
                <a:ea typeface=""/>
                <a:cs typeface=""/>
              </a:rPr>
              <a:t>5</a:t>
            </a:r>
          </a:p>
        </p:txBody>
      </p:sp>
      <p:sp>
        <p:nvSpPr>
          <p:cNvPr id="55" name="Oval 54">
            <a:extLst>
              <a:ext uri="{FF2B5EF4-FFF2-40B4-BE49-F238E27FC236}">
                <a16:creationId xmlns:a16="http://schemas.microsoft.com/office/drawing/2014/main" id="{B55E5D87-7244-46F9-93C9-ECC32ADB1D67}"/>
              </a:ext>
            </a:extLst>
          </p:cNvPr>
          <p:cNvSpPr>
            <a:spLocks noChangeAspect="1"/>
          </p:cNvSpPr>
          <p:nvPr/>
        </p:nvSpPr>
        <p:spPr>
          <a:xfrm>
            <a:off x="3301269" y="4938713"/>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92C2E8"/>
                </a:solidFill>
                <a:effectLst/>
                <a:uLnTx/>
                <a:uFillTx/>
                <a:latin typeface="Calibri" panose="020F0502020204030204"/>
                <a:ea typeface=""/>
                <a:cs typeface=""/>
              </a:rPr>
              <a:t>6</a:t>
            </a:r>
          </a:p>
        </p:txBody>
      </p:sp>
    </p:spTree>
    <p:extLst>
      <p:ext uri="{BB962C8B-B14F-4D97-AF65-F5344CB8AC3E}">
        <p14:creationId xmlns:p14="http://schemas.microsoft.com/office/powerpoint/2010/main" val="6042092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lstStyle/>
          <a:p>
            <a:r>
              <a:rPr lang="en-US"/>
              <a:t>SDK Query Options</a:t>
            </a:r>
          </a:p>
        </p:txBody>
      </p:sp>
      <p:sp>
        <p:nvSpPr>
          <p:cNvPr id="3" name="Text Placeholder 2">
            <a:extLst>
              <a:ext uri="{FF2B5EF4-FFF2-40B4-BE49-F238E27FC236}">
                <a16:creationId xmlns:a16="http://schemas.microsoft.com/office/drawing/2014/main" id="{4C9E245A-7521-4550-AC69-5FE3B4FA85A8}"/>
              </a:ext>
            </a:extLst>
          </p:cNvPr>
          <p:cNvSpPr>
            <a:spLocks noGrp="1"/>
          </p:cNvSpPr>
          <p:nvPr>
            <p:ph type="body" sz="quarter" idx="10"/>
          </p:nvPr>
        </p:nvSpPr>
        <p:spPr>
          <a:xfrm>
            <a:off x="269238" y="1925685"/>
            <a:ext cx="7031736" cy="584775"/>
          </a:xfrm>
        </p:spPr>
        <p:txBody>
          <a:bodyPr/>
          <a:lstStyle/>
          <a:p>
            <a:r>
              <a:rPr lang="en-US" sz="1600"/>
              <a:t>ACHIEVING OPTIMAL PERFORMANCE IS OFTEN A BALANCING ACT BETWEEN THESE TWO PROPERTIES </a:t>
            </a:r>
          </a:p>
        </p:txBody>
      </p:sp>
      <p:sp>
        <p:nvSpPr>
          <p:cNvPr id="4" name="Arrow: Right 3">
            <a:extLst>
              <a:ext uri="{FF2B5EF4-FFF2-40B4-BE49-F238E27FC236}">
                <a16:creationId xmlns:a16="http://schemas.microsoft.com/office/drawing/2014/main" id="{950645E0-3FF3-426B-8E17-5EDF4B4EFB2A}"/>
              </a:ext>
            </a:extLst>
          </p:cNvPr>
          <p:cNvSpPr/>
          <p:nvPr/>
        </p:nvSpPr>
        <p:spPr bwMode="auto">
          <a:xfrm>
            <a:off x="934211" y="3429000"/>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Max Degree of Parallelism</a:t>
            </a:r>
          </a:p>
        </p:txBody>
      </p:sp>
      <p:sp>
        <p:nvSpPr>
          <p:cNvPr id="5" name="TextBox 4">
            <a:extLst>
              <a:ext uri="{FF2B5EF4-FFF2-40B4-BE49-F238E27FC236}">
                <a16:creationId xmlns:a16="http://schemas.microsoft.com/office/drawing/2014/main" id="{F677B670-3D6B-4F97-9EC7-3CA979F21B2F}"/>
              </a:ext>
            </a:extLst>
          </p:cNvPr>
          <p:cNvSpPr txBox="1"/>
          <p:nvPr/>
        </p:nvSpPr>
        <p:spPr>
          <a:xfrm>
            <a:off x="587641" y="3538853"/>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27C28EFA-2A70-4CE5-9D9B-1B4BCF6F8A77}"/>
              </a:ext>
            </a:extLst>
          </p:cNvPr>
          <p:cNvSpPr txBox="1"/>
          <p:nvPr/>
        </p:nvSpPr>
        <p:spPr>
          <a:xfrm>
            <a:off x="11269331" y="3483453"/>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8" name="Arrow: Right 7">
            <a:extLst>
              <a:ext uri="{FF2B5EF4-FFF2-40B4-BE49-F238E27FC236}">
                <a16:creationId xmlns:a16="http://schemas.microsoft.com/office/drawing/2014/main" id="{F3BC57F8-82F6-438B-998F-BB7D4C6C229A}"/>
              </a:ext>
            </a:extLst>
          </p:cNvPr>
          <p:cNvSpPr/>
          <p:nvPr/>
        </p:nvSpPr>
        <p:spPr bwMode="auto">
          <a:xfrm>
            <a:off x="934211" y="5345475"/>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Max Buffered Item Count</a:t>
            </a:r>
          </a:p>
        </p:txBody>
      </p:sp>
      <p:sp>
        <p:nvSpPr>
          <p:cNvPr id="9" name="TextBox 8">
            <a:extLst>
              <a:ext uri="{FF2B5EF4-FFF2-40B4-BE49-F238E27FC236}">
                <a16:creationId xmlns:a16="http://schemas.microsoft.com/office/drawing/2014/main" id="{1B6F774B-4C0B-4D4A-B130-7184FBD00B33}"/>
              </a:ext>
            </a:extLst>
          </p:cNvPr>
          <p:cNvSpPr txBox="1"/>
          <p:nvPr/>
        </p:nvSpPr>
        <p:spPr>
          <a:xfrm>
            <a:off x="587641" y="5455328"/>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10" name="TextBox 9">
            <a:extLst>
              <a:ext uri="{FF2B5EF4-FFF2-40B4-BE49-F238E27FC236}">
                <a16:creationId xmlns:a16="http://schemas.microsoft.com/office/drawing/2014/main" id="{C05243CE-7364-4B7A-A26E-82D116EB4C00}"/>
              </a:ext>
            </a:extLst>
          </p:cNvPr>
          <p:cNvSpPr txBox="1"/>
          <p:nvPr/>
        </p:nvSpPr>
        <p:spPr>
          <a:xfrm>
            <a:off x="11269331" y="5399928"/>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11" name="TextBox 10">
            <a:extLst>
              <a:ext uri="{FF2B5EF4-FFF2-40B4-BE49-F238E27FC236}">
                <a16:creationId xmlns:a16="http://schemas.microsoft.com/office/drawing/2014/main" id="{B060D58B-F995-4D27-B44A-EC8998CA00E4}"/>
              </a:ext>
            </a:extLst>
          </p:cNvPr>
          <p:cNvSpPr txBox="1"/>
          <p:nvPr/>
        </p:nvSpPr>
        <p:spPr>
          <a:xfrm>
            <a:off x="934211" y="4880732"/>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Smaller Memory Footprint</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2" name="TextBox 11">
            <a:extLst>
              <a:ext uri="{FF2B5EF4-FFF2-40B4-BE49-F238E27FC236}">
                <a16:creationId xmlns:a16="http://schemas.microsoft.com/office/drawing/2014/main" id="{45A52722-DC44-445D-954D-84A999E4D5CC}"/>
              </a:ext>
            </a:extLst>
          </p:cNvPr>
          <p:cNvSpPr txBox="1"/>
          <p:nvPr/>
        </p:nvSpPr>
        <p:spPr>
          <a:xfrm>
            <a:off x="934211" y="2961563"/>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Decreased Thread Usage</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3" name="TextBox 12">
            <a:extLst>
              <a:ext uri="{FF2B5EF4-FFF2-40B4-BE49-F238E27FC236}">
                <a16:creationId xmlns:a16="http://schemas.microsoft.com/office/drawing/2014/main" id="{9D8FD8DD-0868-4244-98C5-0480A08DB202}"/>
              </a:ext>
            </a:extLst>
          </p:cNvPr>
          <p:cNvSpPr txBox="1"/>
          <p:nvPr/>
        </p:nvSpPr>
        <p:spPr>
          <a:xfrm>
            <a:off x="8396697" y="4880731"/>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Larger Memory Footprint</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
        <p:nvSpPr>
          <p:cNvPr id="14" name="TextBox 13">
            <a:extLst>
              <a:ext uri="{FF2B5EF4-FFF2-40B4-BE49-F238E27FC236}">
                <a16:creationId xmlns:a16="http://schemas.microsoft.com/office/drawing/2014/main" id="{105CB0BC-D70E-4100-84E7-19208DC3AF53}"/>
              </a:ext>
            </a:extLst>
          </p:cNvPr>
          <p:cNvSpPr txBox="1"/>
          <p:nvPr/>
        </p:nvSpPr>
        <p:spPr>
          <a:xfrm>
            <a:off x="8396697" y="2964257"/>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Increased Thread Usage</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Tree>
    <p:extLst>
      <p:ext uri="{BB962C8B-B14F-4D97-AF65-F5344CB8AC3E}">
        <p14:creationId xmlns:p14="http://schemas.microsoft.com/office/powerpoint/2010/main" val="25444437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SCALES AS YOUR APPS’ NEEDS CHANGE</a:t>
            </a:r>
          </a:p>
          <a:p>
            <a:endParaRPr lang="en-US"/>
          </a:p>
          <a:p>
            <a:r>
              <a:rPr lang="en-US" sz="1600" b="0">
                <a:solidFill>
                  <a:schemeClr val="tx1"/>
                </a:solidFill>
                <a:latin typeface="Segoe UI Semilight" charset="0"/>
                <a:ea typeface="Segoe UI Semilight" charset="0"/>
                <a:cs typeface="Segoe UI Semilight" charset="0"/>
              </a:rPr>
              <a:t>Independently and elastically scale storage and throughput across regions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even during unpredictable traffic bursts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Elastically scale throughput from 10 to 100s of millions of requests/sec across multiple regions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Support for requests/sec for different workloads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62367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lstStyle/>
          <a:p>
            <a:r>
              <a:rPr lang="en-US"/>
              <a:t>SDK Query Options</a:t>
            </a:r>
          </a:p>
        </p:txBody>
      </p:sp>
      <p:graphicFrame>
        <p:nvGraphicFramePr>
          <p:cNvPr id="15" name="Table 14">
            <a:extLst>
              <a:ext uri="{FF2B5EF4-FFF2-40B4-BE49-F238E27FC236}">
                <a16:creationId xmlns:a16="http://schemas.microsoft.com/office/drawing/2014/main" id="{7F058EDE-BDFF-449A-AD51-6A2E5E667E0F}"/>
              </a:ext>
            </a:extLst>
          </p:cNvPr>
          <p:cNvGraphicFramePr>
            <a:graphicFrameLocks noGrp="1"/>
          </p:cNvGraphicFramePr>
          <p:nvPr>
            <p:extLst>
              <p:ext uri="{D42A27DB-BD31-4B8C-83A1-F6EECF244321}">
                <p14:modId xmlns:p14="http://schemas.microsoft.com/office/powerpoint/2010/main" val="2888824723"/>
              </p:ext>
            </p:extLst>
          </p:nvPr>
        </p:nvGraphicFramePr>
        <p:xfrm>
          <a:off x="1380674" y="1575618"/>
          <a:ext cx="9430652" cy="4407875"/>
        </p:xfrm>
        <a:graphic>
          <a:graphicData uri="http://schemas.openxmlformats.org/drawingml/2006/table">
            <a:tbl>
              <a:tblPr bandRow="1">
                <a:tableStyleId>{5940675A-B579-460E-94D1-54222C63F5DA}</a:tableStyleId>
              </a:tblPr>
              <a:tblGrid>
                <a:gridCol w="2810837">
                  <a:extLst>
                    <a:ext uri="{9D8B030D-6E8A-4147-A177-3AD203B41FA5}">
                      <a16:colId xmlns:a16="http://schemas.microsoft.com/office/drawing/2014/main" val="2670246503"/>
                    </a:ext>
                  </a:extLst>
                </a:gridCol>
                <a:gridCol w="846894">
                  <a:extLst>
                    <a:ext uri="{9D8B030D-6E8A-4147-A177-3AD203B41FA5}">
                      <a16:colId xmlns:a16="http://schemas.microsoft.com/office/drawing/2014/main" val="2840900199"/>
                    </a:ext>
                  </a:extLst>
                </a:gridCol>
                <a:gridCol w="5772921">
                  <a:extLst>
                    <a:ext uri="{9D8B030D-6E8A-4147-A177-3AD203B41FA5}">
                      <a16:colId xmlns:a16="http://schemas.microsoft.com/office/drawing/2014/main" val="1650129827"/>
                    </a:ext>
                  </a:extLst>
                </a:gridCol>
              </a:tblGrid>
              <a:tr h="457961">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Setting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Effect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rowSpan="3">
                  <a:txBody>
                    <a:bodyPr/>
                    <a:lstStyle/>
                    <a:p>
                      <a:pPr algn="ctr"/>
                      <a:r>
                        <a:rPr lang="en-US" sz="1800" b="1" err="1">
                          <a:latin typeface="Segoe UI Semibold" panose="020B0702040204020203" pitchFamily="34" charset="0"/>
                          <a:cs typeface="Segoe UI Semibold" panose="020B0702040204020203" pitchFamily="34" charset="0"/>
                        </a:rPr>
                        <a:t>MaxDegreeofParallelism</a:t>
                      </a: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a:latin typeface="Consolas" panose="020B0609020204030204" pitchFamily="49"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items to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a:latin typeface="Consolas" panose="020B0609020204030204" pitchFamily="49"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add any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a:latin typeface="Consolas" panose="020B0609020204030204" pitchFamily="49"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Add the specified number of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rowSpan="3">
                  <a:txBody>
                    <a:bodyPr/>
                    <a:lstStyle/>
                    <a:p>
                      <a:pPr algn="ctr"/>
                      <a:r>
                        <a:rPr lang="en-US" sz="1800" b="1" err="1">
                          <a:latin typeface="Segoe UI Semibold" panose="020B0702040204020203" pitchFamily="34" charset="0"/>
                          <a:cs typeface="Segoe UI Semibold" panose="020B0702040204020203" pitchFamily="34" charset="0"/>
                        </a:rPr>
                        <a:t>MaxBufferedItemCount</a:t>
                      </a: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a:latin typeface="Consolas" panose="020B0609020204030204" pitchFamily="49"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concurrent operations to run</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a:latin typeface="Consolas" panose="020B0609020204030204" pitchFamily="49"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maintain a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a:latin typeface="Consolas" panose="020B0609020204030204" pitchFamily="49"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Specify the maximum size (items) of the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59661399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4" y="1584156"/>
            <a:ext cx="5686789" cy="3416320"/>
          </a:xfrm>
        </p:spPr>
        <p:txBody>
          <a:bodyPr vert="horz" wrap="square" lIns="146304" tIns="91440" rIns="146304" bIns="91440" rtlCol="0" anchor="t">
            <a:spAutoFit/>
          </a:bodyPr>
          <a:lstStyle/>
          <a:p>
            <a:pPr marL="0" lvl="1" indent="0">
              <a:lnSpc>
                <a:spcPct val="200000"/>
              </a:lnSpc>
              <a:buNone/>
            </a:pPr>
            <a:r>
              <a:rPr lang="en-US">
                <a:solidFill>
                  <a:srgbClr val="0078D7"/>
                </a:solidFill>
              </a:rPr>
              <a:t>Request Units (RUs) is a rate-based currency</a:t>
            </a:r>
            <a:endParaRPr lang="en-US"/>
          </a:p>
          <a:p>
            <a:pPr marL="0" lvl="1" indent="0">
              <a:lnSpc>
                <a:spcPct val="200000"/>
              </a:lnSpc>
              <a:buNone/>
            </a:pPr>
            <a:r>
              <a:rPr lang="en-US"/>
              <a:t>Abstracts physical resources for performing requests</a:t>
            </a:r>
          </a:p>
          <a:p>
            <a:pPr marL="0" lvl="1" indent="0">
              <a:lnSpc>
                <a:spcPct val="200000"/>
              </a:lnSpc>
              <a:buNone/>
            </a:pPr>
            <a:r>
              <a:rPr lang="en-US"/>
              <a:t>Key to multi-tenancy, SLAs, and COGS efficiency</a:t>
            </a:r>
          </a:p>
          <a:p>
            <a:pPr marL="0" lvl="1" indent="0">
              <a:lnSpc>
                <a:spcPct val="200000"/>
              </a:lnSpc>
              <a:buNone/>
            </a:pPr>
            <a:r>
              <a:rPr lang="en-US"/>
              <a:t>Foreground and background activities</a:t>
            </a:r>
          </a:p>
          <a:p>
            <a:pPr marL="0" lvl="1" indent="0">
              <a:buNone/>
            </a:pPr>
            <a:endParaRPr lang="en-US"/>
          </a:p>
          <a:p>
            <a:pPr marL="0" lvl="1" indent="0">
              <a:buNone/>
            </a:pPr>
            <a:endParaRPr lang="en-US"/>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7407063" y="2674258"/>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ea typeface="+mn-ea"/>
                  <a:cs typeface="Segoe UI Light" panose="020B0502040204020203"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ea typeface="+mn-ea"/>
                  <a:cs typeface="Segoe UI Light" panose="020B0502040204020203"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ea typeface="+mn-ea"/>
                  <a:cs typeface="Segoe UI Light" panose="020B0502040204020203" pitchFamily="34" charset="0"/>
                </a:rPr>
                <a:t>% Memory</a:t>
              </a:r>
            </a:p>
          </p:txBody>
        </p:sp>
      </p:grpSp>
    </p:spTree>
    <p:extLst>
      <p:ext uri="{BB962C8B-B14F-4D97-AF65-F5344CB8AC3E}">
        <p14:creationId xmlns:p14="http://schemas.microsoft.com/office/powerpoint/2010/main" val="266526521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5686789" cy="2539478"/>
          </a:xfrm>
        </p:spPr>
        <p:txBody>
          <a:bodyPr vert="horz" wrap="square" lIns="146304" tIns="91440" rIns="146304" bIns="91440" rtlCol="0" anchor="t">
            <a:spAutoFit/>
          </a:bodyPr>
          <a:lstStyle/>
          <a:p>
            <a:pPr marL="0" lvl="1" indent="0">
              <a:lnSpc>
                <a:spcPct val="200000"/>
              </a:lnSpc>
              <a:buNone/>
            </a:pPr>
            <a:r>
              <a:rPr lang="en-US">
                <a:solidFill>
                  <a:srgbClr val="0078D7"/>
                </a:solidFill>
                <a:latin typeface="Segoe UI Semibold"/>
                <a:cs typeface="Segoe UI Semibold"/>
              </a:rPr>
              <a:t>Normalized across various access methods</a:t>
            </a:r>
            <a:endParaRPr lang="en-US"/>
          </a:p>
          <a:p>
            <a:pPr marL="0" lvl="1" indent="0">
              <a:lnSpc>
                <a:spcPct val="200000"/>
              </a:lnSpc>
              <a:buNone/>
            </a:pPr>
            <a:r>
              <a:rPr lang="en-US"/>
              <a:t>1 RU =  1 read of 1 KB document</a:t>
            </a:r>
          </a:p>
          <a:p>
            <a:pPr marL="0" lvl="1" indent="0">
              <a:lnSpc>
                <a:spcPct val="200000"/>
              </a:lnSpc>
              <a:buNone/>
            </a:pPr>
            <a:r>
              <a:rPr lang="en-US">
                <a:solidFill>
                  <a:srgbClr val="0078D7"/>
                </a:solidFill>
                <a:latin typeface="Segoe UI Semibold"/>
                <a:cs typeface="Segoe UI Semibold"/>
              </a:rPr>
              <a:t>Each request consumes fixed RUs</a:t>
            </a:r>
          </a:p>
          <a:p>
            <a:pPr marL="0" lvl="1" indent="0">
              <a:lnSpc>
                <a:spcPct val="200000"/>
              </a:lnSpc>
              <a:buNone/>
            </a:pPr>
            <a:r>
              <a:rPr lang="en-US"/>
              <a:t>Applies to reads, writes, query, and stored procedures</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R="0" lvl="0" indent="0" algn="ctr" fontAlgn="auto">
              <a:lnSpc>
                <a:spcPct val="90000"/>
              </a:lnSpc>
              <a:spcBef>
                <a:spcPts val="0"/>
              </a:spcBef>
              <a:spcAft>
                <a:spcPts val="600"/>
              </a:spcAft>
              <a:buClrTx/>
              <a:buSzTx/>
              <a:buFontTx/>
              <a:buNone/>
              <a:tabLst/>
              <a:defRPr/>
            </a:pPr>
            <a:r>
              <a:rPr lang="en-US" sz="2400">
                <a:solidFill>
                  <a:schemeClr val="tx2"/>
                </a:solidFill>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63355" y="1700852"/>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63355" y="2789778"/>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63355" y="4151827"/>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63355" y="5583979"/>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70873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a:t>Request Units</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5686789" cy="3626955"/>
          </a:xfrm>
        </p:spPr>
        <p:txBody>
          <a:bodyPr vert="horz" wrap="square" lIns="146304" tIns="91440" rIns="146304" bIns="91440" rtlCol="0" anchor="t">
            <a:spAutoFit/>
          </a:bodyPr>
          <a:lstStyle/>
          <a:p>
            <a:pPr>
              <a:lnSpc>
                <a:spcPct val="200000"/>
              </a:lnSpc>
            </a:pPr>
            <a:r>
              <a:rPr lang="en-US"/>
              <a:t>Provisioned in terms of RU/sec</a:t>
            </a:r>
          </a:p>
          <a:p>
            <a:pPr marL="0" lvl="1" indent="0">
              <a:lnSpc>
                <a:spcPct val="200000"/>
              </a:lnSpc>
              <a:buNone/>
            </a:pPr>
            <a:r>
              <a:rPr lang="en-US"/>
              <a:t>Rate limiting based on amount of throughput provisioned</a:t>
            </a:r>
          </a:p>
          <a:p>
            <a:pPr marL="0" lvl="1" indent="0">
              <a:lnSpc>
                <a:spcPct val="200000"/>
              </a:lnSpc>
              <a:buNone/>
            </a:pPr>
            <a:r>
              <a:rPr lang="en-US"/>
              <a:t>Can be increased or decreased instantaneously</a:t>
            </a:r>
          </a:p>
          <a:p>
            <a:pPr>
              <a:lnSpc>
                <a:spcPct val="200000"/>
              </a:lnSpc>
            </a:pPr>
            <a:r>
              <a:rPr lang="en-US"/>
              <a:t>Metered Hourly</a:t>
            </a:r>
          </a:p>
          <a:p>
            <a:pPr marL="0" lvl="1" indent="0">
              <a:lnSpc>
                <a:spcPct val="200000"/>
              </a:lnSpc>
              <a:buNone/>
            </a:pPr>
            <a:r>
              <a:rPr lang="en-US"/>
              <a:t>Background processes like TTL expiration, index transformations scheduled when quiescent</a:t>
            </a: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124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1282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6087157" y="4029528"/>
            <a:ext cx="25010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Segoe UI Light" panose="020B0502040204020203"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3" y="5175613"/>
            <a:ext cx="18347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Replica Quiescent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1896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Rate limit</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No rate limiting</a:t>
            </a:r>
          </a:p>
        </p:txBody>
      </p:sp>
    </p:spTree>
    <p:extLst>
      <p:ext uri="{BB962C8B-B14F-4D97-AF65-F5344CB8AC3E}">
        <p14:creationId xmlns:p14="http://schemas.microsoft.com/office/powerpoint/2010/main" val="341397734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4992136"/>
          </a:xfrm>
        </p:spPr>
        <p:txBody>
          <a:bodyPr/>
          <a:lstStyle/>
          <a:p>
            <a:pPr lvl="0"/>
            <a:r>
              <a:rPr lang="en-US" sz="1600">
                <a:solidFill>
                  <a:srgbClr val="0078D7"/>
                </a:solidFill>
              </a:rPr>
              <a:t>ANALYZE QUERY COMPLEXITY</a:t>
            </a:r>
          </a:p>
          <a:p>
            <a:pPr lvl="0"/>
            <a:endParaRPr lang="en-US" b="0">
              <a:solidFill>
                <a:schemeClr val="tx1"/>
              </a:solidFill>
            </a:endParaRPr>
          </a:p>
          <a:p>
            <a:r>
              <a:rPr lang="en-US" sz="1600" b="0">
                <a:solidFill>
                  <a:srgbClr val="505050"/>
                </a:solidFill>
                <a:latin typeface="Segoe UI Semilight"/>
              </a:rPr>
              <a:t>The complexity of a query impacts how many Request Units are consumed for an operation. The number of predicates, nature of the predicates, number of system functions, and the number of index matches / query results all influence the cost of query operations.</a:t>
            </a:r>
          </a:p>
          <a:p>
            <a:pPr lvl="0"/>
            <a:endParaRPr lang="en-US">
              <a:solidFill>
                <a:srgbClr val="0078D7"/>
              </a:solidFill>
            </a:endParaRPr>
          </a:p>
          <a:p>
            <a:r>
              <a:rPr lang="en-US" sz="1600">
                <a:solidFill>
                  <a:srgbClr val="0078D7"/>
                </a:solidFill>
              </a:rPr>
              <a:t>MEASURE QUERY COST</a:t>
            </a:r>
          </a:p>
          <a:p>
            <a:endParaRPr lang="en-US" b="0">
              <a:solidFill>
                <a:schemeClr val="tx1"/>
              </a:solidFill>
            </a:endParaRPr>
          </a:p>
          <a:p>
            <a:r>
              <a:rPr lang="en-US" sz="1600" b="0">
                <a:solidFill>
                  <a:srgbClr val="505050"/>
                </a:solidFill>
                <a:latin typeface="Segoe UI Semilight"/>
              </a:rPr>
              <a:t>To measure the cost of any operation (create, update, or delete):</a:t>
            </a:r>
          </a:p>
          <a:p>
            <a:pPr marL="497397" lvl="2" indent="-285750"/>
            <a:r>
              <a:rPr lang="en-US" sz="1400">
                <a:solidFill>
                  <a:srgbClr val="505050"/>
                </a:solidFill>
                <a:latin typeface="Segoe UI Semilight"/>
                <a:cs typeface="Segoe UI Semibold" charset="0"/>
              </a:rPr>
              <a:t>Inspect the x-</a:t>
            </a:r>
            <a:r>
              <a:rPr lang="en-US" sz="1400" err="1">
                <a:solidFill>
                  <a:srgbClr val="505050"/>
                </a:solidFill>
                <a:latin typeface="Segoe UI Semilight"/>
                <a:cs typeface="Segoe UI Semibold" charset="0"/>
              </a:rPr>
              <a:t>ms</a:t>
            </a:r>
            <a:r>
              <a:rPr lang="en-US" sz="1400">
                <a:solidFill>
                  <a:srgbClr val="505050"/>
                </a:solidFill>
                <a:latin typeface="Segoe UI Semilight"/>
                <a:cs typeface="Segoe UI Semibold" charset="0"/>
              </a:rPr>
              <a:t>-request-charge header</a:t>
            </a:r>
          </a:p>
          <a:p>
            <a:pPr marL="497397" lvl="2" indent="-285750"/>
            <a:r>
              <a:rPr lang="en-US" sz="1400">
                <a:solidFill>
                  <a:srgbClr val="505050"/>
                </a:solidFill>
                <a:latin typeface="Segoe UI Semilight"/>
                <a:cs typeface="Segoe UI Semibold" charset="0"/>
              </a:rPr>
              <a:t>Inspect the </a:t>
            </a:r>
            <a:r>
              <a:rPr lang="en-US" sz="1400" err="1">
                <a:solidFill>
                  <a:srgbClr val="505050"/>
                </a:solidFill>
                <a:latin typeface="Segoe UI Semilight"/>
                <a:cs typeface="Segoe UI Semibold" charset="0"/>
              </a:rPr>
              <a:t>RequestCharge</a:t>
            </a:r>
            <a:r>
              <a:rPr lang="en-US" sz="1400">
                <a:solidFill>
                  <a:srgbClr val="505050"/>
                </a:solidFill>
                <a:latin typeface="Segoe UI Semilight"/>
                <a:cs typeface="Segoe UI Semibold" charset="0"/>
              </a:rPr>
              <a:t> property in </a:t>
            </a:r>
            <a:r>
              <a:rPr lang="en-US" sz="1400" err="1">
                <a:solidFill>
                  <a:srgbClr val="505050"/>
                </a:solidFill>
                <a:latin typeface="Segoe UI Semilight"/>
                <a:cs typeface="Segoe UI Semibold" charset="0"/>
              </a:rPr>
              <a:t>ResourceResponse</a:t>
            </a:r>
            <a:r>
              <a:rPr lang="en-US" sz="1400">
                <a:solidFill>
                  <a:srgbClr val="505050"/>
                </a:solidFill>
                <a:latin typeface="Segoe UI Semilight"/>
                <a:cs typeface="Segoe UI Semibold" charset="0"/>
              </a:rPr>
              <a:t> or </a:t>
            </a:r>
            <a:r>
              <a:rPr lang="en-US" sz="1400" err="1">
                <a:solidFill>
                  <a:srgbClr val="505050"/>
                </a:solidFill>
                <a:latin typeface="Segoe UI Semilight"/>
                <a:cs typeface="Segoe UI Semibold" charset="0"/>
              </a:rPr>
              <a:t>FeedResponse</a:t>
            </a:r>
            <a:r>
              <a:rPr lang="en-US" sz="1400">
                <a:solidFill>
                  <a:srgbClr val="505050"/>
                </a:solidFill>
                <a:latin typeface="Segoe UI Semilight"/>
                <a:cs typeface="Segoe UI Semibold" charset="0"/>
              </a:rPr>
              <a:t> in the SDK</a:t>
            </a:r>
          </a:p>
          <a:p>
            <a:pPr lvl="0"/>
            <a:endParaRPr lang="en-US" sz="1600">
              <a:solidFill>
                <a:srgbClr val="0078D7"/>
              </a:solidFill>
            </a:endParaRPr>
          </a:p>
          <a:p>
            <a:pPr lvl="0"/>
            <a:r>
              <a:rPr lang="en-US" sz="1600">
                <a:solidFill>
                  <a:srgbClr val="0078D7"/>
                </a:solidFill>
              </a:rPr>
              <a:t>NUMBER OF INDEXED TERMS IMPACTS WRITE RU CHARGES</a:t>
            </a:r>
          </a:p>
          <a:p>
            <a:pPr lvl="0"/>
            <a:endParaRPr lang="en-US" b="0">
              <a:solidFill>
                <a:schemeClr val="tx1"/>
              </a:solidFill>
            </a:endParaRPr>
          </a:p>
          <a:p>
            <a:r>
              <a:rPr lang="en-US" sz="1600" b="0">
                <a:solidFill>
                  <a:srgbClr val="505050"/>
                </a:solidFill>
                <a:latin typeface="Segoe UI Semilight"/>
              </a:rPr>
              <a:t>Every write operation will require the indexer to run. The more indexed terms you have, the more indexing will be directly having an effect on the RU charge.</a:t>
            </a:r>
          </a:p>
          <a:p>
            <a:endParaRPr lang="en-US" sz="1600" b="0">
              <a:solidFill>
                <a:srgbClr val="505050"/>
              </a:solidFill>
              <a:latin typeface="Segoe UI Semilight"/>
            </a:endParaRPr>
          </a:p>
          <a:p>
            <a:r>
              <a:rPr lang="en-US" sz="1600" b="0">
                <a:solidFill>
                  <a:srgbClr val="505050"/>
                </a:solidFill>
                <a:latin typeface="Segoe UI Semilight"/>
              </a:rPr>
              <a:t>You can optimize for this by fine-tuning your index policy to include only fields and/or paths certain to be used in queries.</a:t>
            </a:r>
            <a:endParaRPr lang="en-US" sz="1400">
              <a:solidFill>
                <a:srgbClr val="505050"/>
              </a:solidFill>
              <a:latin typeface="Segoe UI Semilight"/>
              <a:cs typeface="Segoe UI Semibold" charset="0"/>
            </a:endParaRPr>
          </a:p>
        </p:txBody>
      </p:sp>
    </p:spTree>
    <p:extLst>
      <p:ext uri="{BB962C8B-B14F-4D97-AF65-F5344CB8AC3E}">
        <p14:creationId xmlns:p14="http://schemas.microsoft.com/office/powerpoint/2010/main" val="148650617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120854"/>
          </a:xfrm>
        </p:spPr>
        <p:txBody>
          <a:bodyPr/>
          <a:lstStyle/>
          <a:p>
            <a:r>
              <a:rPr lang="en-US" sz="1600">
                <a:solidFill>
                  <a:srgbClr val="0078D7"/>
                </a:solidFill>
              </a:rPr>
              <a:t>STABILIZED LOGICAL CHARGES</a:t>
            </a:r>
          </a:p>
          <a:p>
            <a:endParaRPr lang="en-US" sz="1600" b="0" strike="sngStrike">
              <a:solidFill>
                <a:schemeClr val="tx1"/>
              </a:solidFill>
            </a:endParaRPr>
          </a:p>
          <a:p>
            <a:r>
              <a:rPr lang="en-US" sz="1600" b="0">
                <a:solidFill>
                  <a:srgbClr val="505050"/>
                </a:solidFill>
                <a:latin typeface="Segoe UI Semilight"/>
              </a:rPr>
              <a:t>Azure Cosmos DB uses information about past runs to produce a stable logical charge for the majority of CRUD or query operations.</a:t>
            </a:r>
          </a:p>
          <a:p>
            <a:endParaRPr lang="en-US" sz="1600" b="0">
              <a:solidFill>
                <a:srgbClr val="505050"/>
              </a:solidFill>
              <a:latin typeface="Segoe UI Semilight"/>
            </a:endParaRPr>
          </a:p>
          <a:p>
            <a:r>
              <a:rPr lang="en-US" sz="1600" b="0">
                <a:solidFill>
                  <a:srgbClr val="505050"/>
                </a:solidFill>
                <a:latin typeface="Segoe UI Semilight"/>
              </a:rPr>
              <a:t>Since this stable charge exists, we can rely on our operations having a </a:t>
            </a:r>
            <a:r>
              <a:rPr lang="en-US" sz="1600">
                <a:solidFill>
                  <a:srgbClr val="505050"/>
                </a:solidFill>
                <a:latin typeface="Segoe UI Semibold" panose="020B0702040204020203" pitchFamily="34" charset="0"/>
                <a:cs typeface="Segoe UI Semibold" panose="020B0702040204020203" pitchFamily="34" charset="0"/>
              </a:rPr>
              <a:t>high degree of predictability</a:t>
            </a:r>
            <a:r>
              <a:rPr lang="en-US" sz="1600" b="0">
                <a:solidFill>
                  <a:srgbClr val="505050"/>
                </a:solidFill>
                <a:latin typeface="Segoe UI Semilight"/>
                <a:cs typeface="Segoe UI Semibold" panose="020B0702040204020203" pitchFamily="34" charset="0"/>
              </a:rPr>
              <a:t> </a:t>
            </a:r>
            <a:r>
              <a:rPr lang="en-US" sz="1600" b="0">
                <a:solidFill>
                  <a:srgbClr val="505050"/>
                </a:solidFill>
                <a:latin typeface="Segoe UI Semilight"/>
              </a:rPr>
              <a:t>with very little variation. We can use the predictable RU charges for future capacity planning.</a:t>
            </a:r>
          </a:p>
          <a:p>
            <a:pPr lvl="0"/>
            <a:endParaRPr lang="en-US">
              <a:solidFill>
                <a:srgbClr val="0078D7"/>
              </a:solidFill>
            </a:endParaRPr>
          </a:p>
          <a:p>
            <a:r>
              <a:rPr lang="en-US" sz="1600">
                <a:solidFill>
                  <a:srgbClr val="0078D7"/>
                </a:solidFill>
              </a:rPr>
              <a:t>BULK OF QUERY RU CHARGES IS IO</a:t>
            </a:r>
          </a:p>
          <a:p>
            <a:endParaRPr lang="en-US" b="0">
              <a:solidFill>
                <a:schemeClr val="tx1"/>
              </a:solidFill>
            </a:endParaRPr>
          </a:p>
          <a:p>
            <a:r>
              <a:rPr lang="en-US" sz="1600" b="0">
                <a:solidFill>
                  <a:srgbClr val="505050"/>
                </a:solidFill>
                <a:latin typeface="Segoe UI Semilight"/>
              </a:rPr>
              <a:t>Query RU is directly proportional to the quantity of query results.</a:t>
            </a:r>
          </a:p>
        </p:txBody>
      </p:sp>
    </p:spTree>
    <p:extLst>
      <p:ext uri="{BB962C8B-B14F-4D97-AF65-F5344CB8AC3E}">
        <p14:creationId xmlns:p14="http://schemas.microsoft.com/office/powerpoint/2010/main" val="34294471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185214"/>
          </a:xfrm>
        </p:spPr>
        <p:txBody>
          <a:bodyPr/>
          <a:lstStyle/>
          <a:p>
            <a:pPr>
              <a:spcBef>
                <a:spcPts val="600"/>
              </a:spcBef>
              <a:spcAft>
                <a:spcPts val="600"/>
              </a:spcAft>
            </a:pPr>
            <a:r>
              <a:rPr lang="en-US" sz="1800" err="1"/>
              <a:t>ResourceResponse</a:t>
            </a:r>
            <a:r>
              <a:rPr lang="en-US" sz="1800"/>
              <a:t>&lt;Document&gt; response = await </a:t>
            </a:r>
            <a:r>
              <a:rPr lang="en-US" sz="1800" err="1"/>
              <a:t>client.CreateDocumentAsync</a:t>
            </a:r>
            <a:r>
              <a:rPr lang="en-US" sz="1800"/>
              <a:t>(</a:t>
            </a:r>
          </a:p>
          <a:p>
            <a:pPr>
              <a:spcBef>
                <a:spcPts val="600"/>
              </a:spcBef>
              <a:spcAft>
                <a:spcPts val="600"/>
              </a:spcAft>
            </a:pPr>
            <a:r>
              <a:rPr lang="en-US" sz="1800"/>
              <a:t>	</a:t>
            </a:r>
            <a:r>
              <a:rPr lang="en-US" sz="1800" err="1"/>
              <a:t>collectionLink</a:t>
            </a:r>
            <a:r>
              <a:rPr lang="en-US" sz="1800"/>
              <a:t>, </a:t>
            </a:r>
          </a:p>
          <a:p>
            <a:pPr>
              <a:spcBef>
                <a:spcPts val="600"/>
              </a:spcBef>
              <a:spcAft>
                <a:spcPts val="600"/>
              </a:spcAft>
            </a:pPr>
            <a:r>
              <a:rPr lang="en-US" sz="1800"/>
              <a:t>	document</a:t>
            </a:r>
          </a:p>
          <a:p>
            <a:pPr>
              <a:spcBef>
                <a:spcPts val="600"/>
              </a:spcBef>
              <a:spcAft>
                <a:spcPts val="600"/>
              </a:spcAft>
            </a:pPr>
            <a:r>
              <a:rPr lang="en-US" sz="1800"/>
              <a:t>);</a:t>
            </a:r>
          </a:p>
          <a:p>
            <a:pPr>
              <a:spcBef>
                <a:spcPts val="600"/>
              </a:spcBef>
              <a:spcAft>
                <a:spcPts val="600"/>
              </a:spcAft>
            </a:pPr>
            <a:r>
              <a:rPr lang="en-US" sz="1800" err="1"/>
              <a:t>var</a:t>
            </a:r>
            <a:r>
              <a:rPr lang="en-US" sz="1800"/>
              <a:t> </a:t>
            </a:r>
            <a:r>
              <a:rPr lang="en-US" sz="1800" err="1"/>
              <a:t>requestUnits</a:t>
            </a:r>
            <a:r>
              <a:rPr lang="en-US" sz="1800"/>
              <a:t> = </a:t>
            </a:r>
            <a:r>
              <a:rPr lang="en-US" sz="1800" err="1"/>
              <a:t>response.RequestCharge</a:t>
            </a:r>
            <a:r>
              <a:rPr lang="en-US" sz="1800"/>
              <a:t>;</a:t>
            </a:r>
            <a:endParaRPr lang="en-US"/>
          </a:p>
        </p:txBody>
      </p:sp>
      <p:grpSp>
        <p:nvGrpSpPr>
          <p:cNvPr id="8" name="Group 7">
            <a:extLst>
              <a:ext uri="{FF2B5EF4-FFF2-40B4-BE49-F238E27FC236}">
                <a16:creationId xmlns:a16="http://schemas.microsoft.com/office/drawing/2014/main" id="{5634BDA0-0A9F-4C64-98C3-F58091D47E3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9C55DCF1-4D09-4BC6-A2AD-C0A03D5AE0A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BF05784E-417E-4487-94B1-8A59B9EBCF36}"/>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325903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339650"/>
          </a:xfrm>
        </p:spPr>
        <p:txBody>
          <a:bodyPr/>
          <a:lstStyle/>
          <a:p>
            <a:pPr>
              <a:spcBef>
                <a:spcPts val="600"/>
              </a:spcBef>
              <a:spcAft>
                <a:spcPts val="600"/>
              </a:spcAft>
            </a:pPr>
            <a:r>
              <a:rPr lang="en-US" sz="1800" err="1"/>
              <a:t>client.createDocument</a:t>
            </a:r>
            <a:r>
              <a:rPr lang="en-US" sz="1800"/>
              <a:t>(</a:t>
            </a:r>
          </a:p>
          <a:p>
            <a:pPr>
              <a:spcBef>
                <a:spcPts val="600"/>
              </a:spcBef>
              <a:spcAft>
                <a:spcPts val="600"/>
              </a:spcAft>
            </a:pPr>
            <a:r>
              <a:rPr lang="en-US" sz="1800"/>
              <a:t>	</a:t>
            </a:r>
            <a:r>
              <a:rPr lang="en-US" sz="1800" err="1"/>
              <a:t>collectionLink</a:t>
            </a:r>
            <a:r>
              <a:rPr lang="en-US" sz="1800"/>
              <a:t>, </a:t>
            </a:r>
          </a:p>
          <a:p>
            <a:pPr>
              <a:spcBef>
                <a:spcPts val="600"/>
              </a:spcBef>
              <a:spcAft>
                <a:spcPts val="600"/>
              </a:spcAft>
            </a:pPr>
            <a:r>
              <a:rPr lang="en-US" sz="1800"/>
              <a:t>	</a:t>
            </a:r>
            <a:r>
              <a:rPr lang="en-US" sz="1800" err="1"/>
              <a:t>documentDefinition</a:t>
            </a:r>
            <a:r>
              <a:rPr lang="en-US" sz="1800"/>
              <a:t>, </a:t>
            </a:r>
          </a:p>
          <a:p>
            <a:pPr>
              <a:spcBef>
                <a:spcPts val="600"/>
              </a:spcBef>
              <a:spcAft>
                <a:spcPts val="600"/>
              </a:spcAft>
            </a:pPr>
            <a:r>
              <a:rPr lang="en-US" sz="1800"/>
              <a:t>	function (err, document, headers) {</a:t>
            </a:r>
          </a:p>
          <a:p>
            <a:pPr>
              <a:spcBef>
                <a:spcPts val="600"/>
              </a:spcBef>
              <a:spcAft>
                <a:spcPts val="600"/>
              </a:spcAft>
            </a:pPr>
            <a:r>
              <a:rPr lang="en-US" sz="1800"/>
              <a:t>		if (err) {</a:t>
            </a:r>
          </a:p>
          <a:p>
            <a:pPr>
              <a:spcBef>
                <a:spcPts val="600"/>
              </a:spcBef>
              <a:spcAft>
                <a:spcPts val="600"/>
              </a:spcAft>
            </a:pPr>
            <a:r>
              <a:rPr lang="en-US" sz="1800"/>
              <a:t>			console.log(err);</a:t>
            </a:r>
          </a:p>
          <a:p>
            <a:pPr>
              <a:spcBef>
                <a:spcPts val="600"/>
              </a:spcBef>
              <a:spcAft>
                <a:spcPts val="600"/>
              </a:spcAft>
            </a:pPr>
            <a:r>
              <a:rPr lang="en-US" sz="1800"/>
              <a:t>		}</a:t>
            </a:r>
          </a:p>
          <a:p>
            <a:pPr>
              <a:spcBef>
                <a:spcPts val="600"/>
              </a:spcBef>
              <a:spcAft>
                <a:spcPts val="600"/>
              </a:spcAft>
            </a:pPr>
            <a:r>
              <a:rPr lang="en-US" sz="1800"/>
              <a:t>		</a:t>
            </a:r>
            <a:r>
              <a:rPr lang="en-US" sz="1800" err="1"/>
              <a:t>var</a:t>
            </a:r>
            <a:r>
              <a:rPr lang="en-US" sz="1800"/>
              <a:t> </a:t>
            </a:r>
            <a:r>
              <a:rPr lang="en-US" sz="1800" err="1"/>
              <a:t>requestData</a:t>
            </a:r>
            <a:r>
              <a:rPr lang="en-US" sz="1800"/>
              <a:t> = headers['x-</a:t>
            </a:r>
            <a:r>
              <a:rPr lang="en-US" sz="1800" err="1"/>
              <a:t>ms</a:t>
            </a:r>
            <a:r>
              <a:rPr lang="en-US" sz="1800"/>
              <a:t>-request-charge'];</a:t>
            </a:r>
          </a:p>
          <a:p>
            <a:pPr>
              <a:spcBef>
                <a:spcPts val="600"/>
              </a:spcBef>
              <a:spcAft>
                <a:spcPts val="600"/>
              </a:spcAft>
            </a:pPr>
            <a:r>
              <a:rPr lang="en-US" sz="1800"/>
              <a:t>	}</a:t>
            </a:r>
          </a:p>
          <a:p>
            <a:pPr>
              <a:spcBef>
                <a:spcPts val="600"/>
              </a:spcBef>
              <a:spcAft>
                <a:spcPts val="600"/>
              </a:spcAft>
            </a:pPr>
            <a:r>
              <a:rPr lang="en-US" sz="1800"/>
              <a:t>);</a:t>
            </a:r>
          </a:p>
        </p:txBody>
      </p:sp>
      <p:pic>
        <p:nvPicPr>
          <p:cNvPr id="7" name="Picture 2">
            <a:extLst>
              <a:ext uri="{FF2B5EF4-FFF2-40B4-BE49-F238E27FC236}">
                <a16:creationId xmlns:a16="http://schemas.microsoft.com/office/drawing/2014/main" id="{49DCFF81-EE3F-4DEF-9AAE-C7FC4A84C7BE}"/>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5376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477875"/>
          </a:xfrm>
        </p:spPr>
        <p:txBody>
          <a:bodyPr/>
          <a:lstStyle/>
          <a:p>
            <a:pPr>
              <a:spcBef>
                <a:spcPts val="600"/>
              </a:spcBef>
              <a:spcAft>
                <a:spcPts val="600"/>
              </a:spcAft>
            </a:pPr>
            <a:r>
              <a:rPr lang="en-US" sz="1800" err="1"/>
              <a:t>ResourceResponse</a:t>
            </a:r>
            <a:r>
              <a:rPr lang="en-US" sz="1800"/>
              <a:t>&lt;Document&gt; response = </a:t>
            </a:r>
            <a:r>
              <a:rPr lang="en-US" sz="1800" err="1"/>
              <a:t>client.createDocument</a:t>
            </a:r>
            <a:r>
              <a:rPr lang="en-US" sz="1800"/>
              <a:t>(</a:t>
            </a:r>
          </a:p>
          <a:p>
            <a:pPr>
              <a:spcBef>
                <a:spcPts val="600"/>
              </a:spcBef>
              <a:spcAft>
                <a:spcPts val="600"/>
              </a:spcAft>
            </a:pPr>
            <a:r>
              <a:rPr lang="en-US" sz="1800"/>
              <a:t>    collectionLink, </a:t>
            </a:r>
          </a:p>
          <a:p>
            <a:pPr>
              <a:spcBef>
                <a:spcPts val="600"/>
              </a:spcBef>
              <a:spcAft>
                <a:spcPts val="600"/>
              </a:spcAft>
            </a:pPr>
            <a:r>
              <a:rPr lang="en-US" sz="1800"/>
              <a:t>    documentDefinition, </a:t>
            </a:r>
          </a:p>
          <a:p>
            <a:pPr>
              <a:spcBef>
                <a:spcPts val="600"/>
              </a:spcBef>
              <a:spcAft>
                <a:spcPts val="600"/>
              </a:spcAft>
            </a:pPr>
            <a:r>
              <a:rPr lang="en-US" sz="1800"/>
              <a:t>    null, </a:t>
            </a:r>
          </a:p>
          <a:p>
            <a:pPr>
              <a:spcBef>
                <a:spcPts val="600"/>
              </a:spcBef>
              <a:spcAft>
                <a:spcPts val="600"/>
              </a:spcAft>
            </a:pPr>
            <a:r>
              <a:rPr lang="en-US" sz="1800"/>
              <a:t>    false</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Double </a:t>
            </a:r>
            <a:r>
              <a:rPr lang="en-US" sz="1800" err="1"/>
              <a:t>requestCharge</a:t>
            </a:r>
            <a:r>
              <a:rPr lang="en-US" sz="1800"/>
              <a:t> = </a:t>
            </a:r>
            <a:r>
              <a:rPr lang="en-US" sz="1800" err="1"/>
              <a:t>response.getRequestCharge</a:t>
            </a:r>
            <a:r>
              <a:rPr lang="en-US" sz="1800"/>
              <a:t>();</a:t>
            </a:r>
          </a:p>
        </p:txBody>
      </p:sp>
      <p:pic>
        <p:nvPicPr>
          <p:cNvPr id="7" name="Picture 6">
            <a:extLst>
              <a:ext uri="{FF2B5EF4-FFF2-40B4-BE49-F238E27FC236}">
                <a16:creationId xmlns:a16="http://schemas.microsoft.com/office/drawing/2014/main" id="{96C802D8-EC79-4BD0-B840-19689F7505BC}"/>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2894217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5567-220B-427E-8D95-D268887C206C}"/>
              </a:ext>
            </a:extLst>
          </p:cNvPr>
          <p:cNvSpPr>
            <a:spLocks noGrp="1"/>
          </p:cNvSpPr>
          <p:nvPr>
            <p:ph type="title"/>
          </p:nvPr>
        </p:nvSpPr>
        <p:spPr/>
        <p:txBody>
          <a:bodyPr/>
          <a:lstStyle/>
          <a:p>
            <a:r>
              <a:rPr lang="en-US"/>
              <a:t>Request Unit Pricing Example</a:t>
            </a:r>
          </a:p>
        </p:txBody>
      </p:sp>
      <p:sp>
        <p:nvSpPr>
          <p:cNvPr id="4" name="TextBox 3">
            <a:extLst>
              <a:ext uri="{FF2B5EF4-FFF2-40B4-BE49-F238E27FC236}">
                <a16:creationId xmlns:a16="http://schemas.microsoft.com/office/drawing/2014/main" id="{F53E1F8B-11EF-4CEA-B8CA-46DB500E406B}"/>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endParaRPr>
          </a:p>
        </p:txBody>
      </p:sp>
      <p:graphicFrame>
        <p:nvGraphicFramePr>
          <p:cNvPr id="5" name="Table 4">
            <a:extLst>
              <a:ext uri="{FF2B5EF4-FFF2-40B4-BE49-F238E27FC236}">
                <a16:creationId xmlns:a16="http://schemas.microsoft.com/office/drawing/2014/main" id="{D6FC231D-EF02-4E5C-BD18-861440D39447}"/>
              </a:ext>
            </a:extLst>
          </p:cNvPr>
          <p:cNvGraphicFramePr>
            <a:graphicFrameLocks noGrp="1"/>
          </p:cNvGraphicFramePr>
          <p:nvPr>
            <p:extLst>
              <p:ext uri="{D42A27DB-BD31-4B8C-83A1-F6EECF244321}">
                <p14:modId xmlns:p14="http://schemas.microsoft.com/office/powerpoint/2010/main" val="3057930972"/>
              </p:ext>
            </p:extLst>
          </p:nvPr>
        </p:nvGraphicFramePr>
        <p:xfrm>
          <a:off x="1910397" y="1613817"/>
          <a:ext cx="4185603" cy="689610"/>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a:effectLst/>
                        </a:rPr>
                        <a:t> </a:t>
                      </a:r>
                      <a:r>
                        <a:rPr lang="en-US" sz="1100" u="none" strike="noStrike" err="1">
                          <a:effectLst/>
                        </a:rPr>
                        <a:t>Avg</a:t>
                      </a:r>
                      <a:r>
                        <a:rPr lang="en-US" sz="1100" u="none" strike="noStrike">
                          <a:effectLst/>
                        </a:rPr>
                        <a:t> Record Size (KB) </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                                                                      1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bl>
          </a:graphicData>
        </a:graphic>
      </p:graphicFrame>
      <p:sp>
        <p:nvSpPr>
          <p:cNvPr id="6" name="TextBox 5">
            <a:extLst>
              <a:ext uri="{FF2B5EF4-FFF2-40B4-BE49-F238E27FC236}">
                <a16:creationId xmlns:a16="http://schemas.microsoft.com/office/drawing/2014/main" id="{EE4F48DE-F926-49E6-ACF0-B0C332F908F8}"/>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endParaRPr>
          </a:p>
        </p:txBody>
      </p:sp>
      <p:graphicFrame>
        <p:nvGraphicFramePr>
          <p:cNvPr id="7" name="Table 6">
            <a:extLst>
              <a:ext uri="{FF2B5EF4-FFF2-40B4-BE49-F238E27FC236}">
                <a16:creationId xmlns:a16="http://schemas.microsoft.com/office/drawing/2014/main" id="{DD97B040-AE95-49A4-B178-AD951D4C66C7}"/>
              </a:ext>
            </a:extLst>
          </p:cNvPr>
          <p:cNvGraphicFramePr>
            <a:graphicFrameLocks noGrp="1"/>
          </p:cNvGraphicFramePr>
          <p:nvPr>
            <p:extLst>
              <p:ext uri="{D42A27DB-BD31-4B8C-83A1-F6EECF244321}">
                <p14:modId xmlns:p14="http://schemas.microsoft.com/office/powerpoint/2010/main" val="153144620"/>
              </p:ext>
            </p:extLst>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err="1">
                          <a:effectLst/>
                        </a:rPr>
                        <a:t>Avg</a:t>
                      </a:r>
                      <a:r>
                        <a:rPr lang="en-US" sz="1100" u="none" strike="noStrike">
                          <a:effectLst/>
                        </a:rPr>
                        <a:t> RU's per Request</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a:effectLst/>
                        </a:rPr>
                        <a:t>Read</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8" name="Table 7">
            <a:extLst>
              <a:ext uri="{FF2B5EF4-FFF2-40B4-BE49-F238E27FC236}">
                <a16:creationId xmlns:a16="http://schemas.microsoft.com/office/drawing/2014/main" id="{15323847-804C-4715-BB89-9889FF505F91}"/>
              </a:ext>
            </a:extLst>
          </p:cNvPr>
          <p:cNvGraphicFramePr>
            <a:graphicFrameLocks noGrp="1"/>
          </p:cNvGraphicFramePr>
          <p:nvPr>
            <p:extLst>
              <p:ext uri="{D42A27DB-BD31-4B8C-83A1-F6EECF244321}">
                <p14:modId xmlns:p14="http://schemas.microsoft.com/office/powerpoint/2010/main" val="1436359804"/>
              </p:ext>
            </p:extLst>
          </p:nvPr>
        </p:nvGraphicFramePr>
        <p:xfrm>
          <a:off x="1910397" y="4316607"/>
          <a:ext cx="4559300" cy="3810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900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$6.00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bl>
          </a:graphicData>
        </a:graphic>
      </p:graphicFrame>
      <p:sp>
        <p:nvSpPr>
          <p:cNvPr id="9" name="TextBox 8">
            <a:extLst>
              <a:ext uri="{FF2B5EF4-FFF2-40B4-BE49-F238E27FC236}">
                <a16:creationId xmlns:a16="http://schemas.microsoft.com/office/drawing/2014/main" id="{DC1EF823-6874-4357-B340-D25FD9059B62}"/>
              </a:ext>
            </a:extLst>
          </p:cNvPr>
          <p:cNvSpPr txBox="1"/>
          <p:nvPr/>
        </p:nvSpPr>
        <p:spPr>
          <a:xfrm>
            <a:off x="1449479" y="4971628"/>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Total Monthly Cost</a:t>
            </a:r>
            <a:endParaRPr kumimoji="0" lang="en-US" sz="16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B8F02C9F-C999-48FA-8CC8-E91F31B9AF5E}"/>
              </a:ext>
            </a:extLst>
          </p:cNvPr>
          <p:cNvSpPr txBox="1"/>
          <p:nvPr/>
        </p:nvSpPr>
        <p:spPr>
          <a:xfrm>
            <a:off x="1821366" y="5423450"/>
            <a:ext cx="4905510" cy="600164"/>
          </a:xfrm>
          <a:prstGeom prst="rect">
            <a:avLst/>
          </a:prstGeom>
          <a:noFill/>
        </p:spPr>
        <p:txBody>
          <a:bodyPr wrap="none" rtlCol="0">
            <a:spAutoFit/>
          </a:bodyPr>
          <a:lstStyle/>
          <a:p>
            <a:r>
              <a:rPr lang="en-US" sz="1100"/>
              <a:t>[Total Monthly Cost] = [Monthly Cost for Storage] + [Monthly Cost for Throughput]</a:t>
            </a:r>
          </a:p>
          <a:p>
            <a:r>
              <a:rPr lang="en-US" sz="1100"/>
              <a:t>                                      =   $25                                       +   $54</a:t>
            </a:r>
          </a:p>
          <a:p>
            <a:r>
              <a:rPr lang="en-US" sz="1100"/>
              <a:t>                                      =   $79 per month</a:t>
            </a:r>
          </a:p>
        </p:txBody>
      </p:sp>
      <p:graphicFrame>
        <p:nvGraphicFramePr>
          <p:cNvPr id="11" name="Table 10">
            <a:extLst>
              <a:ext uri="{FF2B5EF4-FFF2-40B4-BE49-F238E27FC236}">
                <a16:creationId xmlns:a16="http://schemas.microsoft.com/office/drawing/2014/main" id="{83536348-96AC-4046-B07A-2493C77F638F}"/>
              </a:ext>
            </a:extLst>
          </p:cNvPr>
          <p:cNvGraphicFramePr>
            <a:graphicFrameLocks noGrp="1"/>
          </p:cNvGraphicFramePr>
          <p:nvPr>
            <p:extLst>
              <p:ext uri="{D42A27DB-BD31-4B8C-83A1-F6EECF244321}">
                <p14:modId xmlns:p14="http://schemas.microsoft.com/office/powerpoint/2010/main" val="3641508148"/>
              </p:ext>
            </p:extLst>
          </p:nvPr>
        </p:nvGraphicFramePr>
        <p:xfrm>
          <a:off x="1910397" y="2303427"/>
          <a:ext cx="4185603" cy="74485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 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$0.25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u="none" strike="noStrike">
                          <a:effectLst/>
                        </a:rPr>
                        <a:t> Expected Monthly Cost for Storage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12" name="Rectangle 11">
            <a:extLst>
              <a:ext uri="{FF2B5EF4-FFF2-40B4-BE49-F238E27FC236}">
                <a16:creationId xmlns:a16="http://schemas.microsoft.com/office/drawing/2014/main" id="{E515B28D-568C-489E-8919-63F771A7B666}"/>
              </a:ext>
            </a:extLst>
          </p:cNvPr>
          <p:cNvSpPr/>
          <p:nvPr/>
        </p:nvSpPr>
        <p:spPr bwMode="auto">
          <a:xfrm>
            <a:off x="1743456" y="2804160"/>
            <a:ext cx="4450080" cy="300392"/>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Table 12">
            <a:extLst>
              <a:ext uri="{FF2B5EF4-FFF2-40B4-BE49-F238E27FC236}">
                <a16:creationId xmlns:a16="http://schemas.microsoft.com/office/drawing/2014/main" id="{AEC863E1-BC13-47EF-AF76-8239FFE48B7E}"/>
              </a:ext>
            </a:extLst>
          </p:cNvPr>
          <p:cNvGraphicFramePr>
            <a:graphicFrameLocks noGrp="1"/>
          </p:cNvGraphicFramePr>
          <p:nvPr>
            <p:extLst>
              <p:ext uri="{D42A27DB-BD31-4B8C-83A1-F6EECF244321}">
                <p14:modId xmlns:p14="http://schemas.microsoft.com/office/powerpoint/2010/main" val="2938577226"/>
              </p:ext>
            </p:extLst>
          </p:nvPr>
        </p:nvGraphicFramePr>
        <p:xfrm>
          <a:off x="1910397" y="4697607"/>
          <a:ext cx="4559300" cy="1905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Expected Monthly Cost for Throughput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$54.00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14" name="Rectangle 13">
            <a:extLst>
              <a:ext uri="{FF2B5EF4-FFF2-40B4-BE49-F238E27FC236}">
                <a16:creationId xmlns:a16="http://schemas.microsoft.com/office/drawing/2014/main" id="{1F2E3900-073D-4B82-A9CF-04FD02AFBE5A}"/>
              </a:ext>
            </a:extLst>
          </p:cNvPr>
          <p:cNvSpPr/>
          <p:nvPr/>
        </p:nvSpPr>
        <p:spPr bwMode="auto">
          <a:xfrm>
            <a:off x="1809174" y="4663266"/>
            <a:ext cx="4737930" cy="300392"/>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2248FCDE-3B70-4F72-9DEB-845388EC4A53}"/>
              </a:ext>
            </a:extLst>
          </p:cNvPr>
          <p:cNvSpPr txBox="1"/>
          <p:nvPr/>
        </p:nvSpPr>
        <p:spPr>
          <a:xfrm>
            <a:off x="3054802" y="6445843"/>
            <a:ext cx="6984604" cy="261610"/>
          </a:xfrm>
          <a:prstGeom prst="rect">
            <a:avLst/>
          </a:prstGeom>
          <a:noFill/>
        </p:spPr>
        <p:txBody>
          <a:bodyPr wrap="none" rtlCol="0">
            <a:spAutoFit/>
          </a:bodyPr>
          <a:lstStyle/>
          <a:p>
            <a:r>
              <a:rPr lang="en-US" sz="1100"/>
              <a:t>* pricing may vary by region; for up-to-date pricing, see: </a:t>
            </a:r>
            <a:r>
              <a:rPr lang="en-US" sz="1100">
                <a:hlinkClick r:id="rId3"/>
              </a:rPr>
              <a:t>https://azure.microsoft.com/pricing/details/cosmos-db/</a:t>
            </a:r>
            <a:endParaRPr lang="en-US" sz="1100"/>
          </a:p>
        </p:txBody>
      </p:sp>
    </p:spTree>
    <p:extLst>
      <p:ext uri="{BB962C8B-B14F-4D97-AF65-F5344CB8AC3E}">
        <p14:creationId xmlns:p14="http://schemas.microsoft.com/office/powerpoint/2010/main" val="129614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486561"/>
          </a:xfrm>
        </p:spPr>
        <p:txBody>
          <a:bodyPr/>
          <a:lstStyle/>
          <a:p>
            <a:r>
              <a:rPr lang="en-US" sz="1600"/>
              <a:t>PROVIDE USERS AROUND THE WORLD WITH FAST ACCESS TO DATA</a:t>
            </a:r>
          </a:p>
          <a:p>
            <a:endParaRPr lang="en-US"/>
          </a:p>
          <a:p>
            <a:r>
              <a:rPr lang="en-US" sz="1600" b="0">
                <a:solidFill>
                  <a:schemeClr val="tx1"/>
                </a:solidFill>
                <a:latin typeface="Segoe UI Semilight" charset="0"/>
                <a:ea typeface="Segoe UI Semilight" charset="0"/>
                <a:cs typeface="Segoe UI Semilight" charset="0"/>
              </a:rPr>
              <a:t>Serve &lt;10 </a:t>
            </a:r>
            <a:r>
              <a:rPr lang="en-US" sz="1600" b="0" err="1">
                <a:solidFill>
                  <a:schemeClr val="tx1"/>
                </a:solidFill>
                <a:latin typeface="Segoe UI Semilight" charset="0"/>
                <a:ea typeface="Segoe UI Semilight" charset="0"/>
                <a:cs typeface="Segoe UI Semilight" charset="0"/>
              </a:rPr>
              <a:t>ms</a:t>
            </a:r>
            <a:r>
              <a:rPr lang="en-US" sz="1600" b="0">
                <a:solidFill>
                  <a:schemeClr val="tx1"/>
                </a:solidFill>
                <a:latin typeface="Segoe UI Semilight" charset="0"/>
                <a:ea typeface="Segoe UI Semilight" charset="0"/>
                <a:cs typeface="Segoe UI Semilight" charset="0"/>
              </a:rPr>
              <a:t> read and &lt;15 </a:t>
            </a:r>
            <a:r>
              <a:rPr lang="en-US" sz="1600" b="0" err="1">
                <a:solidFill>
                  <a:schemeClr val="tx1"/>
                </a:solidFill>
                <a:latin typeface="Segoe UI Semilight" charset="0"/>
                <a:ea typeface="Segoe UI Semilight" charset="0"/>
                <a:cs typeface="Segoe UI Semilight" charset="0"/>
              </a:rPr>
              <a:t>ms</a:t>
            </a:r>
            <a:r>
              <a:rPr lang="en-US" sz="16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659042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Tuning a Query</a:t>
            </a:r>
          </a:p>
        </p:txBody>
      </p:sp>
    </p:spTree>
    <p:extLst>
      <p:ext uri="{BB962C8B-B14F-4D97-AF65-F5344CB8AC3E}">
        <p14:creationId xmlns:p14="http://schemas.microsoft.com/office/powerpoint/2010/main" val="2622372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1F93-E374-45FE-B22D-AE3409700ABB}"/>
              </a:ext>
            </a:extLst>
          </p:cNvPr>
          <p:cNvSpPr>
            <a:spLocks noGrp="1"/>
          </p:cNvSpPr>
          <p:nvPr>
            <p:ph type="title"/>
          </p:nvPr>
        </p:nvSpPr>
        <p:spPr/>
        <p:txBody>
          <a:bodyPr/>
          <a:lstStyle/>
          <a:p>
            <a:r>
              <a:rPr lang="en-US"/>
              <a:t>Validating THROUGHPUT LEVEL Choice</a:t>
            </a:r>
          </a:p>
        </p:txBody>
      </p:sp>
      <p:sp>
        <p:nvSpPr>
          <p:cNvPr id="3" name="Text Placeholder 2">
            <a:extLst>
              <a:ext uri="{FF2B5EF4-FFF2-40B4-BE49-F238E27FC236}">
                <a16:creationId xmlns:a16="http://schemas.microsoft.com/office/drawing/2014/main" id="{ACF5B87A-5961-40D4-951E-73B9B3159B5E}"/>
              </a:ext>
            </a:extLst>
          </p:cNvPr>
          <p:cNvSpPr>
            <a:spLocks noGrp="1"/>
          </p:cNvSpPr>
          <p:nvPr>
            <p:ph type="body" sz="quarter" idx="10"/>
          </p:nvPr>
        </p:nvSpPr>
        <p:spPr>
          <a:xfrm>
            <a:off x="269240" y="1925685"/>
            <a:ext cx="4628016" cy="4527265"/>
          </a:xfrm>
        </p:spPr>
        <p:txBody>
          <a:bodyPr vert="horz" wrap="square" lIns="91440" tIns="45720" rIns="91440" bIns="45720" rtlCol="0" anchor="t">
            <a:spAutoFit/>
          </a:bodyPr>
          <a:lstStyle/>
          <a:p>
            <a:pPr marL="342900" indent="-342900">
              <a:lnSpc>
                <a:spcPct val="150000"/>
              </a:lnSpc>
              <a:buFont typeface="+mj-lt"/>
              <a:buAutoNum type="arabicPeriod"/>
            </a:pPr>
            <a:r>
              <a:rPr lang="en-US" sz="1600">
                <a:latin typeface="+mn-lt"/>
              </a:rPr>
              <a:t>Check if your operations are getting rate limited. </a:t>
            </a:r>
          </a:p>
          <a:p>
            <a:pPr marL="915035" lvl="1" indent="-342900">
              <a:lnSpc>
                <a:spcPct val="150000"/>
              </a:lnSpc>
            </a:pPr>
            <a:r>
              <a:rPr lang="en-US" sz="1400"/>
              <a:t>Requests exceeding capacity chart</a:t>
            </a:r>
            <a:endParaRPr lang="en-US" sz="1400">
              <a:cs typeface="Segoe UI Semilight"/>
            </a:endParaRPr>
          </a:p>
          <a:p>
            <a:pPr marL="342900" indent="-342900">
              <a:lnSpc>
                <a:spcPct val="150000"/>
              </a:lnSpc>
              <a:buFont typeface="+mj-lt"/>
              <a:buAutoNum type="arabicPeriod"/>
            </a:pPr>
            <a:r>
              <a:rPr lang="en-US" sz="1600">
                <a:latin typeface="+mn-lt"/>
              </a:rPr>
              <a:t>Check if consumed throughput exceeds the provisioned throughput on any of the physical partitions </a:t>
            </a:r>
          </a:p>
          <a:p>
            <a:pPr marL="915035" lvl="1" indent="-342900">
              <a:lnSpc>
                <a:spcPct val="150000"/>
              </a:lnSpc>
            </a:pPr>
            <a:r>
              <a:rPr lang="en-US" sz="1400"/>
              <a:t>Max RU/second consumed per partition chart</a:t>
            </a:r>
            <a:endParaRPr lang="en-US" sz="1400">
              <a:cs typeface="Segoe UI Semilight"/>
            </a:endParaRPr>
          </a:p>
          <a:p>
            <a:pPr marL="342900" indent="-342900">
              <a:lnSpc>
                <a:spcPct val="150000"/>
              </a:lnSpc>
              <a:buFont typeface="+mj-lt"/>
              <a:buAutoNum type="arabicPeriod"/>
            </a:pPr>
            <a:r>
              <a:rPr lang="en-US" sz="1600">
                <a:latin typeface="+mn-lt"/>
              </a:rPr>
              <a:t>Select the time where the maximum consumed throughput per partition exceeded provisioned on the chart </a:t>
            </a:r>
          </a:p>
          <a:p>
            <a:pPr marL="915035" lvl="1" indent="-342900">
              <a:lnSpc>
                <a:spcPct val="150000"/>
              </a:lnSpc>
            </a:pPr>
            <a:r>
              <a:rPr lang="en-US" sz="1400"/>
              <a:t>Max consumed throughput by each partition chart</a:t>
            </a:r>
            <a:endParaRPr lang="en-US" sz="1400">
              <a:cs typeface="Segoe UI Semilight"/>
            </a:endParaRPr>
          </a:p>
        </p:txBody>
      </p:sp>
      <p:pic>
        <p:nvPicPr>
          <p:cNvPr id="3074" name="Picture 2" descr="https://azurecomcdn.azureedge.net/mediahandler/acomblog/media/Default/blog/468936fc-7a4e-43e7-bfd7-4a2ce4eefa6b.png">
            <a:extLst>
              <a:ext uri="{FF2B5EF4-FFF2-40B4-BE49-F238E27FC236}">
                <a16:creationId xmlns:a16="http://schemas.microsoft.com/office/drawing/2014/main" id="{9401D6C2-00CF-402D-8892-B132950951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 t="-1" b="9280"/>
          <a:stretch/>
        </p:blipFill>
        <p:spPr bwMode="auto">
          <a:xfrm>
            <a:off x="5835049" y="1189176"/>
            <a:ext cx="6355176" cy="566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36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EAB5-398E-4F5C-8997-78B0BE0A9784}"/>
              </a:ext>
            </a:extLst>
          </p:cNvPr>
          <p:cNvSpPr>
            <a:spLocks noGrp="1"/>
          </p:cNvSpPr>
          <p:nvPr>
            <p:ph type="title"/>
          </p:nvPr>
        </p:nvSpPr>
        <p:spPr/>
        <p:txBody>
          <a:bodyPr/>
          <a:lstStyle/>
          <a:p>
            <a:r>
              <a:rPr lang="en-US"/>
              <a:t>Cross-Partition Aggregate</a:t>
            </a:r>
          </a:p>
        </p:txBody>
      </p:sp>
      <p:sp>
        <p:nvSpPr>
          <p:cNvPr id="3" name="Text Placeholder 2">
            <a:extLst>
              <a:ext uri="{FF2B5EF4-FFF2-40B4-BE49-F238E27FC236}">
                <a16:creationId xmlns:a16="http://schemas.microsoft.com/office/drawing/2014/main" id="{1CE0E481-9C97-4966-A995-CE0F91B5B491}"/>
              </a:ext>
            </a:extLst>
          </p:cNvPr>
          <p:cNvSpPr>
            <a:spLocks noGrp="1"/>
          </p:cNvSpPr>
          <p:nvPr>
            <p:ph type="body" sz="quarter" idx="11"/>
          </p:nvPr>
        </p:nvSpPr>
        <p:spPr>
          <a:xfrm>
            <a:off x="269874" y="1584156"/>
            <a:ext cx="5686789" cy="1764586"/>
          </a:xfrm>
        </p:spPr>
        <p:txBody>
          <a:bodyPr/>
          <a:lstStyle/>
          <a:p>
            <a:r>
              <a:rPr lang="en-US"/>
              <a:t>LOW-LATENCY AGGREGATION WORKS ACROSS MULTIPLE PARTITIONS</a:t>
            </a:r>
          </a:p>
          <a:p>
            <a:pPr marL="0" lvl="1" indent="0">
              <a:buNone/>
            </a:pPr>
            <a:r>
              <a:rPr lang="en-US"/>
              <a:t>You can submit a simple SQL query and Azure Cosmos DB handles the routing of the query among data partitions and merges results to return the final aggregate values.</a:t>
            </a:r>
          </a:p>
        </p:txBody>
      </p:sp>
      <p:sp>
        <p:nvSpPr>
          <p:cNvPr id="18" name="Rectangle 17">
            <a:extLst>
              <a:ext uri="{FF2B5EF4-FFF2-40B4-BE49-F238E27FC236}">
                <a16:creationId xmlns:a16="http://schemas.microsoft.com/office/drawing/2014/main" id="{02AC2F36-80F6-4CC7-8F30-BE90962D9422}"/>
              </a:ext>
            </a:extLst>
          </p:cNvPr>
          <p:cNvSpPr/>
          <p:nvPr/>
        </p:nvSpPr>
        <p:spPr bwMode="auto">
          <a:xfrm>
            <a:off x="10132172" y="2992686"/>
            <a:ext cx="1485516" cy="353745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93FBE79-85C9-4F0A-A2F4-1E2EFDE9FB8C}"/>
              </a:ext>
            </a:extLst>
          </p:cNvPr>
          <p:cNvGrpSpPr>
            <a:grpSpLocks noChangeAspect="1"/>
          </p:cNvGrpSpPr>
          <p:nvPr/>
        </p:nvGrpSpPr>
        <p:grpSpPr>
          <a:xfrm>
            <a:off x="10219838" y="6108378"/>
            <a:ext cx="350654" cy="302239"/>
            <a:chOff x="9192685" y="1928657"/>
            <a:chExt cx="644698" cy="555680"/>
          </a:xfrm>
        </p:grpSpPr>
        <p:sp>
          <p:nvSpPr>
            <p:cNvPr id="20" name="Star: 4 Points 8">
              <a:extLst>
                <a:ext uri="{FF2B5EF4-FFF2-40B4-BE49-F238E27FC236}">
                  <a16:creationId xmlns:a16="http://schemas.microsoft.com/office/drawing/2014/main" id="{9A7D3377-2659-452C-9C72-8C452A3A01A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1" name="Star: 4 Points 8">
              <a:extLst>
                <a:ext uri="{FF2B5EF4-FFF2-40B4-BE49-F238E27FC236}">
                  <a16:creationId xmlns:a16="http://schemas.microsoft.com/office/drawing/2014/main" id="{31AAAD47-1A0F-45B0-9CA9-9261D61D723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4BD8B87A-064D-411A-9077-9092031AEE22}"/>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9">
              <a:extLst>
                <a:ext uri="{FF2B5EF4-FFF2-40B4-BE49-F238E27FC236}">
                  <a16:creationId xmlns:a16="http://schemas.microsoft.com/office/drawing/2014/main" id="{F0C6E351-3568-4255-BB14-9D4CCD060BD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 name="Straight Arrow Connector 23">
            <a:extLst>
              <a:ext uri="{FF2B5EF4-FFF2-40B4-BE49-F238E27FC236}">
                <a16:creationId xmlns:a16="http://schemas.microsoft.com/office/drawing/2014/main" id="{6CFA4F58-AECF-49BE-8653-E64690B82978}"/>
              </a:ext>
            </a:extLst>
          </p:cNvPr>
          <p:cNvCxnSpPr>
            <a:cxnSpLocks/>
            <a:stCxn id="33" idx="3"/>
          </p:cNvCxnSpPr>
          <p:nvPr/>
        </p:nvCxnSpPr>
        <p:spPr>
          <a:xfrm flipV="1">
            <a:off x="9753600" y="4761414"/>
            <a:ext cx="918755"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a:extLst>
              <a:ext uri="{FF2B5EF4-FFF2-40B4-BE49-F238E27FC236}">
                <a16:creationId xmlns:a16="http://schemas.microsoft.com/office/drawing/2014/main" id="{4173ECD9-5B55-4381-B29D-94520F4F4E81}"/>
              </a:ext>
            </a:extLst>
          </p:cNvPr>
          <p:cNvCxnSpPr>
            <a:cxnSpLocks/>
            <a:stCxn id="33" idx="3"/>
          </p:cNvCxnSpPr>
          <p:nvPr/>
        </p:nvCxnSpPr>
        <p:spPr>
          <a:xfrm>
            <a:off x="9753600" y="4761415"/>
            <a:ext cx="918755" cy="116630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5C9603F5-843D-456D-AF8D-AE3CA0F9EBE5}"/>
              </a:ext>
            </a:extLst>
          </p:cNvPr>
          <p:cNvCxnSpPr>
            <a:cxnSpLocks/>
            <a:stCxn id="33" idx="3"/>
          </p:cNvCxnSpPr>
          <p:nvPr/>
        </p:nvCxnSpPr>
        <p:spPr>
          <a:xfrm flipV="1">
            <a:off x="9753600" y="3676606"/>
            <a:ext cx="888629" cy="108480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E64213F8-E568-4241-930F-1AAADC9F2DE7}"/>
              </a:ext>
            </a:extLst>
          </p:cNvPr>
          <p:cNvCxnSpPr>
            <a:cxnSpLocks/>
            <a:stCxn id="65" idx="2"/>
          </p:cNvCxnSpPr>
          <p:nvPr/>
        </p:nvCxnSpPr>
        <p:spPr>
          <a:xfrm>
            <a:off x="8367247" y="2665178"/>
            <a:ext cx="0" cy="10838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C5F20223-062B-4C8C-A368-CAA737F9E316}"/>
              </a:ext>
            </a:extLst>
          </p:cNvPr>
          <p:cNvSpPr txBox="1"/>
          <p:nvPr/>
        </p:nvSpPr>
        <p:spPr>
          <a:xfrm>
            <a:off x="6177085" y="3839624"/>
            <a:ext cx="3713533" cy="184358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latin typeface="Consolas" panose="020B0609020204030204" pitchFamily="49" charset="0"/>
              </a:rPr>
              <a:t>SELECT VALUE </a:t>
            </a:r>
          </a:p>
          <a:p>
            <a:pPr>
              <a:lnSpc>
                <a:spcPct val="90000"/>
              </a:lnSpc>
              <a:spcAft>
                <a:spcPts val="600"/>
              </a:spcAft>
            </a:pPr>
            <a:r>
              <a:rPr lang="en-US" sz="1400">
                <a:gradFill>
                  <a:gsLst>
                    <a:gs pos="2917">
                      <a:schemeClr val="tx1"/>
                    </a:gs>
                    <a:gs pos="30000">
                      <a:schemeClr val="tx1"/>
                    </a:gs>
                  </a:gsLst>
                  <a:lin ang="5400000" scaled="0"/>
                </a:gradFill>
                <a:latin typeface="Consolas" panose="020B0609020204030204" pitchFamily="49" charset="0"/>
              </a:rPr>
              <a:t>    COUNT(1)</a:t>
            </a:r>
          </a:p>
          <a:p>
            <a:pPr>
              <a:lnSpc>
                <a:spcPct val="90000"/>
              </a:lnSpc>
              <a:spcAft>
                <a:spcPts val="600"/>
              </a:spcAft>
            </a:pPr>
            <a:r>
              <a:rPr lang="en-US" sz="1400">
                <a:gradFill>
                  <a:gsLst>
                    <a:gs pos="2917">
                      <a:schemeClr val="tx1"/>
                    </a:gs>
                    <a:gs pos="30000">
                      <a:schemeClr val="tx1"/>
                    </a:gs>
                  </a:gsLst>
                  <a:lin ang="5400000" scaled="0"/>
                </a:gradFill>
                <a:latin typeface="Consolas" panose="020B0609020204030204" pitchFamily="49" charset="0"/>
              </a:rPr>
              <a:t>FROM </a:t>
            </a:r>
          </a:p>
          <a:p>
            <a:pPr>
              <a:lnSpc>
                <a:spcPct val="90000"/>
              </a:lnSpc>
              <a:spcAft>
                <a:spcPts val="600"/>
              </a:spcAft>
            </a:pPr>
            <a:r>
              <a:rPr lang="en-US" sz="1400">
                <a:gradFill>
                  <a:gsLst>
                    <a:gs pos="2917">
                      <a:schemeClr val="tx1"/>
                    </a:gs>
                    <a:gs pos="30000">
                      <a:schemeClr val="tx1"/>
                    </a:gs>
                  </a:gsLst>
                  <a:lin ang="5400000" scaled="0"/>
                </a:gradFill>
                <a:latin typeface="Consolas" panose="020B0609020204030204" pitchFamily="49" charset="0"/>
              </a:rPr>
              <a:t>    telemetry t</a:t>
            </a:r>
          </a:p>
          <a:p>
            <a:pPr>
              <a:lnSpc>
                <a:spcPct val="90000"/>
              </a:lnSpc>
              <a:spcAft>
                <a:spcPts val="600"/>
              </a:spcAft>
            </a:pPr>
            <a:r>
              <a:rPr lang="en-US" sz="1400">
                <a:gradFill>
                  <a:gsLst>
                    <a:gs pos="2917">
                      <a:schemeClr val="tx1"/>
                    </a:gs>
                    <a:gs pos="30000">
                      <a:schemeClr val="tx1"/>
                    </a:gs>
                  </a:gsLst>
                  <a:lin ang="5400000" scaled="0"/>
                </a:gradFill>
                <a:latin typeface="Consolas" panose="020B0609020204030204" pitchFamily="49" charset="0"/>
              </a:rPr>
              <a:t>WHERE </a:t>
            </a:r>
          </a:p>
          <a:p>
            <a:pPr>
              <a:lnSpc>
                <a:spcPct val="90000"/>
              </a:lnSpc>
              <a:spcAft>
                <a:spcPts val="600"/>
              </a:spcAft>
            </a:pPr>
            <a:r>
              <a:rPr lang="en-US" sz="1400">
                <a:gradFill>
                  <a:gsLst>
                    <a:gs pos="2917">
                      <a:schemeClr val="tx1"/>
                    </a:gs>
                    <a:gs pos="30000">
                      <a:schemeClr val="tx1"/>
                    </a:gs>
                  </a:gsLst>
                  <a:lin ang="5400000" scaled="0"/>
                </a:gradFill>
                <a:latin typeface="Consolas" panose="020B0609020204030204" pitchFamily="49" charset="0"/>
              </a:rPr>
              <a:t>    </a:t>
            </a:r>
            <a:r>
              <a:rPr lang="en-US" sz="1400" err="1">
                <a:gradFill>
                  <a:gsLst>
                    <a:gs pos="2917">
                      <a:schemeClr val="tx1"/>
                    </a:gs>
                    <a:gs pos="30000">
                      <a:schemeClr val="tx1"/>
                    </a:gs>
                  </a:gsLst>
                  <a:lin ang="5400000" scaled="0"/>
                </a:gradFill>
                <a:latin typeface="Consolas" panose="020B0609020204030204" pitchFamily="49" charset="0"/>
              </a:rPr>
              <a:t>t.deviceId</a:t>
            </a:r>
            <a:r>
              <a:rPr lang="en-US" sz="1400">
                <a:gradFill>
                  <a:gsLst>
                    <a:gs pos="2917">
                      <a:schemeClr val="tx1"/>
                    </a:gs>
                    <a:gs pos="30000">
                      <a:schemeClr val="tx1"/>
                    </a:gs>
                  </a:gsLst>
                  <a:lin ang="5400000" scaled="0"/>
                </a:gradFill>
                <a:latin typeface="Consolas" panose="020B0609020204030204" pitchFamily="49" charset="0"/>
              </a:rPr>
              <a:t> = "craft267_seat17"</a:t>
            </a:r>
          </a:p>
        </p:txBody>
      </p:sp>
      <p:grpSp>
        <p:nvGrpSpPr>
          <p:cNvPr id="59" name="Group 58">
            <a:extLst>
              <a:ext uri="{FF2B5EF4-FFF2-40B4-BE49-F238E27FC236}">
                <a16:creationId xmlns:a16="http://schemas.microsoft.com/office/drawing/2014/main" id="{57EDFEC5-8694-4C7B-AB5C-46E59DD8DB5C}"/>
              </a:ext>
            </a:extLst>
          </p:cNvPr>
          <p:cNvGrpSpPr/>
          <p:nvPr/>
        </p:nvGrpSpPr>
        <p:grpSpPr>
          <a:xfrm>
            <a:off x="8043783" y="2114852"/>
            <a:ext cx="646927" cy="550326"/>
            <a:chOff x="5872464" y="2045113"/>
            <a:chExt cx="485379" cy="412901"/>
          </a:xfrm>
          <a:noFill/>
        </p:grpSpPr>
        <p:grpSp>
          <p:nvGrpSpPr>
            <p:cNvPr id="60" name="Group 59">
              <a:extLst>
                <a:ext uri="{FF2B5EF4-FFF2-40B4-BE49-F238E27FC236}">
                  <a16:creationId xmlns:a16="http://schemas.microsoft.com/office/drawing/2014/main" id="{AAE8C0FB-F9DC-45E2-8FD5-BBAB0C88D5B0}"/>
                </a:ext>
              </a:extLst>
            </p:cNvPr>
            <p:cNvGrpSpPr/>
            <p:nvPr/>
          </p:nvGrpSpPr>
          <p:grpSpPr>
            <a:xfrm>
              <a:off x="5872464" y="2045113"/>
              <a:ext cx="485379" cy="412901"/>
              <a:chOff x="2107244" y="1575258"/>
              <a:chExt cx="310993" cy="264555"/>
            </a:xfrm>
            <a:grpFill/>
          </p:grpSpPr>
          <p:sp>
            <p:nvSpPr>
              <p:cNvPr id="65" name="Rectangle 9">
                <a:extLst>
                  <a:ext uri="{FF2B5EF4-FFF2-40B4-BE49-F238E27FC236}">
                    <a16:creationId xmlns:a16="http://schemas.microsoft.com/office/drawing/2014/main" id="{CDE3981E-199B-4264-901D-F61749CD4D4B}"/>
                  </a:ext>
                </a:extLst>
              </p:cNvPr>
              <p:cNvSpPr>
                <a:spLocks noChangeArrowheads="1"/>
              </p:cNvSpPr>
              <p:nvPr/>
            </p:nvSpPr>
            <p:spPr bwMode="auto">
              <a:xfrm>
                <a:off x="2107244" y="1575258"/>
                <a:ext cx="310993" cy="264555"/>
              </a:xfrm>
              <a:prstGeom prst="rect">
                <a:avLst/>
              </a:prstGeom>
              <a:grp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6" name="Line 10">
                <a:extLst>
                  <a:ext uri="{FF2B5EF4-FFF2-40B4-BE49-F238E27FC236}">
                    <a16:creationId xmlns:a16="http://schemas.microsoft.com/office/drawing/2014/main" id="{5EDDB757-7715-43C7-A3F2-34FB475E2419}"/>
                  </a:ext>
                </a:extLst>
              </p:cNvPr>
              <p:cNvSpPr>
                <a:spLocks noChangeShapeType="1"/>
              </p:cNvSpPr>
              <p:nvPr/>
            </p:nvSpPr>
            <p:spPr bwMode="auto">
              <a:xfrm flipH="1">
                <a:off x="2107244" y="1647026"/>
                <a:ext cx="310993" cy="0"/>
              </a:xfrm>
              <a:prstGeom prst="line">
                <a:avLst/>
              </a:prstGeom>
              <a:grp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A780BF54-9223-4E1E-9711-4CEF3C49EE87}"/>
                </a:ext>
              </a:extLst>
            </p:cNvPr>
            <p:cNvGrpSpPr/>
            <p:nvPr/>
          </p:nvGrpSpPr>
          <p:grpSpPr>
            <a:xfrm>
              <a:off x="6153589" y="2082451"/>
              <a:ext cx="149347" cy="37338"/>
              <a:chOff x="2287367" y="1599181"/>
              <a:chExt cx="95690" cy="23923"/>
            </a:xfrm>
            <a:grpFill/>
          </p:grpSpPr>
          <p:sp>
            <p:nvSpPr>
              <p:cNvPr id="62" name="Oval 11">
                <a:extLst>
                  <a:ext uri="{FF2B5EF4-FFF2-40B4-BE49-F238E27FC236}">
                    <a16:creationId xmlns:a16="http://schemas.microsoft.com/office/drawing/2014/main" id="{06D7158B-5833-4E8B-9357-EB20C1E4004F}"/>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Oval 12">
                <a:extLst>
                  <a:ext uri="{FF2B5EF4-FFF2-40B4-BE49-F238E27FC236}">
                    <a16:creationId xmlns:a16="http://schemas.microsoft.com/office/drawing/2014/main" id="{AB24BAB2-4BA7-4FF0-A7AA-1B36DF98295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4" name="Oval 13">
                <a:extLst>
                  <a:ext uri="{FF2B5EF4-FFF2-40B4-BE49-F238E27FC236}">
                    <a16:creationId xmlns:a16="http://schemas.microsoft.com/office/drawing/2014/main" id="{197DE48D-E975-4251-B1A1-14BFB450736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B97218AF-2007-41D3-AEB7-9B77817EAAD8}"/>
              </a:ext>
            </a:extLst>
          </p:cNvPr>
          <p:cNvGrpSpPr/>
          <p:nvPr/>
        </p:nvGrpSpPr>
        <p:grpSpPr>
          <a:xfrm>
            <a:off x="6350559" y="1690486"/>
            <a:ext cx="1364758" cy="1863543"/>
            <a:chOff x="6350559" y="1690486"/>
            <a:chExt cx="1364758" cy="1863543"/>
          </a:xfrm>
        </p:grpSpPr>
        <p:sp>
          <p:nvSpPr>
            <p:cNvPr id="46" name="Rectangle: Top Corners Rounded 45">
              <a:extLst>
                <a:ext uri="{FF2B5EF4-FFF2-40B4-BE49-F238E27FC236}">
                  <a16:creationId xmlns:a16="http://schemas.microsoft.com/office/drawing/2014/main" id="{562FE482-EE53-4AF4-9FF5-D57637E201A6}"/>
                </a:ext>
              </a:extLst>
            </p:cNvPr>
            <p:cNvSpPr/>
            <p:nvPr/>
          </p:nvSpPr>
          <p:spPr bwMode="auto">
            <a:xfrm>
              <a:off x="6440585" y="3353883"/>
              <a:ext cx="1176940" cy="200146"/>
            </a:xfrm>
            <a:prstGeom prst="round2SameRect">
              <a:avLst>
                <a:gd name="adj1" fmla="val 15074"/>
                <a:gd name="adj2" fmla="val 22445"/>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sp>
          <p:nvSpPr>
            <p:cNvPr id="47" name="Rectangle: Rounded Corners 46">
              <a:extLst>
                <a:ext uri="{FF2B5EF4-FFF2-40B4-BE49-F238E27FC236}">
                  <a16:creationId xmlns:a16="http://schemas.microsoft.com/office/drawing/2014/main" id="{C165973A-0E0C-4961-BA99-53D60C4B05EA}"/>
                </a:ext>
              </a:extLst>
            </p:cNvPr>
            <p:cNvSpPr/>
            <p:nvPr/>
          </p:nvSpPr>
          <p:spPr bwMode="auto">
            <a:xfrm>
              <a:off x="635055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err="1">
                <a:solidFill>
                  <a:srgbClr val="505050"/>
                </a:solidFill>
                <a:latin typeface="Segoe UI Semilight"/>
              </a:endParaRPr>
            </a:p>
          </p:txBody>
        </p:sp>
        <p:sp>
          <p:nvSpPr>
            <p:cNvPr id="48" name="Rectangle: Rounded Corners 47">
              <a:extLst>
                <a:ext uri="{FF2B5EF4-FFF2-40B4-BE49-F238E27FC236}">
                  <a16:creationId xmlns:a16="http://schemas.microsoft.com/office/drawing/2014/main" id="{623BCF1C-DC98-453D-B8E3-DE5004E6C735}"/>
                </a:ext>
              </a:extLst>
            </p:cNvPr>
            <p:cNvSpPr/>
            <p:nvPr/>
          </p:nvSpPr>
          <p:spPr bwMode="auto">
            <a:xfrm>
              <a:off x="752664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err="1">
                <a:solidFill>
                  <a:srgbClr val="505050"/>
                </a:solidFill>
                <a:latin typeface="Segoe UI Semilight"/>
              </a:endParaRPr>
            </a:p>
          </p:txBody>
        </p:sp>
        <p:sp>
          <p:nvSpPr>
            <p:cNvPr id="49" name="Rectangle: Top Corners Rounded 48">
              <a:extLst>
                <a:ext uri="{FF2B5EF4-FFF2-40B4-BE49-F238E27FC236}">
                  <a16:creationId xmlns:a16="http://schemas.microsoft.com/office/drawing/2014/main" id="{35B7A816-7700-4557-ACA3-F73D578DD30E}"/>
                </a:ext>
              </a:extLst>
            </p:cNvPr>
            <p:cNvSpPr/>
            <p:nvPr/>
          </p:nvSpPr>
          <p:spPr bwMode="auto">
            <a:xfrm>
              <a:off x="6444511" y="1690486"/>
              <a:ext cx="1176940" cy="1686198"/>
            </a:xfrm>
            <a:prstGeom prst="round2SameRect">
              <a:avLst>
                <a:gd name="adj1" fmla="val 33558"/>
                <a:gd name="adj2" fmla="val 2427"/>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sp>
          <p:nvSpPr>
            <p:cNvPr id="69" name="Rectangle 68">
              <a:extLst>
                <a:ext uri="{FF2B5EF4-FFF2-40B4-BE49-F238E27FC236}">
                  <a16:creationId xmlns:a16="http://schemas.microsoft.com/office/drawing/2014/main" id="{152BEEA3-A40D-4809-8E6D-5BEE2BC6F802}"/>
                </a:ext>
              </a:extLst>
            </p:cNvPr>
            <p:cNvSpPr/>
            <p:nvPr/>
          </p:nvSpPr>
          <p:spPr bwMode="auto">
            <a:xfrm>
              <a:off x="6732148" y="1949956"/>
              <a:ext cx="593814" cy="458399"/>
            </a:xfrm>
            <a:prstGeom prst="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cxnSp>
          <p:nvCxnSpPr>
            <p:cNvPr id="70" name="Straight Connector 69">
              <a:extLst>
                <a:ext uri="{FF2B5EF4-FFF2-40B4-BE49-F238E27FC236}">
                  <a16:creationId xmlns:a16="http://schemas.microsoft.com/office/drawing/2014/main" id="{6BB1B34A-A7F4-4E7E-9F79-65AF597B737E}"/>
                </a:ext>
              </a:extLst>
            </p:cNvPr>
            <p:cNvCxnSpPr/>
            <p:nvPr/>
          </p:nvCxnSpPr>
          <p:spPr>
            <a:xfrm>
              <a:off x="6732148" y="2286664"/>
              <a:ext cx="593814" cy="0"/>
            </a:xfrm>
            <a:prstGeom prst="line">
              <a:avLst/>
            </a:prstGeom>
            <a:solidFill>
              <a:schemeClr val="bg1">
                <a:lumMod val="95000"/>
              </a:schemeClr>
            </a:solidFill>
            <a:ln w="19050" cap="flat">
              <a:solidFill>
                <a:schemeClr val="tx2"/>
              </a:solidFill>
              <a:prstDash val="solid"/>
              <a:miter lim="800000"/>
              <a:headEnd/>
              <a:tailEnd/>
            </a:ln>
            <a:extLst/>
          </p:spPr>
        </p:cxnSp>
        <p:sp>
          <p:nvSpPr>
            <p:cNvPr id="71" name="Oval 70">
              <a:extLst>
                <a:ext uri="{FF2B5EF4-FFF2-40B4-BE49-F238E27FC236}">
                  <a16:creationId xmlns:a16="http://schemas.microsoft.com/office/drawing/2014/main" id="{AA86C85A-2BE9-490A-966F-3D6D34EF490A}"/>
                </a:ext>
              </a:extLst>
            </p:cNvPr>
            <p:cNvSpPr/>
            <p:nvPr/>
          </p:nvSpPr>
          <p:spPr bwMode="auto">
            <a:xfrm>
              <a:off x="6777335" y="2315171"/>
              <a:ext cx="61969" cy="61969"/>
            </a:xfrm>
            <a:prstGeom prst="ellipse">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sp>
          <p:nvSpPr>
            <p:cNvPr id="72" name="Oval 71">
              <a:extLst>
                <a:ext uri="{FF2B5EF4-FFF2-40B4-BE49-F238E27FC236}">
                  <a16:creationId xmlns:a16="http://schemas.microsoft.com/office/drawing/2014/main" id="{F6290785-2C12-4945-A960-34FABAD0D939}"/>
                </a:ext>
              </a:extLst>
            </p:cNvPr>
            <p:cNvSpPr/>
            <p:nvPr/>
          </p:nvSpPr>
          <p:spPr bwMode="auto">
            <a:xfrm>
              <a:off x="7218808" y="2315171"/>
              <a:ext cx="61969" cy="61969"/>
            </a:xfrm>
            <a:prstGeom prst="ellipse">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sp>
          <p:nvSpPr>
            <p:cNvPr id="73" name="Rectangle 72">
              <a:extLst>
                <a:ext uri="{FF2B5EF4-FFF2-40B4-BE49-F238E27FC236}">
                  <a16:creationId xmlns:a16="http://schemas.microsoft.com/office/drawing/2014/main" id="{E6C4DE46-8748-4F47-B406-1BA3E1409937}"/>
                </a:ext>
              </a:extLst>
            </p:cNvPr>
            <p:cNvSpPr/>
            <p:nvPr/>
          </p:nvSpPr>
          <p:spPr bwMode="auto">
            <a:xfrm>
              <a:off x="6884557" y="2327410"/>
              <a:ext cx="288996" cy="37491"/>
            </a:xfrm>
            <a:prstGeom prst="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sp>
          <p:nvSpPr>
            <p:cNvPr id="74" name="Rectangle: Rounded Corners 73">
              <a:extLst>
                <a:ext uri="{FF2B5EF4-FFF2-40B4-BE49-F238E27FC236}">
                  <a16:creationId xmlns:a16="http://schemas.microsoft.com/office/drawing/2014/main" id="{7DF65081-DA59-42FD-9D1B-B0DD979201D3}"/>
                </a:ext>
              </a:extLst>
            </p:cNvPr>
            <p:cNvSpPr/>
            <p:nvPr/>
          </p:nvSpPr>
          <p:spPr bwMode="auto">
            <a:xfrm>
              <a:off x="6547627" y="2543559"/>
              <a:ext cx="962854" cy="736501"/>
            </a:xfrm>
            <a:prstGeom prst="round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err="1">
                <a:solidFill>
                  <a:srgbClr val="505050"/>
                </a:solidFill>
                <a:latin typeface="Segoe UI Semilight"/>
              </a:endParaRPr>
            </a:p>
          </p:txBody>
        </p:sp>
        <p:sp>
          <p:nvSpPr>
            <p:cNvPr id="53" name="Rectangle: Rounded Corners 52">
              <a:extLst>
                <a:ext uri="{FF2B5EF4-FFF2-40B4-BE49-F238E27FC236}">
                  <a16:creationId xmlns:a16="http://schemas.microsoft.com/office/drawing/2014/main" id="{C3A33074-A109-4CBA-A47C-D903D515F5E6}"/>
                </a:ext>
              </a:extLst>
            </p:cNvPr>
            <p:cNvSpPr/>
            <p:nvPr/>
          </p:nvSpPr>
          <p:spPr bwMode="auto">
            <a:xfrm>
              <a:off x="6973887" y="2480072"/>
              <a:ext cx="110335" cy="154315"/>
            </a:xfrm>
            <a:prstGeom prst="roundRect">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err="1">
                <a:solidFill>
                  <a:srgbClr val="505050"/>
                </a:solidFill>
                <a:latin typeface="Segoe UI Semilight"/>
              </a:endParaRPr>
            </a:p>
          </p:txBody>
        </p:sp>
        <p:grpSp>
          <p:nvGrpSpPr>
            <p:cNvPr id="6" name="Group 5">
              <a:extLst>
                <a:ext uri="{FF2B5EF4-FFF2-40B4-BE49-F238E27FC236}">
                  <a16:creationId xmlns:a16="http://schemas.microsoft.com/office/drawing/2014/main" id="{4E987143-0B9F-4C88-846F-CBA5A5EEAE51}"/>
                </a:ext>
              </a:extLst>
            </p:cNvPr>
            <p:cNvGrpSpPr/>
            <p:nvPr/>
          </p:nvGrpSpPr>
          <p:grpSpPr>
            <a:xfrm>
              <a:off x="6921248" y="2001513"/>
              <a:ext cx="215612" cy="215612"/>
              <a:chOff x="6884555" y="1989834"/>
              <a:chExt cx="288998" cy="288998"/>
            </a:xfrm>
          </p:grpSpPr>
          <p:sp>
            <p:nvSpPr>
              <p:cNvPr id="4" name="Isosceles Triangle 3">
                <a:extLst>
                  <a:ext uri="{FF2B5EF4-FFF2-40B4-BE49-F238E27FC236}">
                    <a16:creationId xmlns:a16="http://schemas.microsoft.com/office/drawing/2014/main" id="{77C36E38-FBC6-4DBD-AB7A-96918E6F5494}"/>
                  </a:ext>
                </a:extLst>
              </p:cNvPr>
              <p:cNvSpPr/>
              <p:nvPr/>
            </p:nvSpPr>
            <p:spPr bwMode="auto">
              <a:xfrm rot="5400000">
                <a:off x="6975352" y="2083703"/>
                <a:ext cx="140048" cy="109755"/>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92A83FF5-377A-49EA-8E55-79C4C4B103FC}"/>
                  </a:ext>
                </a:extLst>
              </p:cNvPr>
              <p:cNvSpPr/>
              <p:nvPr/>
            </p:nvSpPr>
            <p:spPr bwMode="auto">
              <a:xfrm>
                <a:off x="6884555" y="1989834"/>
                <a:ext cx="288998" cy="28899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8AD67F37-60FA-43CB-97B4-9B5D08AD23F5}"/>
              </a:ext>
            </a:extLst>
          </p:cNvPr>
          <p:cNvGrpSpPr/>
          <p:nvPr/>
        </p:nvGrpSpPr>
        <p:grpSpPr>
          <a:xfrm>
            <a:off x="10886603" y="4615055"/>
            <a:ext cx="402639" cy="361217"/>
            <a:chOff x="1275510" y="6072184"/>
            <a:chExt cx="508602" cy="456278"/>
          </a:xfrm>
        </p:grpSpPr>
        <p:grpSp>
          <p:nvGrpSpPr>
            <p:cNvPr id="51" name="Group 50">
              <a:extLst>
                <a:ext uri="{FF2B5EF4-FFF2-40B4-BE49-F238E27FC236}">
                  <a16:creationId xmlns:a16="http://schemas.microsoft.com/office/drawing/2014/main" id="{EF47BCF8-010D-40D3-89BF-6833C8C3C959}"/>
                </a:ext>
              </a:extLst>
            </p:cNvPr>
            <p:cNvGrpSpPr/>
            <p:nvPr/>
          </p:nvGrpSpPr>
          <p:grpSpPr>
            <a:xfrm>
              <a:off x="1275510" y="6224570"/>
              <a:ext cx="508602" cy="151498"/>
              <a:chOff x="551886" y="4945335"/>
              <a:chExt cx="508602" cy="151498"/>
            </a:xfrm>
          </p:grpSpPr>
          <p:sp>
            <p:nvSpPr>
              <p:cNvPr id="75" name="Rectangle 74">
                <a:extLst>
                  <a:ext uri="{FF2B5EF4-FFF2-40B4-BE49-F238E27FC236}">
                    <a16:creationId xmlns:a16="http://schemas.microsoft.com/office/drawing/2014/main" id="{14A1FBB0-4051-4BAF-A149-F8297F0B7C7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B84C8C66-19B1-4E84-87BF-E013B03CBFE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00F4FB5A-8572-4B78-B97D-A9DC237DF3A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962B0ED-BFFB-4FBA-9F99-59E971935947}"/>
                </a:ext>
              </a:extLst>
            </p:cNvPr>
            <p:cNvGrpSpPr/>
            <p:nvPr/>
          </p:nvGrpSpPr>
          <p:grpSpPr>
            <a:xfrm>
              <a:off x="1275510" y="6376964"/>
              <a:ext cx="508602" cy="151498"/>
              <a:chOff x="551886" y="4945335"/>
              <a:chExt cx="508602" cy="151498"/>
            </a:xfrm>
          </p:grpSpPr>
          <p:sp>
            <p:nvSpPr>
              <p:cNvPr id="58" name="Rectangle 57">
                <a:extLst>
                  <a:ext uri="{FF2B5EF4-FFF2-40B4-BE49-F238E27FC236}">
                    <a16:creationId xmlns:a16="http://schemas.microsoft.com/office/drawing/2014/main" id="{E9C80F6B-0D17-4916-81BA-3ADE6CA6825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73BDD1B7-7117-43E4-BDC9-041FF484D4A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791ABB61-F32E-483F-B9B3-185B158CA3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70FD649-90B0-4CA2-9E0D-133661088425}"/>
                </a:ext>
              </a:extLst>
            </p:cNvPr>
            <p:cNvGrpSpPr/>
            <p:nvPr/>
          </p:nvGrpSpPr>
          <p:grpSpPr>
            <a:xfrm>
              <a:off x="1275510" y="6072184"/>
              <a:ext cx="508602" cy="151498"/>
              <a:chOff x="551886" y="4945335"/>
              <a:chExt cx="508602" cy="151498"/>
            </a:xfrm>
          </p:grpSpPr>
          <p:sp>
            <p:nvSpPr>
              <p:cNvPr id="55" name="Rectangle 54">
                <a:extLst>
                  <a:ext uri="{FF2B5EF4-FFF2-40B4-BE49-F238E27FC236}">
                    <a16:creationId xmlns:a16="http://schemas.microsoft.com/office/drawing/2014/main" id="{ACC6F668-BDA5-4D16-B767-85776C80DB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8E615FA-3D06-4507-B638-8561DAD4208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1BC59C7-C3FA-43CD-A5C2-09C5D21E63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0C287832-9D3C-4304-B571-8F7A256AE84D}"/>
              </a:ext>
            </a:extLst>
          </p:cNvPr>
          <p:cNvGrpSpPr/>
          <p:nvPr/>
        </p:nvGrpSpPr>
        <p:grpSpPr>
          <a:xfrm>
            <a:off x="10883135" y="5760484"/>
            <a:ext cx="402639" cy="361217"/>
            <a:chOff x="1275510" y="6072184"/>
            <a:chExt cx="508602" cy="456278"/>
          </a:xfrm>
        </p:grpSpPr>
        <p:grpSp>
          <p:nvGrpSpPr>
            <p:cNvPr id="79" name="Group 78">
              <a:extLst>
                <a:ext uri="{FF2B5EF4-FFF2-40B4-BE49-F238E27FC236}">
                  <a16:creationId xmlns:a16="http://schemas.microsoft.com/office/drawing/2014/main" id="{E4D16A1F-546B-466D-A76A-7B28A9904AED}"/>
                </a:ext>
              </a:extLst>
            </p:cNvPr>
            <p:cNvGrpSpPr/>
            <p:nvPr/>
          </p:nvGrpSpPr>
          <p:grpSpPr>
            <a:xfrm>
              <a:off x="1275510" y="6224570"/>
              <a:ext cx="508602" cy="151498"/>
              <a:chOff x="551886" y="4945335"/>
              <a:chExt cx="508602" cy="151498"/>
            </a:xfrm>
          </p:grpSpPr>
          <p:sp>
            <p:nvSpPr>
              <p:cNvPr id="88" name="Rectangle 87">
                <a:extLst>
                  <a:ext uri="{FF2B5EF4-FFF2-40B4-BE49-F238E27FC236}">
                    <a16:creationId xmlns:a16="http://schemas.microsoft.com/office/drawing/2014/main" id="{779FB578-EFAF-4A3E-ABCA-D86B852645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7166201E-48AB-400E-A6AA-5E2490FC439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399D8A0-BC18-4905-9A8A-3EB77E96D91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E62F4B9-CD57-4DED-A018-67E75BFAAC2E}"/>
                </a:ext>
              </a:extLst>
            </p:cNvPr>
            <p:cNvGrpSpPr/>
            <p:nvPr/>
          </p:nvGrpSpPr>
          <p:grpSpPr>
            <a:xfrm>
              <a:off x="1275510" y="6376964"/>
              <a:ext cx="508602" cy="151498"/>
              <a:chOff x="551886" y="4945335"/>
              <a:chExt cx="508602" cy="151498"/>
            </a:xfrm>
          </p:grpSpPr>
          <p:sp>
            <p:nvSpPr>
              <p:cNvPr id="85" name="Rectangle 84">
                <a:extLst>
                  <a:ext uri="{FF2B5EF4-FFF2-40B4-BE49-F238E27FC236}">
                    <a16:creationId xmlns:a16="http://schemas.microsoft.com/office/drawing/2014/main" id="{C123B017-0F90-4F07-B2F5-779B20F0327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A7846B5-7F41-4D09-89DC-F2BB5C8499B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5E7EFE51-09B9-4BC7-A8FC-535F8CD7A7E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F680A628-2FF8-4B45-9B3C-D2044F1761B4}"/>
                </a:ext>
              </a:extLst>
            </p:cNvPr>
            <p:cNvGrpSpPr/>
            <p:nvPr/>
          </p:nvGrpSpPr>
          <p:grpSpPr>
            <a:xfrm>
              <a:off x="1275510" y="6072184"/>
              <a:ext cx="508602" cy="151498"/>
              <a:chOff x="551886" y="4945335"/>
              <a:chExt cx="508602" cy="151498"/>
            </a:xfrm>
          </p:grpSpPr>
          <p:sp>
            <p:nvSpPr>
              <p:cNvPr id="82" name="Rectangle 81">
                <a:extLst>
                  <a:ext uri="{FF2B5EF4-FFF2-40B4-BE49-F238E27FC236}">
                    <a16:creationId xmlns:a16="http://schemas.microsoft.com/office/drawing/2014/main" id="{25316F07-BEF3-4AC5-AB7A-8424B8AB0A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ABBA798F-44A6-43FB-89ED-B6AC8910DE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340B2135-16E0-44DB-BF54-DE9AE82BD46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88DAE6F2-88D8-4D9B-AAA8-3C4B2961E7A6}"/>
              </a:ext>
            </a:extLst>
          </p:cNvPr>
          <p:cNvGrpSpPr/>
          <p:nvPr/>
        </p:nvGrpSpPr>
        <p:grpSpPr>
          <a:xfrm>
            <a:off x="10892472" y="3472721"/>
            <a:ext cx="402639" cy="361217"/>
            <a:chOff x="1275510" y="6072184"/>
            <a:chExt cx="508602" cy="456278"/>
          </a:xfrm>
        </p:grpSpPr>
        <p:grpSp>
          <p:nvGrpSpPr>
            <p:cNvPr id="92" name="Group 91">
              <a:extLst>
                <a:ext uri="{FF2B5EF4-FFF2-40B4-BE49-F238E27FC236}">
                  <a16:creationId xmlns:a16="http://schemas.microsoft.com/office/drawing/2014/main" id="{E186C334-0D3E-430E-8837-A753A0F66CDA}"/>
                </a:ext>
              </a:extLst>
            </p:cNvPr>
            <p:cNvGrpSpPr/>
            <p:nvPr/>
          </p:nvGrpSpPr>
          <p:grpSpPr>
            <a:xfrm>
              <a:off x="1275510" y="6224570"/>
              <a:ext cx="508602" cy="151498"/>
              <a:chOff x="551886" y="4945335"/>
              <a:chExt cx="508602" cy="151498"/>
            </a:xfrm>
          </p:grpSpPr>
          <p:sp>
            <p:nvSpPr>
              <p:cNvPr id="101" name="Rectangle 100">
                <a:extLst>
                  <a:ext uri="{FF2B5EF4-FFF2-40B4-BE49-F238E27FC236}">
                    <a16:creationId xmlns:a16="http://schemas.microsoft.com/office/drawing/2014/main" id="{A91C2B47-63F8-420E-9532-FCFD7B7769A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9E979B73-1C19-4228-B66A-33EE5792CA0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BC75E271-9F4D-4B60-8AFC-A17CBAFF75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84F7B16-AFC8-4527-873E-29FE1D70B716}"/>
                </a:ext>
              </a:extLst>
            </p:cNvPr>
            <p:cNvGrpSpPr/>
            <p:nvPr/>
          </p:nvGrpSpPr>
          <p:grpSpPr>
            <a:xfrm>
              <a:off x="1275510" y="6376964"/>
              <a:ext cx="508602" cy="151498"/>
              <a:chOff x="551886" y="4945335"/>
              <a:chExt cx="508602" cy="151498"/>
            </a:xfrm>
          </p:grpSpPr>
          <p:sp>
            <p:nvSpPr>
              <p:cNvPr id="98" name="Rectangle 97">
                <a:extLst>
                  <a:ext uri="{FF2B5EF4-FFF2-40B4-BE49-F238E27FC236}">
                    <a16:creationId xmlns:a16="http://schemas.microsoft.com/office/drawing/2014/main" id="{DD4BD854-A6AD-4540-A6D0-57A1325480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35A806E2-9CE9-45F8-84E8-FF1D70A541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3914A718-F657-4034-AC1E-D09A77F15B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213E8B70-146E-4650-81DB-8C32D16B3608}"/>
                </a:ext>
              </a:extLst>
            </p:cNvPr>
            <p:cNvGrpSpPr/>
            <p:nvPr/>
          </p:nvGrpSpPr>
          <p:grpSpPr>
            <a:xfrm>
              <a:off x="1275510" y="6072184"/>
              <a:ext cx="508602" cy="151498"/>
              <a:chOff x="551886" y="4945335"/>
              <a:chExt cx="508602" cy="151498"/>
            </a:xfrm>
          </p:grpSpPr>
          <p:sp>
            <p:nvSpPr>
              <p:cNvPr id="95" name="Rectangle 94">
                <a:extLst>
                  <a:ext uri="{FF2B5EF4-FFF2-40B4-BE49-F238E27FC236}">
                    <a16:creationId xmlns:a16="http://schemas.microsoft.com/office/drawing/2014/main" id="{7909CC1C-51CC-474A-B9F2-53FBF863213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961ECD7A-8D5D-4EB0-B47B-BF5A149F513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FEDC6DD7-49CB-410C-A9AC-451003142A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98C5987E-8978-4863-9C2D-62B4B73850C3}"/>
              </a:ext>
            </a:extLst>
          </p:cNvPr>
          <p:cNvGrpSpPr/>
          <p:nvPr/>
        </p:nvGrpSpPr>
        <p:grpSpPr>
          <a:xfrm>
            <a:off x="270533" y="6498014"/>
            <a:ext cx="2297278" cy="138499"/>
            <a:chOff x="270533" y="6498014"/>
            <a:chExt cx="2297278" cy="138499"/>
          </a:xfrm>
        </p:grpSpPr>
        <p:sp>
          <p:nvSpPr>
            <p:cNvPr id="105" name="TextBox 104">
              <a:extLst>
                <a:ext uri="{FF2B5EF4-FFF2-40B4-BE49-F238E27FC236}">
                  <a16:creationId xmlns:a16="http://schemas.microsoft.com/office/drawing/2014/main" id="{A152ECCD-6938-42F5-A9BD-0DB74F945DAC}"/>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06" name="Picture 54">
              <a:extLst>
                <a:ext uri="{FF2B5EF4-FFF2-40B4-BE49-F238E27FC236}">
                  <a16:creationId xmlns:a16="http://schemas.microsoft.com/office/drawing/2014/main" id="{9C5D7D7A-A8B3-4C83-BBAD-FE7A87F37E3F}"/>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92214549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E8E9-0D5F-4071-AA63-DE92D508FAA8}"/>
              </a:ext>
            </a:extLst>
          </p:cNvPr>
          <p:cNvSpPr>
            <a:spLocks noGrp="1"/>
          </p:cNvSpPr>
          <p:nvPr>
            <p:ph type="title"/>
          </p:nvPr>
        </p:nvSpPr>
        <p:spPr/>
        <p:txBody>
          <a:bodyPr/>
          <a:lstStyle/>
          <a:p>
            <a:r>
              <a:rPr lang="en-US"/>
              <a:t>Bounded Location Search Using Geo-Data</a:t>
            </a:r>
          </a:p>
        </p:txBody>
      </p:sp>
      <p:sp>
        <p:nvSpPr>
          <p:cNvPr id="3" name="Text Placeholder 2">
            <a:extLst>
              <a:ext uri="{FF2B5EF4-FFF2-40B4-BE49-F238E27FC236}">
                <a16:creationId xmlns:a16="http://schemas.microsoft.com/office/drawing/2014/main" id="{81BDBC1F-FEF2-4E50-AE6B-5D7F08877112}"/>
              </a:ext>
            </a:extLst>
          </p:cNvPr>
          <p:cNvSpPr>
            <a:spLocks noGrp="1"/>
          </p:cNvSpPr>
          <p:nvPr>
            <p:ph type="body" sz="quarter" idx="10"/>
          </p:nvPr>
        </p:nvSpPr>
        <p:spPr>
          <a:xfrm>
            <a:off x="269239" y="1925685"/>
            <a:ext cx="7031736" cy="4031873"/>
          </a:xfrm>
        </p:spPr>
        <p:txBody>
          <a:bodyPr/>
          <a:lstStyle/>
          <a:p>
            <a:r>
              <a:rPr lang="en-US" sz="1600"/>
              <a:t>GEOJSON SPECIFICATION</a:t>
            </a:r>
          </a:p>
          <a:p>
            <a:endParaRPr lang="en-US" sz="1600"/>
          </a:p>
          <a:p>
            <a:r>
              <a:rPr lang="en-US" sz="1600" b="0">
                <a:solidFill>
                  <a:srgbClr val="7F7F7F"/>
                </a:solidFill>
                <a:latin typeface="+mn-lt"/>
              </a:rPr>
              <a:t>Azure Cosmos DB supports indexing and querying of geospatial point data that's represented using the </a:t>
            </a:r>
            <a:r>
              <a:rPr lang="en-US" sz="1600" b="0" err="1">
                <a:solidFill>
                  <a:srgbClr val="7F7F7F"/>
                </a:solidFill>
                <a:latin typeface="+mn-lt"/>
              </a:rPr>
              <a:t>GeoJSON</a:t>
            </a:r>
            <a:r>
              <a:rPr lang="en-US" sz="1600" b="0">
                <a:solidFill>
                  <a:srgbClr val="7F7F7F"/>
                </a:solidFill>
                <a:latin typeface="+mn-lt"/>
              </a:rPr>
              <a:t> specification. </a:t>
            </a:r>
          </a:p>
          <a:p>
            <a:endParaRPr lang="en-US" sz="1600"/>
          </a:p>
          <a:p>
            <a:r>
              <a:rPr lang="en-US" sz="1600"/>
              <a:t>SEARCH BY DISTANCE FROM POINT</a:t>
            </a:r>
          </a:p>
          <a:p>
            <a:endParaRPr lang="en-US" sz="1600"/>
          </a:p>
          <a:p>
            <a:r>
              <a:rPr lang="en-US" sz="1600" b="0">
                <a:solidFill>
                  <a:srgbClr val="7F7F7F"/>
                </a:solidFill>
                <a:latin typeface="+mn-lt"/>
              </a:rPr>
              <a:t>The </a:t>
            </a:r>
            <a:r>
              <a:rPr lang="en-US" sz="1600">
                <a:solidFill>
                  <a:srgbClr val="7F7F7F"/>
                </a:solidFill>
                <a:latin typeface="Segoe UI Semibold" panose="020B0702040204020203" pitchFamily="34" charset="0"/>
                <a:cs typeface="Segoe UI Semibold" panose="020B0702040204020203" pitchFamily="34" charset="0"/>
              </a:rPr>
              <a:t>ST_DISTANCE </a:t>
            </a:r>
            <a:r>
              <a:rPr lang="en-US" sz="1600" b="0">
                <a:solidFill>
                  <a:srgbClr val="7F7F7F"/>
                </a:solidFill>
                <a:latin typeface="+mn-lt"/>
              </a:rPr>
              <a:t>built-in function returns the distance between the two </a:t>
            </a:r>
            <a:r>
              <a:rPr lang="en-US" sz="1600" b="0" err="1">
                <a:solidFill>
                  <a:srgbClr val="7F7F7F"/>
                </a:solidFill>
                <a:latin typeface="+mn-lt"/>
              </a:rPr>
              <a:t>GeoJSON</a:t>
            </a:r>
            <a:r>
              <a:rPr lang="en-US" sz="1600" b="0">
                <a:solidFill>
                  <a:srgbClr val="7F7F7F"/>
                </a:solidFill>
                <a:latin typeface="+mn-lt"/>
              </a:rPr>
              <a:t> Point expressions.</a:t>
            </a:r>
          </a:p>
          <a:p>
            <a:endParaRPr lang="en-US" sz="1600"/>
          </a:p>
          <a:p>
            <a:r>
              <a:rPr lang="en-US" sz="1600"/>
              <a:t>SEARCH WITHOUT BOUNDED POLYGON</a:t>
            </a:r>
          </a:p>
          <a:p>
            <a:pPr lvl="0"/>
            <a:endParaRPr lang="en-US" sz="1600">
              <a:solidFill>
                <a:srgbClr val="0078D7"/>
              </a:solidFill>
            </a:endParaRPr>
          </a:p>
          <a:p>
            <a:pPr lvl="0"/>
            <a:r>
              <a:rPr lang="en-US" sz="1600" b="0">
                <a:solidFill>
                  <a:srgbClr val="7F7F7F"/>
                </a:solidFill>
                <a:latin typeface="Segoe UI Semilight"/>
              </a:rPr>
              <a:t>The </a:t>
            </a:r>
            <a:r>
              <a:rPr lang="en-US" sz="1600">
                <a:solidFill>
                  <a:srgbClr val="7F7F7F"/>
                </a:solidFill>
                <a:latin typeface="Segoe UI Semibold" panose="020B0702040204020203" pitchFamily="34" charset="0"/>
                <a:cs typeface="Segoe UI Semibold" panose="020B0702040204020203" pitchFamily="34" charset="0"/>
              </a:rPr>
              <a:t>ST_WITHIN </a:t>
            </a:r>
            <a:r>
              <a:rPr lang="en-US" sz="1600" b="0">
                <a:solidFill>
                  <a:srgbClr val="7F7F7F"/>
                </a:solidFill>
                <a:latin typeface="Segoe UI Semilight"/>
              </a:rPr>
              <a:t>built-in function returns a Boolean indicating whether the first </a:t>
            </a:r>
            <a:r>
              <a:rPr lang="en-US" sz="1600" b="0" err="1">
                <a:solidFill>
                  <a:srgbClr val="7F7F7F"/>
                </a:solidFill>
                <a:latin typeface="Segoe UI Semilight"/>
              </a:rPr>
              <a:t>GeoJSON</a:t>
            </a:r>
            <a:r>
              <a:rPr lang="en-US" sz="1600" b="0">
                <a:solidFill>
                  <a:srgbClr val="7F7F7F"/>
                </a:solidFill>
                <a:latin typeface="Segoe UI Semilight"/>
              </a:rPr>
              <a:t> Point expression is within a </a:t>
            </a:r>
            <a:r>
              <a:rPr lang="en-US" sz="1600" b="0" err="1">
                <a:solidFill>
                  <a:srgbClr val="7F7F7F"/>
                </a:solidFill>
                <a:latin typeface="Segoe UI Semilight"/>
              </a:rPr>
              <a:t>GeoJSON</a:t>
            </a:r>
            <a:r>
              <a:rPr lang="en-US" sz="1600" b="0">
                <a:solidFill>
                  <a:srgbClr val="7F7F7F"/>
                </a:solidFill>
                <a:latin typeface="Segoe UI Semilight"/>
              </a:rPr>
              <a:t> Polygon expression.</a:t>
            </a:r>
            <a:endParaRPr lang="en-US" sz="1600"/>
          </a:p>
        </p:txBody>
      </p:sp>
      <p:sp>
        <p:nvSpPr>
          <p:cNvPr id="4" name="TextBox 3">
            <a:extLst>
              <a:ext uri="{FF2B5EF4-FFF2-40B4-BE49-F238E27FC236}">
                <a16:creationId xmlns:a16="http://schemas.microsoft.com/office/drawing/2014/main" id="{D0588786-B1E6-44D4-BA1D-C41B93756525}"/>
              </a:ext>
            </a:extLst>
          </p:cNvPr>
          <p:cNvSpPr txBox="1"/>
          <p:nvPr/>
        </p:nvSpPr>
        <p:spPr>
          <a:xfrm>
            <a:off x="7348817" y="1371600"/>
            <a:ext cx="4746811" cy="4696670"/>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type":"Point</a:t>
            </a:r>
            <a:r>
              <a:rPr lang="en-US" sz="160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"coordinates":[ 31.9, -4.8 ]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endParaRPr lang="en-US" sz="1600">
              <a:gradFill>
                <a:gsLst>
                  <a:gs pos="2917">
                    <a:schemeClr val="tx1"/>
                  </a:gs>
                  <a:gs pos="30000">
                    <a:schemeClr val="tx1"/>
                  </a:gs>
                </a:gsLst>
                <a:lin ang="5400000" scaled="0"/>
              </a:gradFill>
              <a:latin typeface="Consolas" panose="020B0609020204030204" pitchFamily="49" charset="0"/>
            </a:endParaRP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type":"Polygon</a:t>
            </a:r>
            <a:r>
              <a:rPr lang="en-US" sz="160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"coordinates":[[</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[ 31.8, -5 ],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[ 31.8, -4.7 ],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[ 32, -4.7 ],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[ 32, -5 ],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[ 31.8, -5 ]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26484424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B09-B016-437D-ACA0-19409D5D61FF}"/>
              </a:ext>
            </a:extLst>
          </p:cNvPr>
          <p:cNvSpPr>
            <a:spLocks noGrp="1"/>
          </p:cNvSpPr>
          <p:nvPr>
            <p:ph type="title"/>
          </p:nvPr>
        </p:nvSpPr>
        <p:spPr/>
        <p:txBody>
          <a:bodyPr/>
          <a:lstStyle/>
          <a:p>
            <a:r>
              <a:rPr lang="en-US"/>
              <a:t>Distance from Center Point Search</a:t>
            </a:r>
          </a:p>
        </p:txBody>
      </p:sp>
      <p:sp>
        <p:nvSpPr>
          <p:cNvPr id="3" name="Text Placeholder 2">
            <a:extLst>
              <a:ext uri="{FF2B5EF4-FFF2-40B4-BE49-F238E27FC236}">
                <a16:creationId xmlns:a16="http://schemas.microsoft.com/office/drawing/2014/main" id="{D84D1E79-D68F-455F-A78E-66670D7B9BAE}"/>
              </a:ext>
            </a:extLst>
          </p:cNvPr>
          <p:cNvSpPr>
            <a:spLocks noGrp="1"/>
          </p:cNvSpPr>
          <p:nvPr>
            <p:ph type="body" sz="quarter" idx="10"/>
          </p:nvPr>
        </p:nvSpPr>
        <p:spPr>
          <a:xfrm>
            <a:off x="269239" y="1925685"/>
            <a:ext cx="7031736" cy="1421928"/>
          </a:xfrm>
        </p:spPr>
        <p:txBody>
          <a:bodyPr/>
          <a:lstStyle/>
          <a:p>
            <a:pPr lvl="0"/>
            <a:r>
              <a:rPr lang="en-US" sz="1600">
                <a:solidFill>
                  <a:srgbClr val="0078D7"/>
                </a:solidFill>
              </a:rPr>
              <a:t>ST_DISTANCE</a:t>
            </a:r>
          </a:p>
          <a:p>
            <a:pPr lvl="0"/>
            <a:endParaRPr lang="en-US" sz="1600">
              <a:solidFill>
                <a:srgbClr val="0078D7"/>
              </a:solidFill>
            </a:endParaRPr>
          </a:p>
          <a:p>
            <a:pPr lvl="0"/>
            <a:r>
              <a:rPr lang="en-US" sz="1600">
                <a:solidFill>
                  <a:srgbClr val="7F7F7F"/>
                </a:solidFill>
                <a:latin typeface="Segoe UI Semibold" panose="020B0702040204020203" pitchFamily="34" charset="0"/>
                <a:cs typeface="Segoe UI Semibold" panose="020B0702040204020203" pitchFamily="34" charset="0"/>
              </a:rPr>
              <a:t>ST_DISTANCE </a:t>
            </a:r>
            <a:r>
              <a:rPr lang="en-US" sz="1600" b="0">
                <a:solidFill>
                  <a:srgbClr val="7F7F7F"/>
                </a:solidFill>
                <a:latin typeface="Segoe UI Semilight"/>
              </a:rPr>
              <a:t>can be used to measure the distance between two points. Commonly this function is used to determine if a point is within a specified range (meters) of another point.</a:t>
            </a:r>
          </a:p>
        </p:txBody>
      </p:sp>
      <p:sp>
        <p:nvSpPr>
          <p:cNvPr id="4" name="TextBox 3">
            <a:extLst>
              <a:ext uri="{FF2B5EF4-FFF2-40B4-BE49-F238E27FC236}">
                <a16:creationId xmlns:a16="http://schemas.microsoft.com/office/drawing/2014/main" id="{9BB93C5D-5B18-40E1-9151-E452D7F97610}"/>
              </a:ext>
            </a:extLst>
          </p:cNvPr>
          <p:cNvSpPr txBox="1"/>
          <p:nvPr/>
        </p:nvSpPr>
        <p:spPr>
          <a:xfrm>
            <a:off x="7348817" y="1371600"/>
            <a:ext cx="4746811" cy="2009781"/>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SELECT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FROM flights f</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WHERE ST_DISTANCE(</a:t>
            </a:r>
            <a:r>
              <a:rPr lang="en-US" sz="1600" err="1">
                <a:gradFill>
                  <a:gsLst>
                    <a:gs pos="2917">
                      <a:schemeClr val="tx1"/>
                    </a:gs>
                    <a:gs pos="30000">
                      <a:schemeClr val="tx1"/>
                    </a:gs>
                  </a:gsLst>
                  <a:lin ang="5400000" scaled="0"/>
                </a:gradFill>
                <a:latin typeface="Consolas" panose="020B0609020204030204" pitchFamily="49" charset="0"/>
              </a:rPr>
              <a:t>f.origin.location</a:t>
            </a:r>
            <a:r>
              <a:rPr lang="en-US" sz="1600">
                <a:gradFill>
                  <a:gsLst>
                    <a:gs pos="2917">
                      <a:schemeClr val="tx1"/>
                    </a:gs>
                    <a:gs pos="30000">
                      <a:schemeClr val="tx1"/>
                    </a:gs>
                  </a:gsLst>
                  <a:lin ang="5400000" scaled="0"/>
                </a:gradFill>
                <a:latin typeface="Consolas" panose="020B0609020204030204" pitchFamily="49" charset="0"/>
              </a:rPr>
              <a:t>, {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"type": "Point",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"coordinates": [-122.19, 47.36]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&lt; 100 * 1000</a:t>
            </a:r>
          </a:p>
        </p:txBody>
      </p:sp>
    </p:spTree>
    <p:extLst>
      <p:ext uri="{BB962C8B-B14F-4D97-AF65-F5344CB8AC3E}">
        <p14:creationId xmlns:p14="http://schemas.microsoft.com/office/powerpoint/2010/main" val="50580249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70A7-617E-4FDA-9FB3-42925A681452}"/>
              </a:ext>
            </a:extLst>
          </p:cNvPr>
          <p:cNvSpPr>
            <a:spLocks noGrp="1"/>
          </p:cNvSpPr>
          <p:nvPr>
            <p:ph type="title"/>
          </p:nvPr>
        </p:nvSpPr>
        <p:spPr/>
        <p:txBody>
          <a:bodyPr/>
          <a:lstStyle/>
          <a:p>
            <a:r>
              <a:rPr lang="en-US"/>
              <a:t>Polygon Shape Search</a:t>
            </a:r>
          </a:p>
        </p:txBody>
      </p:sp>
      <p:sp>
        <p:nvSpPr>
          <p:cNvPr id="3" name="Text Placeholder 2">
            <a:extLst>
              <a:ext uri="{FF2B5EF4-FFF2-40B4-BE49-F238E27FC236}">
                <a16:creationId xmlns:a16="http://schemas.microsoft.com/office/drawing/2014/main" id="{C16FEB61-46C7-4476-A819-2E7B969F9D8A}"/>
              </a:ext>
            </a:extLst>
          </p:cNvPr>
          <p:cNvSpPr>
            <a:spLocks noGrp="1"/>
          </p:cNvSpPr>
          <p:nvPr>
            <p:ph type="body" sz="quarter" idx="10"/>
          </p:nvPr>
        </p:nvSpPr>
        <p:spPr>
          <a:xfrm>
            <a:off x="269239" y="1925685"/>
            <a:ext cx="7031736" cy="2259080"/>
          </a:xfrm>
        </p:spPr>
        <p:txBody>
          <a:bodyPr/>
          <a:lstStyle/>
          <a:p>
            <a:r>
              <a:rPr lang="en-US" sz="1600"/>
              <a:t>ST_WITHIN</a:t>
            </a:r>
          </a:p>
          <a:p>
            <a:endParaRPr lang="en-US" sz="1600"/>
          </a:p>
          <a:p>
            <a:r>
              <a:rPr lang="en-US" sz="1600">
                <a:solidFill>
                  <a:srgbClr val="7F7F7F"/>
                </a:solidFill>
                <a:latin typeface="Segoe UI Semibold" panose="020B0702040204020203" pitchFamily="34" charset="0"/>
                <a:cs typeface="Segoe UI Semibold" panose="020B0702040204020203" pitchFamily="34" charset="0"/>
              </a:rPr>
              <a:t>ST_WITHIN </a:t>
            </a:r>
            <a:r>
              <a:rPr lang="en-US" sz="1600" b="0">
                <a:solidFill>
                  <a:srgbClr val="7F7F7F"/>
                </a:solidFill>
                <a:latin typeface="+mn-lt"/>
              </a:rPr>
              <a:t>can be used to check if a point lies within a Polygon. Commonly Polygons are used to represent boundaries like zip codes, state boundaries, or natural formations.</a:t>
            </a:r>
          </a:p>
          <a:p>
            <a:endParaRPr lang="en-US" sz="1600" b="0">
              <a:solidFill>
                <a:srgbClr val="7F7F7F"/>
              </a:solidFill>
              <a:latin typeface="+mn-lt"/>
            </a:endParaRPr>
          </a:p>
          <a:p>
            <a:r>
              <a:rPr lang="en-US" sz="1600" b="0">
                <a:solidFill>
                  <a:srgbClr val="7F7F7F"/>
                </a:solidFill>
                <a:latin typeface="+mn-lt"/>
              </a:rPr>
              <a:t>Polygon arguments in ST_WITHIN can contain only a single ring, that is, the Polygons must not contain holes in them.</a:t>
            </a:r>
          </a:p>
        </p:txBody>
      </p:sp>
      <p:sp>
        <p:nvSpPr>
          <p:cNvPr id="4" name="TextBox 3">
            <a:extLst>
              <a:ext uri="{FF2B5EF4-FFF2-40B4-BE49-F238E27FC236}">
                <a16:creationId xmlns:a16="http://schemas.microsoft.com/office/drawing/2014/main" id="{050D6C13-FB7C-4913-9C40-5ED5C331D5D3}"/>
              </a:ext>
            </a:extLst>
          </p:cNvPr>
          <p:cNvSpPr txBox="1"/>
          <p:nvPr/>
        </p:nvSpPr>
        <p:spPr>
          <a:xfrm>
            <a:off x="7348817" y="1371600"/>
            <a:ext cx="4746811" cy="521681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SELECT *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FROM flights f</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WHERE ST_WITHIN(</a:t>
            </a:r>
            <a:r>
              <a:rPr lang="en-US" sz="1600" err="1">
                <a:gradFill>
                  <a:gsLst>
                    <a:gs pos="2917">
                      <a:schemeClr val="tx1"/>
                    </a:gs>
                    <a:gs pos="30000">
                      <a:schemeClr val="tx1"/>
                    </a:gs>
                  </a:gsLst>
                  <a:lin ang="5400000" scaled="0"/>
                </a:gradFill>
                <a:latin typeface="Consolas" panose="020B0609020204030204" pitchFamily="49" charset="0"/>
              </a:rPr>
              <a:t>f.destination.location</a:t>
            </a:r>
            <a:r>
              <a:rPr lang="en-US" sz="1600">
                <a:gradFill>
                  <a:gsLst>
                    <a:gs pos="2917">
                      <a:schemeClr val="tx1"/>
                    </a:gs>
                    <a:gs pos="30000">
                      <a:schemeClr val="tx1"/>
                    </a:gs>
                  </a:gsLst>
                  <a:lin ang="5400000" scaled="0"/>
                </a:gradFill>
                <a:latin typeface="Consolas" panose="020B0609020204030204" pitchFamily="49" charset="0"/>
              </a:rPr>
              <a:t>, {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"type": "Polygon",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"coordinates":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[-124.63, 48.36],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[-123.87, 46.14],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[-122.23, 45.54],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[-119.17, 45.95],</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[-116.92, 45.96],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[-116.99, 49.00],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[-123.05, 49.02],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[-123.15, 48.31],</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[-124.63, 48.36]</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a:gradFill>
                  <a:gsLst>
                    <a:gs pos="2917">
                      <a:schemeClr val="tx1"/>
                    </a:gs>
                    <a:gs pos="30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96994780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a:solidFill>
                  <a:schemeClr val="tx1"/>
                </a:solidFill>
                <a:latin typeface="Consolas" panose="020B0609020204030204" pitchFamily="49" charset="0"/>
              </a:rPr>
              <a:t>{</a:t>
            </a:r>
          </a:p>
          <a:p>
            <a:r>
              <a:rPr lang="en-US" sz="1350" b="0">
                <a:solidFill>
                  <a:schemeClr val="tx1"/>
                </a:solidFill>
                <a:latin typeface="Consolas" panose="020B0609020204030204" pitchFamily="49" charset="0"/>
              </a:rPr>
              <a:t>    "locations":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"country": "Germany", </a:t>
            </a:r>
          </a:p>
          <a:p>
            <a:r>
              <a:rPr lang="en-US" sz="1350" b="0">
                <a:solidFill>
                  <a:schemeClr val="tx1"/>
                </a:solidFill>
                <a:latin typeface="Consolas" panose="020B0609020204030204" pitchFamily="49" charset="0"/>
              </a:rPr>
              <a:t>            "city": "Berlin"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"country": "France", </a:t>
            </a:r>
          </a:p>
          <a:p>
            <a:r>
              <a:rPr lang="en-US" sz="1350" b="0">
                <a:solidFill>
                  <a:schemeClr val="tx1"/>
                </a:solidFill>
                <a:latin typeface="Consolas" panose="020B0609020204030204" pitchFamily="49" charset="0"/>
              </a:rPr>
              <a:t>            "city": "Paris"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"headquarter": "Belgium",</a:t>
            </a:r>
          </a:p>
          <a:p>
            <a:r>
              <a:rPr lang="en-US" sz="1350" b="0">
                <a:solidFill>
                  <a:schemeClr val="tx1"/>
                </a:solidFill>
                <a:latin typeface="Consolas" panose="020B0609020204030204" pitchFamily="49" charset="0"/>
              </a:rPr>
              <a:t>    "exports": [ </a:t>
            </a:r>
          </a:p>
          <a:p>
            <a:r>
              <a:rPr lang="en-US" sz="1350" b="0">
                <a:solidFill>
                  <a:schemeClr val="tx1"/>
                </a:solidFill>
                <a:latin typeface="Consolas" panose="020B0609020204030204" pitchFamily="49" charset="0"/>
              </a:rPr>
              <a:t>        { "city": "Moscow" },</a:t>
            </a:r>
          </a:p>
          <a:p>
            <a:r>
              <a:rPr lang="en-US" sz="1350" b="0">
                <a:solidFill>
                  <a:schemeClr val="tx1"/>
                </a:solidFill>
                <a:latin typeface="Consolas" panose="020B0609020204030204" pitchFamily="49" charset="0"/>
              </a:rPr>
              <a:t>        { "city": "Athens"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a:solidFill>
                  <a:schemeClr val="tx1"/>
                </a:solidFill>
                <a:latin typeface="Consolas" panose="020B0609020204030204" pitchFamily="49" charset="0"/>
              </a:rPr>
              <a:t>{</a:t>
            </a:r>
          </a:p>
          <a:p>
            <a:r>
              <a:rPr lang="en-US" sz="1350" b="0">
                <a:solidFill>
                  <a:schemeClr val="tx1"/>
                </a:solidFill>
                <a:latin typeface="Consolas" panose="020B0609020204030204" pitchFamily="49" charset="0"/>
              </a:rPr>
              <a:t>    "locations":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"country": "Germany", </a:t>
            </a:r>
          </a:p>
          <a:p>
            <a:r>
              <a:rPr lang="en-US" sz="1350" b="0">
                <a:solidFill>
                  <a:schemeClr val="tx1"/>
                </a:solidFill>
                <a:latin typeface="Consolas" panose="020B0609020204030204" pitchFamily="49" charset="0"/>
              </a:rPr>
              <a:t>            "city": "Bonn", </a:t>
            </a:r>
          </a:p>
          <a:p>
            <a:r>
              <a:rPr lang="en-US" sz="1350" b="0">
                <a:solidFill>
                  <a:schemeClr val="tx1"/>
                </a:solidFill>
                <a:latin typeface="Consolas" panose="020B0609020204030204" pitchFamily="49" charset="0"/>
              </a:rPr>
              <a:t>            "revenue": 200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"headquarter": "Italy",</a:t>
            </a:r>
          </a:p>
          <a:p>
            <a:r>
              <a:rPr lang="en-US" sz="1350" b="0">
                <a:solidFill>
                  <a:schemeClr val="tx1"/>
                </a:solidFill>
                <a:latin typeface="Consolas" panose="020B0609020204030204" pitchFamily="49" charset="0"/>
              </a:rPr>
              <a:t>    "exports": [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"city": "Berlin", </a:t>
            </a:r>
          </a:p>
          <a:p>
            <a:r>
              <a:rPr lang="en-US" sz="1350" b="0">
                <a:solidFill>
                  <a:schemeClr val="tx1"/>
                </a:solidFill>
                <a:latin typeface="Consolas" panose="020B0609020204030204" pitchFamily="49" charset="0"/>
              </a:rPr>
              <a:t>            "dealers": [ </a:t>
            </a:r>
          </a:p>
          <a:p>
            <a:r>
              <a:rPr lang="en-US" sz="1350" b="0">
                <a:solidFill>
                  <a:schemeClr val="tx1"/>
                </a:solidFill>
                <a:latin typeface="Consolas" panose="020B0609020204030204" pitchFamily="49" charset="0"/>
              </a:rPr>
              <a:t>                { "name": "Hans" }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 "city": "Athens"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INDEXING JSON Documents</a:t>
            </a:r>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a:t>CHOOSE THE BEST CONSISTENCY MODEL FOR YOUR APP</a:t>
            </a:r>
          </a:p>
          <a:p>
            <a:endParaRPr lang="en-US"/>
          </a:p>
        </p:txBody>
      </p:sp>
      <p:sp>
        <p:nvSpPr>
          <p:cNvPr id="2" name="Rectangle 1"/>
          <p:cNvSpPr/>
          <p:nvPr/>
        </p:nvSpPr>
        <p:spPr>
          <a:xfrm>
            <a:off x="326756" y="2057417"/>
            <a:ext cx="5622631" cy="2139047"/>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Offers five consistency models</a:t>
            </a:r>
          </a:p>
          <a:p>
            <a:pPr>
              <a:spcBef>
                <a:spcPts val="1400"/>
              </a:spcBef>
              <a:buClr>
                <a:srgbClr val="0177D7"/>
              </a:buClr>
            </a:pPr>
            <a:r>
              <a:rPr lang="en-US" sz="160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a:latin typeface="Segoe UI Semilight" charset="0"/>
                <a:ea typeface="Segoe UI Semilight" charset="0"/>
                <a:cs typeface="Segoe UI Semilight" charset="0"/>
              </a:rPr>
              <a:t>An intuitive programming model offering low latency and high availability for your planet-scale app.</a:t>
            </a:r>
          </a:p>
          <a:p>
            <a:pPr>
              <a:spcBef>
                <a:spcPts val="1400"/>
              </a:spcBef>
            </a:pPr>
            <a:endParaRPr lang="en-US">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871347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150" b="0">
                <a:solidFill>
                  <a:schemeClr val="tx1"/>
                </a:solidFill>
                <a:latin typeface="Consolas" panose="020B0609020204030204" pitchFamily="49" charset="0"/>
              </a:rPr>
              <a:t>{</a:t>
            </a:r>
          </a:p>
          <a:p>
            <a:r>
              <a:rPr lang="en-US" sz="1150" b="0">
                <a:solidFill>
                  <a:schemeClr val="tx1"/>
                </a:solidFill>
                <a:latin typeface="Consolas" panose="020B0609020204030204" pitchFamily="49" charset="0"/>
              </a:rPr>
              <a:t>    "automatic": true,</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indexingMode</a:t>
            </a:r>
            <a:r>
              <a:rPr lang="en-US" sz="1150" b="0">
                <a:solidFill>
                  <a:schemeClr val="tx1"/>
                </a:solidFill>
                <a:latin typeface="Consolas" panose="020B0609020204030204" pitchFamily="49" charset="0"/>
              </a:rPr>
              <a:t>": "Consistent",</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includedPaths</a:t>
            </a:r>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"path": "/*",</a:t>
            </a:r>
          </a:p>
          <a:p>
            <a:r>
              <a:rPr lang="en-US" sz="1150" b="0">
                <a:solidFill>
                  <a:schemeClr val="tx1"/>
                </a:solidFill>
                <a:latin typeface="Consolas" panose="020B0609020204030204" pitchFamily="49" charset="0"/>
              </a:rPr>
              <a:t>        "indexes": [{</a:t>
            </a:r>
          </a:p>
          <a:p>
            <a:r>
              <a:rPr lang="en-US" sz="1150" b="0">
                <a:solidFill>
                  <a:schemeClr val="tx1"/>
                </a:solidFill>
                <a:latin typeface="Consolas" panose="020B0609020204030204" pitchFamily="49" charset="0"/>
              </a:rPr>
              <a:t>            "kind": "Hash",</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dataType</a:t>
            </a:r>
            <a:r>
              <a:rPr lang="en-US" sz="1150" b="0">
                <a:solidFill>
                  <a:schemeClr val="tx1"/>
                </a:solidFill>
                <a:latin typeface="Consolas" panose="020B0609020204030204" pitchFamily="49" charset="0"/>
              </a:rPr>
              <a:t>": "String",</a:t>
            </a:r>
          </a:p>
          <a:p>
            <a:r>
              <a:rPr lang="en-US" sz="1150" b="0">
                <a:solidFill>
                  <a:schemeClr val="tx1"/>
                </a:solidFill>
                <a:latin typeface="Consolas" panose="020B0609020204030204" pitchFamily="49" charset="0"/>
              </a:rPr>
              <a:t>            "precision": -1</a:t>
            </a:r>
          </a:p>
          <a:p>
            <a:r>
              <a:rPr lang="en-US" sz="1150" b="0">
                <a:solidFill>
                  <a:schemeClr val="tx1"/>
                </a:solidFill>
                <a:latin typeface="Consolas" panose="020B0609020204030204" pitchFamily="49" charset="0"/>
              </a:rPr>
              <a:t>        }, {</a:t>
            </a:r>
          </a:p>
          <a:p>
            <a:r>
              <a:rPr lang="en-US" sz="1150" b="0">
                <a:solidFill>
                  <a:schemeClr val="tx1"/>
                </a:solidFill>
                <a:latin typeface="Consolas" panose="020B0609020204030204" pitchFamily="49" charset="0"/>
              </a:rPr>
              <a:t>            "kind": "Range",</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dataType</a:t>
            </a:r>
            <a:r>
              <a:rPr lang="en-US" sz="1150" b="0">
                <a:solidFill>
                  <a:schemeClr val="tx1"/>
                </a:solidFill>
                <a:latin typeface="Consolas" panose="020B0609020204030204" pitchFamily="49" charset="0"/>
              </a:rPr>
              <a:t>": "Number",</a:t>
            </a:r>
          </a:p>
          <a:p>
            <a:r>
              <a:rPr lang="en-US" sz="1150" b="0">
                <a:solidFill>
                  <a:schemeClr val="tx1"/>
                </a:solidFill>
                <a:latin typeface="Consolas" panose="020B0609020204030204" pitchFamily="49" charset="0"/>
              </a:rPr>
              <a:t>            "precision": -1</a:t>
            </a:r>
          </a:p>
          <a:p>
            <a:r>
              <a:rPr lang="en-US" sz="1150" b="0">
                <a:solidFill>
                  <a:schemeClr val="tx1"/>
                </a:solidFill>
                <a:latin typeface="Consolas" panose="020B0609020204030204" pitchFamily="49" charset="0"/>
              </a:rPr>
              <a:t>        }, {</a:t>
            </a:r>
          </a:p>
          <a:p>
            <a:r>
              <a:rPr lang="en-US" sz="1150" b="0">
                <a:solidFill>
                  <a:schemeClr val="tx1"/>
                </a:solidFill>
                <a:latin typeface="Consolas" panose="020B0609020204030204" pitchFamily="49" charset="0"/>
              </a:rPr>
              <a:t>            "kind": "Spatial",</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dataType</a:t>
            </a:r>
            <a:r>
              <a:rPr lang="en-US" sz="1150" b="0">
                <a:solidFill>
                  <a:schemeClr val="tx1"/>
                </a:solidFill>
                <a:latin typeface="Consolas" panose="020B0609020204030204" pitchFamily="49" charset="0"/>
              </a:rPr>
              <a:t>": "Point"</a:t>
            </a:r>
          </a:p>
          <a:p>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excludedPaths</a:t>
            </a:r>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"path": "/</a:t>
            </a:r>
            <a:r>
              <a:rPr lang="en-US" sz="1150" b="0" err="1">
                <a:solidFill>
                  <a:schemeClr val="tx1"/>
                </a:solidFill>
                <a:latin typeface="Consolas" panose="020B0609020204030204" pitchFamily="49" charset="0"/>
              </a:rPr>
              <a:t>nonIndexedContent</a:t>
            </a:r>
            <a:r>
              <a:rPr lang="en-US" sz="1150" b="0">
                <a:solidFill>
                  <a:schemeClr val="tx1"/>
                </a:solidFill>
                <a:latin typeface="Consolas" panose="020B0609020204030204" pitchFamily="49" charset="0"/>
              </a:rPr>
              <a:t>/*"</a:t>
            </a:r>
          </a:p>
          <a:p>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2164695"/>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v1</a:t>
            </a:r>
            <a:r>
              <a:rPr lang="en-US" sz="1600">
                <a:gradFill>
                  <a:gsLst>
                    <a:gs pos="0">
                      <a:srgbClr val="FFFFFF"/>
                    </a:gs>
                    <a:gs pos="100000">
                      <a:srgbClr val="FFFFFF"/>
                    </a:gs>
                  </a:gsLst>
                  <a:lin ang="5400000" scaled="0"/>
                </a:gradFill>
                <a:ea typeface="Segoe UI" pitchFamily="34" charset="0"/>
                <a:cs typeface="Segoe UI"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v2</a:t>
            </a:r>
            <a:r>
              <a:rPr lang="en-US" sz="1600">
                <a:gradFill>
                  <a:gsLst>
                    <a:gs pos="0">
                      <a:srgbClr val="FFFFFF"/>
                    </a:gs>
                    <a:gs pos="100000">
                      <a:srgbClr val="FFFFFF"/>
                    </a:gs>
                  </a:gsLst>
                  <a:lin ang="5400000" scaled="0"/>
                </a:gradFill>
                <a:ea typeface="Segoe UI" pitchFamily="34" charset="0"/>
                <a:cs typeface="Segoe UI"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a:gradFill>
                  <a:gsLst>
                    <a:gs pos="2917">
                      <a:schemeClr val="tx1"/>
                    </a:gs>
                    <a:gs pos="30000">
                      <a:schemeClr val="tx1"/>
                    </a:gs>
                  </a:gsLst>
                  <a:lin ang="5400000" scaled="0"/>
                </a:gradFill>
                <a:latin typeface="Consolas" panose="020B0609020204030204" pitchFamily="49" charset="0"/>
              </a:rPr>
              <a:t>PUT	/</a:t>
            </a:r>
            <a:r>
              <a:rPr lang="en-US" sz="1000" err="1">
                <a:gradFill>
                  <a:gsLst>
                    <a:gs pos="2917">
                      <a:schemeClr val="tx1"/>
                    </a:gs>
                    <a:gs pos="30000">
                      <a:schemeClr val="tx1"/>
                    </a:gs>
                  </a:gsLst>
                  <a:lin ang="5400000" scaled="0"/>
                </a:gradFill>
                <a:latin typeface="Consolas" panose="020B0609020204030204" pitchFamily="49" charset="0"/>
              </a:rPr>
              <a:t>colls</a:t>
            </a:r>
            <a:r>
              <a:rPr lang="en-US" sz="1000">
                <a:gradFill>
                  <a:gsLst>
                    <a:gs pos="2917">
                      <a:schemeClr val="tx1"/>
                    </a:gs>
                    <a:gs pos="30000">
                      <a:schemeClr val="tx1"/>
                    </a:gs>
                  </a:gsLst>
                  <a:lin ang="5400000" scaled="0"/>
                </a:gradFill>
                <a:latin typeface="Consolas" panose="020B0609020204030204" pitchFamily="49" charset="0"/>
              </a:rPr>
              <a:t>/</a:t>
            </a:r>
            <a:r>
              <a:rPr lang="en-US" sz="1000" err="1">
                <a:gradFill>
                  <a:gsLst>
                    <a:gs pos="2917">
                      <a:schemeClr val="tx1"/>
                    </a:gs>
                    <a:gs pos="30000">
                      <a:schemeClr val="tx1"/>
                    </a:gs>
                  </a:gsLst>
                  <a:lin ang="5400000" scaled="0"/>
                </a:gradFill>
                <a:latin typeface="Consolas" panose="020B0609020204030204" pitchFamily="49" charset="0"/>
              </a:rPr>
              <a:t>examplecollection</a:t>
            </a:r>
            <a:br>
              <a:rPr lang="en-US" sz="1000">
                <a:gradFill>
                  <a:gsLst>
                    <a:gs pos="2917">
                      <a:schemeClr val="tx1"/>
                    </a:gs>
                    <a:gs pos="30000">
                      <a:schemeClr val="tx1"/>
                    </a:gs>
                  </a:gsLst>
                  <a:lin ang="5400000" scaled="0"/>
                </a:gradFill>
                <a:latin typeface="Consolas" panose="020B0609020204030204" pitchFamily="49" charset="0"/>
              </a:rPr>
            </a:br>
            <a:r>
              <a:rPr lang="en-US" sz="1000">
                <a:gradFill>
                  <a:gsLst>
                    <a:gs pos="2917">
                      <a:schemeClr val="tx1"/>
                    </a:gs>
                    <a:gs pos="30000">
                      <a:schemeClr val="tx1"/>
                    </a:gs>
                  </a:gsLst>
                  <a:lin ang="5400000" scaled="0"/>
                </a:gradFill>
                <a:latin typeface="Consolas" panose="020B0609020204030204" pitchFamily="49" charset="0"/>
              </a:rPr>
              <a:t>{ </a:t>
            </a:r>
            <a:r>
              <a:rPr lang="en-US" sz="1000" err="1">
                <a:gradFill>
                  <a:gsLst>
                    <a:gs pos="2917">
                      <a:schemeClr val="tx1"/>
                    </a:gs>
                    <a:gs pos="30000">
                      <a:schemeClr val="tx1"/>
                    </a:gs>
                  </a:gsLst>
                  <a:lin ang="5400000" scaled="0"/>
                </a:gradFill>
                <a:latin typeface="Consolas" panose="020B0609020204030204" pitchFamily="49" charset="0"/>
              </a:rPr>
              <a:t>indexingPolicy</a:t>
            </a:r>
            <a:r>
              <a:rPr lang="en-US" sz="1000">
                <a:gradFill>
                  <a:gsLst>
                    <a:gs pos="2917">
                      <a:schemeClr val="tx1"/>
                    </a:gs>
                    <a:gs pos="30000">
                      <a:schemeClr val="tx1"/>
                    </a:gs>
                  </a:gsLst>
                  <a:lin ang="5400000" scaled="0"/>
                </a:gradFill>
                <a:latin typeface="Consolas" panose="020B0609020204030204" pitchFamily="49" charset="0"/>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a:gradFill>
                  <a:gsLst>
                    <a:gs pos="2917">
                      <a:schemeClr val="tx1"/>
                    </a:gs>
                    <a:gs pos="30000">
                      <a:schemeClr val="tx1"/>
                    </a:gs>
                  </a:gsLst>
                  <a:lin ang="5400000" scaled="0"/>
                </a:gradFill>
                <a:latin typeface="Consolas" panose="020B0609020204030204" pitchFamily="49" charset="0"/>
              </a:rPr>
              <a:t>GET	/</a:t>
            </a:r>
            <a:r>
              <a:rPr lang="en-US" sz="1000" err="1">
                <a:gradFill>
                  <a:gsLst>
                    <a:gs pos="2917">
                      <a:schemeClr val="tx1"/>
                    </a:gs>
                    <a:gs pos="30000">
                      <a:schemeClr val="tx1"/>
                    </a:gs>
                  </a:gsLst>
                  <a:lin ang="5400000" scaled="0"/>
                </a:gradFill>
                <a:latin typeface="Consolas" panose="020B0609020204030204" pitchFamily="49" charset="0"/>
              </a:rPr>
              <a:t>colls</a:t>
            </a:r>
            <a:r>
              <a:rPr lang="en-US" sz="1000">
                <a:gradFill>
                  <a:gsLst>
                    <a:gs pos="2917">
                      <a:schemeClr val="tx1"/>
                    </a:gs>
                    <a:gs pos="30000">
                      <a:schemeClr val="tx1"/>
                    </a:gs>
                  </a:gsLst>
                  <a:lin ang="5400000" scaled="0"/>
                </a:gradFill>
                <a:latin typeface="Consolas" panose="020B0609020204030204" pitchFamily="49" charset="0"/>
              </a:rPr>
              <a:t>/</a:t>
            </a:r>
            <a:r>
              <a:rPr lang="en-US" sz="1000" err="1">
                <a:gradFill>
                  <a:gsLst>
                    <a:gs pos="2917">
                      <a:schemeClr val="tx1"/>
                    </a:gs>
                    <a:gs pos="30000">
                      <a:schemeClr val="tx1"/>
                    </a:gs>
                  </a:gsLst>
                  <a:lin ang="5400000" scaled="0"/>
                </a:gradFill>
                <a:latin typeface="Consolas" panose="020B0609020204030204" pitchFamily="49" charset="0"/>
              </a:rPr>
              <a:t>examplecollection</a:t>
            </a:r>
            <a:br>
              <a:rPr lang="en-US" sz="1000">
                <a:gradFill>
                  <a:gsLst>
                    <a:gs pos="2917">
                      <a:schemeClr val="tx1"/>
                    </a:gs>
                    <a:gs pos="30000">
                      <a:schemeClr val="tx1"/>
                    </a:gs>
                  </a:gsLst>
                  <a:lin ang="5400000" scaled="0"/>
                </a:gradFill>
                <a:latin typeface="Consolas" panose="020B0609020204030204" pitchFamily="49" charset="0"/>
              </a:rPr>
            </a:br>
            <a:r>
              <a:rPr lang="en-US" sz="1000">
                <a:gradFill>
                  <a:gsLst>
                    <a:gs pos="2917">
                      <a:schemeClr val="tx1"/>
                    </a:gs>
                    <a:gs pos="30000">
                      <a:schemeClr val="tx1"/>
                    </a:gs>
                  </a:gsLst>
                  <a:lin ang="5400000" scaled="0"/>
                </a:gradFill>
                <a:latin typeface="Consolas" panose="020B0609020204030204" pitchFamily="49" charset="0"/>
              </a:rPr>
              <a:t>x-</a:t>
            </a:r>
            <a:r>
              <a:rPr lang="en-US" sz="1000" err="1">
                <a:gradFill>
                  <a:gsLst>
                    <a:gs pos="2917">
                      <a:schemeClr val="tx1"/>
                    </a:gs>
                    <a:gs pos="30000">
                      <a:schemeClr val="tx1"/>
                    </a:gs>
                  </a:gsLst>
                  <a:lin ang="5400000" scaled="0"/>
                </a:gradFill>
                <a:latin typeface="Consolas" panose="020B0609020204030204" pitchFamily="49" charset="0"/>
              </a:rPr>
              <a:t>ms</a:t>
            </a:r>
            <a:r>
              <a:rPr lang="en-US" sz="1000">
                <a:gradFill>
                  <a:gsLst>
                    <a:gs pos="2917">
                      <a:schemeClr val="tx1"/>
                    </a:gs>
                    <a:gs pos="30000">
                      <a:schemeClr val="tx1"/>
                    </a:gs>
                  </a:gsLst>
                  <a:lin ang="5400000" scaled="0"/>
                </a:gradFill>
                <a:latin typeface="Consolas" panose="020B0609020204030204" pitchFamily="49" charset="0"/>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27097"/>
            <a:ext cx="182880" cy="182880"/>
          </a:xfrm>
          <a:prstGeom prst="rect">
            <a:avLst/>
          </a:prstGeom>
          <a:noFill/>
          <a:ln>
            <a:noFill/>
          </a:ln>
        </p:spPr>
        <p:txBody>
          <a:bodyPr wrap="square" lIns="0" tIns="0" rIns="0" bIns="0" rtlCol="0" anchor="ctr">
            <a:spAutoFit/>
          </a:bodyPr>
          <a:lstStyle/>
          <a:p>
            <a:pPr algn="ctr">
              <a:lnSpc>
                <a:spcPct val="90000"/>
              </a:lnSpc>
              <a:spcAft>
                <a:spcPts val="600"/>
              </a:spcAft>
            </a:pPr>
            <a:r>
              <a:rPr lang="en-US" sz="1100">
                <a:gradFill>
                  <a:gsLst>
                    <a:gs pos="2917">
                      <a:schemeClr val="tx1"/>
                    </a:gs>
                    <a:gs pos="30000">
                      <a:schemeClr val="tx1"/>
                    </a:gs>
                  </a:gsLst>
                  <a:lin ang="5400000" scaled="0"/>
                </a:gradFill>
                <a:latin typeface="Consolas" panose="020B0609020204030204" pitchFamily="49" charset="0"/>
              </a:rPr>
              <a:t>t</a:t>
            </a:r>
            <a:r>
              <a:rPr lang="en-US" sz="1100" baseline="-25000">
                <a:gradFill>
                  <a:gsLst>
                    <a:gs pos="2917">
                      <a:schemeClr val="tx1"/>
                    </a:gs>
                    <a:gs pos="30000">
                      <a:schemeClr val="tx1"/>
                    </a:gs>
                  </a:gsLst>
                  <a:lin ang="5400000" scaled="0"/>
                </a:gradFill>
                <a:latin typeface="Consolas" panose="020B0609020204030204" pitchFamily="49" charset="0"/>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a:gradFill>
                  <a:gsLst>
                    <a:gs pos="2917">
                      <a:schemeClr val="tx1"/>
                    </a:gs>
                    <a:gs pos="30000">
                      <a:schemeClr val="tx1"/>
                    </a:gs>
                  </a:gsLst>
                  <a:lin ang="5400000" scaled="0"/>
                </a:gradFill>
                <a:latin typeface="Consolas" panose="020B0609020204030204" pitchFamily="49" charset="0"/>
              </a:rPr>
              <a:t>t</a:t>
            </a:r>
            <a:r>
              <a:rPr lang="en-US" sz="1100" baseline="-25000">
                <a:gradFill>
                  <a:gsLst>
                    <a:gs pos="2917">
                      <a:schemeClr val="tx1"/>
                    </a:gs>
                    <a:gs pos="30000">
                      <a:schemeClr val="tx1"/>
                    </a:gs>
                  </a:gsLst>
                  <a:lin ang="5400000" scaled="0"/>
                </a:gradFill>
                <a:latin typeface="Consolas" panose="020B0609020204030204" pitchFamily="49" charset="0"/>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a:solidFill>
                  <a:srgbClr val="0078D7"/>
                </a:solidFill>
              </a:rPr>
              <a:t>METRICS ANALYSIS</a:t>
            </a:r>
          </a:p>
          <a:p>
            <a:pPr lvl="0"/>
            <a:r>
              <a:rPr lang="en-US" sz="1600" b="0">
                <a:solidFill>
                  <a:srgbClr val="505050"/>
                </a:solidFill>
                <a:latin typeface="Segoe UI Semilight"/>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a:solidFill>
                  <a:srgbClr val="505050"/>
                </a:solidFill>
                <a:latin typeface="Segoe UI Semilight"/>
              </a:rPr>
              <a:t>When running a </a:t>
            </a:r>
            <a:r>
              <a:rPr lang="en-US" sz="1600">
                <a:solidFill>
                  <a:srgbClr val="505050"/>
                </a:solidFill>
                <a:latin typeface="Segoe UI Semibold" panose="020B0702040204020203" pitchFamily="34" charset="0"/>
                <a:cs typeface="Segoe UI Semibold" panose="020B0702040204020203" pitchFamily="34" charset="0"/>
              </a:rPr>
              <a:t>HEAD</a:t>
            </a:r>
            <a:r>
              <a:rPr lang="en-US" sz="1600" b="0">
                <a:solidFill>
                  <a:srgbClr val="505050"/>
                </a:solidFill>
                <a:latin typeface="Segoe UI Semilight"/>
              </a:rPr>
              <a:t> or </a:t>
            </a:r>
            <a:r>
              <a:rPr lang="en-US" sz="1600">
                <a:solidFill>
                  <a:srgbClr val="505050"/>
                </a:solidFill>
                <a:latin typeface="Segoe UI Semibold" panose="020B0702040204020203" pitchFamily="34" charset="0"/>
                <a:cs typeface="Segoe UI Semibold" panose="020B0702040204020203" pitchFamily="34" charset="0"/>
              </a:rPr>
              <a:t>GET</a:t>
            </a:r>
            <a:r>
              <a:rPr lang="en-US" sz="1600" b="0">
                <a:solidFill>
                  <a:srgbClr val="505050"/>
                </a:solidFill>
                <a:latin typeface="Segoe UI Semilight"/>
              </a:rPr>
              <a:t> request against a collection resource, the</a:t>
            </a:r>
            <a:br>
              <a:rPr lang="en-US" sz="1600" b="0">
                <a:solidFill>
                  <a:srgbClr val="505050"/>
                </a:solidFill>
                <a:latin typeface="Segoe UI Semilight"/>
              </a:rPr>
            </a:br>
            <a:r>
              <a:rPr lang="en-US" sz="1600">
                <a:solidFill>
                  <a:srgbClr val="505050"/>
                </a:solidFill>
                <a:latin typeface="Segoe UI Semibold" panose="020B0702040204020203" pitchFamily="34" charset="0"/>
                <a:cs typeface="Segoe UI Semibold" panose="020B0702040204020203" pitchFamily="34" charset="0"/>
              </a:rPr>
              <a:t>x-</a:t>
            </a:r>
            <a:r>
              <a:rPr lang="en-US" sz="1600" err="1">
                <a:solidFill>
                  <a:srgbClr val="505050"/>
                </a:solidFill>
                <a:latin typeface="Segoe UI Semibold" panose="020B0702040204020203" pitchFamily="34" charset="0"/>
                <a:cs typeface="Segoe UI Semibold" panose="020B0702040204020203" pitchFamily="34" charset="0"/>
              </a:rPr>
              <a:t>ms</a:t>
            </a:r>
            <a:r>
              <a:rPr lang="en-US" sz="1600">
                <a:solidFill>
                  <a:srgbClr val="505050"/>
                </a:solidFill>
                <a:latin typeface="Segoe UI Semibold" panose="020B0702040204020203" pitchFamily="34" charset="0"/>
                <a:cs typeface="Segoe UI Semibold" panose="020B0702040204020203" pitchFamily="34" charset="0"/>
              </a:rPr>
              <a:t>-request-quota</a:t>
            </a:r>
            <a:r>
              <a:rPr lang="en-US" sz="1600" b="0">
                <a:solidFill>
                  <a:srgbClr val="505050"/>
                </a:solidFill>
                <a:latin typeface="Segoe UI Semilight"/>
              </a:rPr>
              <a:t> and the </a:t>
            </a:r>
            <a:r>
              <a:rPr lang="en-US" sz="1600">
                <a:solidFill>
                  <a:srgbClr val="505050"/>
                </a:solidFill>
                <a:latin typeface="Segoe UI Semibold" panose="020B0702040204020203" pitchFamily="34" charset="0"/>
                <a:cs typeface="Segoe UI Semibold" panose="020B0702040204020203" pitchFamily="34" charset="0"/>
              </a:rPr>
              <a:t>x-</a:t>
            </a:r>
            <a:r>
              <a:rPr lang="en-US" sz="1600" err="1">
                <a:solidFill>
                  <a:srgbClr val="505050"/>
                </a:solidFill>
                <a:latin typeface="Segoe UI Semibold" panose="020B0702040204020203" pitchFamily="34" charset="0"/>
                <a:cs typeface="Segoe UI Semibold" panose="020B0702040204020203" pitchFamily="34" charset="0"/>
              </a:rPr>
              <a:t>ms</a:t>
            </a:r>
            <a:r>
              <a:rPr lang="en-US" sz="1600">
                <a:solidFill>
                  <a:srgbClr val="505050"/>
                </a:solidFill>
                <a:latin typeface="Segoe UI Semibold" panose="020B0702040204020203" pitchFamily="34" charset="0"/>
                <a:cs typeface="Segoe UI Semibold" panose="020B0702040204020203" pitchFamily="34" charset="0"/>
              </a:rPr>
              <a:t>-request-usage</a:t>
            </a:r>
            <a:r>
              <a:rPr lang="en-US" sz="1600" b="0">
                <a:solidFill>
                  <a:srgbClr val="505050"/>
                </a:solidFill>
                <a:latin typeface="Segoe UI Semilight"/>
              </a:rPr>
              <a:t> headers provide the </a:t>
            </a:r>
            <a:r>
              <a:rPr lang="en-US" sz="1600">
                <a:solidFill>
                  <a:srgbClr val="505050"/>
                </a:solidFill>
                <a:latin typeface="Segoe UI Semibold" panose="020B0702040204020203" pitchFamily="34" charset="0"/>
                <a:cs typeface="Segoe UI Semibold" panose="020B0702040204020203" pitchFamily="34" charset="0"/>
              </a:rPr>
              <a:t>storage quota</a:t>
            </a:r>
            <a:r>
              <a:rPr lang="en-US" sz="1600" b="0">
                <a:solidFill>
                  <a:srgbClr val="505050"/>
                </a:solidFill>
                <a:latin typeface="Segoe UI Semilight"/>
              </a:rPr>
              <a:t> and </a:t>
            </a:r>
            <a:r>
              <a:rPr lang="en-US" sz="1600">
                <a:solidFill>
                  <a:srgbClr val="505050"/>
                </a:solidFill>
                <a:latin typeface="Segoe UI Semibold" panose="020B0702040204020203" pitchFamily="34" charset="0"/>
                <a:cs typeface="Segoe UI Semibold" panose="020B0702040204020203" pitchFamily="34" charset="0"/>
              </a:rPr>
              <a:t>usage</a:t>
            </a:r>
            <a:r>
              <a:rPr lang="en-US" sz="1600" b="0">
                <a:solidFill>
                  <a:srgbClr val="505050"/>
                </a:solidFill>
                <a:latin typeface="Segoe UI Semilight"/>
              </a:rPr>
              <a:t> of the collection.</a:t>
            </a:r>
          </a:p>
          <a:p>
            <a:pPr lvl="0"/>
            <a:r>
              <a:rPr lang="en-US" sz="1600">
                <a:solidFill>
                  <a:srgbClr val="505050"/>
                </a:solidFill>
                <a:latin typeface="Segoe UI Semibold" panose="020B0702040204020203" pitchFamily="34" charset="0"/>
                <a:cs typeface="Segoe UI Semibold" panose="020B0702040204020203" pitchFamily="34" charset="0"/>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Update Index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latin typeface="+mj-lt"/>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082621"/>
          </a:xfrm>
        </p:spPr>
        <p:txBody>
          <a:bodyPr/>
          <a:lstStyle/>
          <a:p>
            <a:r>
              <a:rPr lang="en-US"/>
              <a:t>Using the popular query language, SQL, to access semi-structured JSON data.</a:t>
            </a:r>
          </a:p>
          <a:p>
            <a:endParaRPr lang="en-US"/>
          </a:p>
          <a:p>
            <a:pPr algn="ctr"/>
            <a:r>
              <a:rPr lang="en-US" i="1"/>
              <a:t>This module will reference querying in the context of the SQL API for Azure Cosmos DB.</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a:t>SQL SYNTAX</a:t>
            </a:r>
          </a:p>
        </p:txBody>
      </p:sp>
      <p:grpSp>
        <p:nvGrpSpPr>
          <p:cNvPr id="7" name="Group 6">
            <a:extLst>
              <a:ext uri="{FF2B5EF4-FFF2-40B4-BE49-F238E27FC236}">
                <a16:creationId xmlns:a16="http://schemas.microsoft.com/office/drawing/2014/main" id="{F33F9189-F412-4F7F-9D78-AEB81200883B}"/>
              </a:ext>
            </a:extLst>
          </p:cNvPr>
          <p:cNvGrpSpPr/>
          <p:nvPr/>
        </p:nvGrpSpPr>
        <p:grpSpPr>
          <a:xfrm>
            <a:off x="6970176" y="1068138"/>
            <a:ext cx="4399543" cy="4387847"/>
            <a:chOff x="6573936" y="1068138"/>
            <a:chExt cx="4399543" cy="4387847"/>
          </a:xfrm>
        </p:grpSpPr>
        <p:sp>
          <p:nvSpPr>
            <p:cNvPr id="22" name="Oval 15">
              <a:extLst>
                <a:ext uri="{FF2B5EF4-FFF2-40B4-BE49-F238E27FC236}">
                  <a16:creationId xmlns:a16="http://schemas.microsoft.com/office/drawing/2014/main" id="{7D101CC0-EEBE-4B41-A3DA-8A03192A838B}"/>
                </a:ext>
              </a:extLst>
            </p:cNvPr>
            <p:cNvSpPr>
              <a:spLocks noChangeArrowheads="1"/>
            </p:cNvSpPr>
            <p:nvPr/>
          </p:nvSpPr>
          <p:spPr bwMode="auto">
            <a:xfrm>
              <a:off x="6673671" y="1068138"/>
              <a:ext cx="467180" cy="48292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701466D2-13BB-4C5E-BF4C-57C3121C615D}"/>
                </a:ext>
              </a:extLst>
            </p:cNvPr>
            <p:cNvSpPr>
              <a:spLocks/>
            </p:cNvSpPr>
            <p:nvPr/>
          </p:nvSpPr>
          <p:spPr bwMode="auto">
            <a:xfrm>
              <a:off x="6573936" y="1551065"/>
              <a:ext cx="650903" cy="341198"/>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Freeform 17">
              <a:extLst>
                <a:ext uri="{FF2B5EF4-FFF2-40B4-BE49-F238E27FC236}">
                  <a16:creationId xmlns:a16="http://schemas.microsoft.com/office/drawing/2014/main" id="{729E2E36-66EE-4FD3-8F1E-FADE8996109D}"/>
                </a:ext>
              </a:extLst>
            </p:cNvPr>
            <p:cNvSpPr>
              <a:spLocks/>
            </p:cNvSpPr>
            <p:nvPr/>
          </p:nvSpPr>
          <p:spPr bwMode="auto">
            <a:xfrm>
              <a:off x="7104107" y="1183620"/>
              <a:ext cx="656152" cy="493425"/>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18">
              <a:extLst>
                <a:ext uri="{FF2B5EF4-FFF2-40B4-BE49-F238E27FC236}">
                  <a16:creationId xmlns:a16="http://schemas.microsoft.com/office/drawing/2014/main" id="{E09E2885-D938-4D48-99E0-4848F2565EBE}"/>
                </a:ext>
              </a:extLst>
            </p:cNvPr>
            <p:cNvSpPr>
              <a:spLocks noChangeShapeType="1"/>
            </p:cNvSpPr>
            <p:nvPr/>
          </p:nvSpPr>
          <p:spPr bwMode="auto">
            <a:xfrm flipV="1">
              <a:off x="7371817" y="1677046"/>
              <a:ext cx="0" cy="167975"/>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19">
              <a:extLst>
                <a:ext uri="{FF2B5EF4-FFF2-40B4-BE49-F238E27FC236}">
                  <a16:creationId xmlns:a16="http://schemas.microsoft.com/office/drawing/2014/main" id="{C39B6886-FC8C-4257-9507-CEC6882155B3}"/>
                </a:ext>
              </a:extLst>
            </p:cNvPr>
            <p:cNvSpPr>
              <a:spLocks/>
            </p:cNvSpPr>
            <p:nvPr/>
          </p:nvSpPr>
          <p:spPr bwMode="auto">
            <a:xfrm>
              <a:off x="7681520" y="1278106"/>
              <a:ext cx="309704" cy="566914"/>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Line 20">
              <a:extLst>
                <a:ext uri="{FF2B5EF4-FFF2-40B4-BE49-F238E27FC236}">
                  <a16:creationId xmlns:a16="http://schemas.microsoft.com/office/drawing/2014/main" id="{CE94D636-0F27-42DB-84A8-19A633ECC91F}"/>
                </a:ext>
              </a:extLst>
            </p:cNvPr>
            <p:cNvSpPr>
              <a:spLocks noChangeShapeType="1"/>
            </p:cNvSpPr>
            <p:nvPr/>
          </p:nvSpPr>
          <p:spPr bwMode="auto">
            <a:xfrm flipH="1">
              <a:off x="7224839" y="1845020"/>
              <a:ext cx="325451"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21">
              <a:extLst>
                <a:ext uri="{FF2B5EF4-FFF2-40B4-BE49-F238E27FC236}">
                  <a16:creationId xmlns:a16="http://schemas.microsoft.com/office/drawing/2014/main" id="{D9E07979-F10E-441D-9940-A64D9AA0EE14}"/>
                </a:ext>
              </a:extLst>
            </p:cNvPr>
            <p:cNvSpPr>
              <a:spLocks noChangeShapeType="1"/>
            </p:cNvSpPr>
            <p:nvPr/>
          </p:nvSpPr>
          <p:spPr bwMode="auto">
            <a:xfrm flipH="1">
              <a:off x="7760259" y="1456579"/>
              <a:ext cx="23096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Line 22">
              <a:extLst>
                <a:ext uri="{FF2B5EF4-FFF2-40B4-BE49-F238E27FC236}">
                  <a16:creationId xmlns:a16="http://schemas.microsoft.com/office/drawing/2014/main" id="{9EE5FF11-C94C-4ACF-959C-8DF6BAC14566}"/>
                </a:ext>
              </a:extLst>
            </p:cNvPr>
            <p:cNvSpPr>
              <a:spLocks noChangeShapeType="1"/>
            </p:cNvSpPr>
            <p:nvPr/>
          </p:nvSpPr>
          <p:spPr bwMode="auto">
            <a:xfrm flipH="1">
              <a:off x="7760259" y="1608806"/>
              <a:ext cx="23096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3" name="Line 23">
              <a:extLst>
                <a:ext uri="{FF2B5EF4-FFF2-40B4-BE49-F238E27FC236}">
                  <a16:creationId xmlns:a16="http://schemas.microsoft.com/office/drawing/2014/main" id="{A2F1963B-6765-4974-BCC2-A21994D1309A}"/>
                </a:ext>
              </a:extLst>
            </p:cNvPr>
            <p:cNvSpPr>
              <a:spLocks noChangeShapeType="1"/>
            </p:cNvSpPr>
            <p:nvPr/>
          </p:nvSpPr>
          <p:spPr bwMode="auto">
            <a:xfrm>
              <a:off x="7272082" y="1330598"/>
              <a:ext cx="99735" cy="194221"/>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B9D44212-7ED3-47F7-B2D1-665F8EA85C64}"/>
                </a:ext>
              </a:extLst>
            </p:cNvPr>
            <p:cNvSpPr>
              <a:spLocks/>
            </p:cNvSpPr>
            <p:nvPr/>
          </p:nvSpPr>
          <p:spPr bwMode="auto">
            <a:xfrm>
              <a:off x="7471552" y="1309601"/>
              <a:ext cx="99735" cy="215217"/>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806057A-44B6-44DE-9BCE-19288A3BCE77}"/>
                </a:ext>
              </a:extLst>
            </p:cNvPr>
            <p:cNvGrpSpPr/>
            <p:nvPr/>
          </p:nvGrpSpPr>
          <p:grpSpPr>
            <a:xfrm>
              <a:off x="7858245" y="2378897"/>
              <a:ext cx="2979660" cy="2979660"/>
              <a:chOff x="2448227" y="4402944"/>
              <a:chExt cx="3244970" cy="3244970"/>
            </a:xfrm>
          </p:grpSpPr>
          <p:sp>
            <p:nvSpPr>
              <p:cNvPr id="10" name="Freeform: Shape 962">
                <a:extLst>
                  <a:ext uri="{FF2B5EF4-FFF2-40B4-BE49-F238E27FC236}">
                    <a16:creationId xmlns:a16="http://schemas.microsoft.com/office/drawing/2014/main" id="{7E124F9E-3A7D-4954-9CEB-C9C53837453B}"/>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1" name="Freeform: Shape 260">
                <a:extLst>
                  <a:ext uri="{FF2B5EF4-FFF2-40B4-BE49-F238E27FC236}">
                    <a16:creationId xmlns:a16="http://schemas.microsoft.com/office/drawing/2014/main" id="{713FFAA8-AF5F-449F-ADBD-04E45D4DB620}"/>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3" name="Cylinder 513">
              <a:extLst>
                <a:ext uri="{FF2B5EF4-FFF2-40B4-BE49-F238E27FC236}">
                  <a16:creationId xmlns:a16="http://schemas.microsoft.com/office/drawing/2014/main" id="{022B5A29-AABD-4F6B-BE31-EC9FD2AFA1AB}"/>
                </a:ext>
              </a:extLst>
            </p:cNvPr>
            <p:cNvSpPr>
              <a:spLocks noChangeAspect="1"/>
            </p:cNvSpPr>
            <p:nvPr/>
          </p:nvSpPr>
          <p:spPr bwMode="auto">
            <a:xfrm>
              <a:off x="10699159" y="2735683"/>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7" name="Cylinder 513">
              <a:extLst>
                <a:ext uri="{FF2B5EF4-FFF2-40B4-BE49-F238E27FC236}">
                  <a16:creationId xmlns:a16="http://schemas.microsoft.com/office/drawing/2014/main" id="{C1DE952C-8F9A-4AF2-A068-F30013F1F1B1}"/>
                </a:ext>
              </a:extLst>
            </p:cNvPr>
            <p:cNvSpPr>
              <a:spLocks noChangeAspect="1"/>
            </p:cNvSpPr>
            <p:nvPr/>
          </p:nvSpPr>
          <p:spPr bwMode="auto">
            <a:xfrm>
              <a:off x="10243594" y="509559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8" name="Cylinder 513">
              <a:extLst>
                <a:ext uri="{FF2B5EF4-FFF2-40B4-BE49-F238E27FC236}">
                  <a16:creationId xmlns:a16="http://schemas.microsoft.com/office/drawing/2014/main" id="{CDBBC875-1DD3-4A74-A816-C301003281FE}"/>
                </a:ext>
              </a:extLst>
            </p:cNvPr>
            <p:cNvSpPr>
              <a:spLocks noChangeAspect="1"/>
            </p:cNvSpPr>
            <p:nvPr/>
          </p:nvSpPr>
          <p:spPr bwMode="auto">
            <a:xfrm>
              <a:off x="7517824" y="390420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9" name="Cylinder 513">
              <a:extLst>
                <a:ext uri="{FF2B5EF4-FFF2-40B4-BE49-F238E27FC236}">
                  <a16:creationId xmlns:a16="http://schemas.microsoft.com/office/drawing/2014/main" id="{F17BB481-7E06-4EBA-A99B-66B8FD4674FF}"/>
                </a:ext>
              </a:extLst>
            </p:cNvPr>
            <p:cNvSpPr>
              <a:spLocks noChangeAspect="1"/>
            </p:cNvSpPr>
            <p:nvPr/>
          </p:nvSpPr>
          <p:spPr bwMode="auto">
            <a:xfrm>
              <a:off x="8025603" y="2401887"/>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12C9C20F-E47F-4D8D-99F9-70C85C2572E3}"/>
                </a:ext>
              </a:extLst>
            </p:cNvPr>
            <p:cNvCxnSpPr>
              <a:cxnSpLocks/>
              <a:endCxn id="13" idx="2"/>
            </p:cNvCxnSpPr>
            <p:nvPr/>
          </p:nvCxnSpPr>
          <p:spPr>
            <a:xfrm>
              <a:off x="7445751" y="1740018"/>
              <a:ext cx="3253408" cy="1175860"/>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5C588BA-48F1-48B9-96A9-CFDF0D55FEFB}"/>
                </a:ext>
              </a:extLst>
            </p:cNvPr>
            <p:cNvCxnSpPr>
              <a:cxnSpLocks/>
              <a:endCxn id="19" idx="1"/>
            </p:cNvCxnSpPr>
            <p:nvPr/>
          </p:nvCxnSpPr>
          <p:spPr>
            <a:xfrm>
              <a:off x="7445751" y="1740018"/>
              <a:ext cx="717012" cy="661869"/>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B7584F2-DA4A-43B5-9E96-103ECB83DBE0}"/>
                </a:ext>
              </a:extLst>
            </p:cNvPr>
            <p:cNvCxnSpPr>
              <a:cxnSpLocks/>
              <a:endCxn id="17" idx="2"/>
            </p:cNvCxnSpPr>
            <p:nvPr/>
          </p:nvCxnSpPr>
          <p:spPr>
            <a:xfrm>
              <a:off x="7445751" y="1740018"/>
              <a:ext cx="2797843" cy="3535773"/>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0A7A0DF-6841-4E54-956C-44D14C63C6C0}"/>
                </a:ext>
              </a:extLst>
            </p:cNvPr>
            <p:cNvCxnSpPr>
              <a:cxnSpLocks/>
              <a:endCxn id="18" idx="1"/>
            </p:cNvCxnSpPr>
            <p:nvPr/>
          </p:nvCxnSpPr>
          <p:spPr>
            <a:xfrm>
              <a:off x="7429660" y="1756075"/>
              <a:ext cx="225324" cy="214813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97644877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a:t>SQL QUERY SYNTAX</a:t>
            </a:r>
          </a:p>
        </p:txBody>
      </p:sp>
      <p:sp>
        <p:nvSpPr>
          <p:cNvPr id="5" name="Text Placeholder 4">
            <a:extLst>
              <a:ext uri="{FF2B5EF4-FFF2-40B4-BE49-F238E27FC236}">
                <a16:creationId xmlns:a16="http://schemas.microsoft.com/office/drawing/2014/main" id="{34BA68C5-E31C-46F3-9EE7-9925C9A8F0CD}"/>
              </a:ext>
            </a:extLst>
          </p:cNvPr>
          <p:cNvSpPr txBox="1">
            <a:spLocks/>
          </p:cNvSpPr>
          <p:nvPr/>
        </p:nvSpPr>
        <p:spPr>
          <a:xfrm>
            <a:off x="269240" y="3773985"/>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a:solidFill>
                  <a:schemeClr val="tx1"/>
                </a:solidFill>
                <a:latin typeface="Consolas" panose="020B0609020204030204" pitchFamily="49" charset="0"/>
              </a:rPr>
              <a:t>SELECT </a:t>
            </a:r>
          </a:p>
          <a:p>
            <a:pPr>
              <a:spcBef>
                <a:spcPts val="300"/>
              </a:spcBef>
              <a:spcAft>
                <a:spcPts val="300"/>
              </a:spcAft>
            </a:pPr>
            <a:r>
              <a:rPr lang="en-US" sz="1800" b="0">
                <a:solidFill>
                  <a:schemeClr val="tx1"/>
                </a:solidFill>
                <a:latin typeface="Consolas" panose="020B0609020204030204" pitchFamily="49" charset="0"/>
              </a:rPr>
              <a:t>    tickets.id,</a:t>
            </a:r>
          </a:p>
          <a:p>
            <a:pPr>
              <a:spcBef>
                <a:spcPts val="300"/>
              </a:spcBef>
              <a:spcAft>
                <a:spcPts val="300"/>
              </a:spcAft>
            </a:pPr>
            <a:r>
              <a:rPr lang="en-US" sz="1800" b="0">
                <a:solidFill>
                  <a:schemeClr val="tx1"/>
                </a:solidFill>
                <a:latin typeface="Consolas" panose="020B0609020204030204" pitchFamily="49" charset="0"/>
              </a:rPr>
              <a:t>    tickets</a:t>
            </a:r>
            <a:r>
              <a:rPr lang="en-US" sz="1800" b="0" err="1">
                <a:solidFill>
                  <a:schemeClr val="tx1"/>
                </a:solidFill>
                <a:latin typeface="Consolas" panose="020B0609020204030204" pitchFamily="49" charset="0"/>
              </a:rPr>
              <a:t>.pricePaid</a:t>
            </a:r>
            <a:endParaRPr lang="en-US" sz="1800" b="0">
              <a:solidFill>
                <a:schemeClr val="tx1"/>
              </a:solidFill>
              <a:latin typeface="Consolas" panose="020B0609020204030204" pitchFamily="49" charset="0"/>
            </a:endParaRPr>
          </a:p>
          <a:p>
            <a:pPr>
              <a:spcBef>
                <a:spcPts val="300"/>
              </a:spcBef>
              <a:spcAft>
                <a:spcPts val="300"/>
              </a:spcAft>
            </a:pPr>
            <a:r>
              <a:rPr lang="en-US" sz="1800" b="0">
                <a:solidFill>
                  <a:schemeClr val="tx1"/>
                </a:solidFill>
                <a:latin typeface="Consolas" panose="020B0609020204030204" pitchFamily="49" charset="0"/>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929485"/>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BASIC QUERY SYNTAX</a:t>
            </a:r>
          </a:p>
          <a:p>
            <a:endParaRPr lang="en-US" sz="1600">
              <a:solidFill>
                <a:srgbClr val="0078D7"/>
              </a:solidFill>
            </a:endParaRPr>
          </a:p>
          <a:p>
            <a:r>
              <a:rPr lang="en-US" sz="1600" b="0">
                <a:solidFill>
                  <a:srgbClr val="505050"/>
                </a:solidFill>
                <a:latin typeface="Segoe UI Semilight"/>
              </a:rPr>
              <a:t>The </a:t>
            </a:r>
            <a:r>
              <a:rPr lang="en-US" sz="1600">
                <a:solidFill>
                  <a:srgbClr val="505050"/>
                </a:solidFill>
                <a:latin typeface="Segoe UI Semibold" panose="020B0702040204020203" pitchFamily="34" charset="0"/>
                <a:cs typeface="Segoe UI Semibold" panose="020B0702040204020203" pitchFamily="34" charset="0"/>
              </a:rPr>
              <a:t>SELECT</a:t>
            </a:r>
            <a:r>
              <a:rPr lang="en-US" sz="1600" b="0">
                <a:solidFill>
                  <a:srgbClr val="505050"/>
                </a:solidFill>
                <a:latin typeface="Segoe UI Semilight"/>
              </a:rPr>
              <a:t> &amp; </a:t>
            </a:r>
            <a:r>
              <a:rPr lang="en-US" sz="1600">
                <a:solidFill>
                  <a:srgbClr val="505050"/>
                </a:solidFill>
                <a:latin typeface="Segoe UI Semibold" panose="020B0702040204020203" pitchFamily="34" charset="0"/>
                <a:cs typeface="Segoe UI Semibold" panose="020B0702040204020203" pitchFamily="34" charset="0"/>
              </a:rPr>
              <a:t>FROM</a:t>
            </a:r>
            <a:r>
              <a:rPr lang="en-US" sz="1600" b="0">
                <a:solidFill>
                  <a:srgbClr val="505050"/>
                </a:solidFill>
                <a:latin typeface="Segoe UI Semilight"/>
              </a:rPr>
              <a:t> keywords are the basic components of every query. </a:t>
            </a:r>
            <a:endParaRPr lang="en-US">
              <a:solidFill>
                <a:srgbClr val="0078D7"/>
              </a:solidFill>
            </a:endParaRPr>
          </a:p>
        </p:txBody>
      </p:sp>
      <p:sp>
        <p:nvSpPr>
          <p:cNvPr id="9" name="Text Placeholder 4">
            <a:extLst>
              <a:ext uri="{FF2B5EF4-FFF2-40B4-BE49-F238E27FC236}">
                <a16:creationId xmlns:a16="http://schemas.microsoft.com/office/drawing/2014/main" id="{68AB2E94-6F45-454F-921E-A55F03353597}"/>
              </a:ext>
            </a:extLst>
          </p:cNvPr>
          <p:cNvSpPr txBox="1">
            <a:spLocks/>
          </p:cNvSpPr>
          <p:nvPr/>
        </p:nvSpPr>
        <p:spPr>
          <a:xfrm>
            <a:off x="5755640" y="3768450"/>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a:solidFill>
                  <a:schemeClr val="tx1"/>
                </a:solidFill>
                <a:latin typeface="Consolas" panose="020B0609020204030204" pitchFamily="49" charset="0"/>
              </a:rPr>
              <a:t>SELECT </a:t>
            </a:r>
          </a:p>
          <a:p>
            <a:pPr>
              <a:spcBef>
                <a:spcPts val="300"/>
              </a:spcBef>
              <a:spcAft>
                <a:spcPts val="300"/>
              </a:spcAft>
            </a:pPr>
            <a:r>
              <a:rPr lang="en-US" sz="1800" b="0">
                <a:solidFill>
                  <a:schemeClr val="tx1"/>
                </a:solidFill>
                <a:latin typeface="Consolas" panose="020B0609020204030204" pitchFamily="49" charset="0"/>
              </a:rPr>
              <a:t>    t.id,</a:t>
            </a:r>
          </a:p>
          <a:p>
            <a:pPr>
              <a:spcBef>
                <a:spcPts val="300"/>
              </a:spcBef>
              <a:spcAft>
                <a:spcPts val="300"/>
              </a:spcAft>
            </a:pPr>
            <a:r>
              <a:rPr lang="en-US" sz="1800" b="0">
                <a:solidFill>
                  <a:schemeClr val="tx1"/>
                </a:solidFill>
                <a:latin typeface="Consolas" panose="020B0609020204030204" pitchFamily="49" charset="0"/>
              </a:rPr>
              <a:t>    t</a:t>
            </a:r>
            <a:r>
              <a:rPr lang="en-US" sz="1800" b="0" err="1">
                <a:solidFill>
                  <a:schemeClr val="tx1"/>
                </a:solidFill>
                <a:latin typeface="Consolas" panose="020B0609020204030204" pitchFamily="49" charset="0"/>
              </a:rPr>
              <a:t>.pricePaid</a:t>
            </a:r>
            <a:endParaRPr lang="en-US" sz="1800" b="0">
              <a:solidFill>
                <a:schemeClr val="tx1"/>
              </a:solidFill>
              <a:latin typeface="Consolas" panose="020B0609020204030204" pitchFamily="49" charset="0"/>
            </a:endParaRPr>
          </a:p>
          <a:p>
            <a:pPr>
              <a:spcBef>
                <a:spcPts val="300"/>
              </a:spcBef>
              <a:spcAft>
                <a:spcPts val="300"/>
              </a:spcAft>
            </a:pPr>
            <a:r>
              <a:rPr lang="en-US" sz="1800" b="0">
                <a:solidFill>
                  <a:schemeClr val="tx1"/>
                </a:solidFill>
                <a:latin typeface="Consolas" panose="020B0609020204030204" pitchFamily="49" charset="0"/>
              </a:rPr>
              <a:t>FROM tickets t</a:t>
            </a:r>
          </a:p>
        </p:txBody>
      </p:sp>
    </p:spTree>
    <p:extLst>
      <p:ext uri="{BB962C8B-B14F-4D97-AF65-F5344CB8AC3E}">
        <p14:creationId xmlns:p14="http://schemas.microsoft.com/office/powerpoint/2010/main" val="203995345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a:t>SQL QUERY SYNTAX - WHERE</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FILTERING</a:t>
            </a:r>
          </a:p>
          <a:p>
            <a:endParaRPr lang="en-US" sz="1600">
              <a:solidFill>
                <a:srgbClr val="0078D7"/>
              </a:solidFill>
            </a:endParaRPr>
          </a:p>
          <a:p>
            <a:r>
              <a:rPr lang="en-US" sz="1600">
                <a:solidFill>
                  <a:srgbClr val="505050"/>
                </a:solidFill>
                <a:latin typeface="Segoe UI Semibold" panose="020B0702040204020203" pitchFamily="34" charset="0"/>
                <a:cs typeface="Segoe UI Semibold" panose="020B0702040204020203" pitchFamily="34" charset="0"/>
              </a:rPr>
              <a:t>WHERE</a:t>
            </a:r>
            <a:r>
              <a:rPr lang="en-US" sz="1600" b="0">
                <a:solidFill>
                  <a:srgbClr val="505050"/>
                </a:solidFill>
                <a:latin typeface="Segoe UI Semilight"/>
              </a:rPr>
              <a:t> supports complex scalar expressions including arithmetic, comparison and logical operators</a:t>
            </a:r>
            <a:endParaRPr lang="en-US">
              <a:solidFill>
                <a:srgbClr val="0078D7"/>
              </a:solidFill>
            </a:endParaRPr>
          </a:p>
        </p:txBody>
      </p:sp>
      <p:sp>
        <p:nvSpPr>
          <p:cNvPr id="9" name="Text Placeholder 4">
            <a:extLst>
              <a:ext uri="{FF2B5EF4-FFF2-40B4-BE49-F238E27FC236}">
                <a16:creationId xmlns:a16="http://schemas.microsoft.com/office/drawing/2014/main" id="{3F85E965-3724-404E-AD07-4C061288E96B}"/>
              </a:ext>
            </a:extLst>
          </p:cNvPr>
          <p:cNvSpPr txBox="1">
            <a:spLocks/>
          </p:cNvSpPr>
          <p:nvPr/>
        </p:nvSpPr>
        <p:spPr>
          <a:xfrm>
            <a:off x="269240" y="3773985"/>
            <a:ext cx="5486400" cy="2492990"/>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a:solidFill>
                  <a:schemeClr val="tx1"/>
                </a:solidFill>
                <a:latin typeface="Consolas" panose="020B0609020204030204" pitchFamily="49" charset="0"/>
              </a:rPr>
              <a:t>SELECT </a:t>
            </a:r>
          </a:p>
          <a:p>
            <a:pPr>
              <a:spcBef>
                <a:spcPts val="300"/>
              </a:spcBef>
              <a:spcAft>
                <a:spcPts val="300"/>
              </a:spcAft>
            </a:pPr>
            <a:r>
              <a:rPr lang="en-US" sz="1800" b="0">
                <a:solidFill>
                  <a:schemeClr val="tx1"/>
                </a:solidFill>
                <a:latin typeface="Consolas" panose="020B0609020204030204" pitchFamily="49" charset="0"/>
              </a:rPr>
              <a:t>    tickets.id,</a:t>
            </a:r>
          </a:p>
          <a:p>
            <a:pPr>
              <a:spcBef>
                <a:spcPts val="300"/>
              </a:spcBef>
              <a:spcAft>
                <a:spcPts val="300"/>
              </a:spcAft>
            </a:pPr>
            <a:r>
              <a:rPr lang="en-US" sz="1800" b="0">
                <a:solidFill>
                  <a:schemeClr val="tx1"/>
                </a:solidFill>
                <a:latin typeface="Consolas" panose="020B0609020204030204" pitchFamily="49" charset="0"/>
              </a:rPr>
              <a:t>    tickets</a:t>
            </a:r>
            <a:r>
              <a:rPr lang="en-US" sz="1800" b="0" err="1">
                <a:solidFill>
                  <a:schemeClr val="tx1"/>
                </a:solidFill>
                <a:latin typeface="Consolas" panose="020B0609020204030204" pitchFamily="49" charset="0"/>
              </a:rPr>
              <a:t>.pricePaid</a:t>
            </a:r>
            <a:endParaRPr lang="en-US" sz="1800" b="0">
              <a:solidFill>
                <a:schemeClr val="tx1"/>
              </a:solidFill>
              <a:latin typeface="Consolas" panose="020B0609020204030204" pitchFamily="49" charset="0"/>
            </a:endParaRPr>
          </a:p>
          <a:p>
            <a:pPr>
              <a:spcBef>
                <a:spcPts val="300"/>
              </a:spcBef>
              <a:spcAft>
                <a:spcPts val="300"/>
              </a:spcAft>
            </a:pPr>
            <a:r>
              <a:rPr lang="en-US" sz="1800" b="0">
                <a:solidFill>
                  <a:schemeClr val="tx1"/>
                </a:solidFill>
                <a:latin typeface="Consolas" panose="020B0609020204030204" pitchFamily="49" charset="0"/>
              </a:rPr>
              <a:t>FROM tickets</a:t>
            </a:r>
          </a:p>
          <a:p>
            <a:pPr>
              <a:spcBef>
                <a:spcPts val="300"/>
              </a:spcBef>
              <a:spcAft>
                <a:spcPts val="300"/>
              </a:spcAft>
            </a:pPr>
            <a:r>
              <a:rPr lang="en-US" sz="1800" b="0">
                <a:solidFill>
                  <a:schemeClr val="tx1"/>
                </a:solidFill>
                <a:latin typeface="Consolas" panose="020B0609020204030204" pitchFamily="49" charset="0"/>
              </a:rPr>
              <a:t>WHERE </a:t>
            </a:r>
          </a:p>
          <a:p>
            <a:pPr>
              <a:spcBef>
                <a:spcPts val="300"/>
              </a:spcBef>
              <a:spcAft>
                <a:spcPts val="300"/>
              </a:spcAft>
            </a:pPr>
            <a:r>
              <a:rPr lang="en-US" sz="1800" b="0">
                <a:solidFill>
                  <a:schemeClr val="tx1"/>
                </a:solidFill>
                <a:latin typeface="Consolas" panose="020B0609020204030204" pitchFamily="49" charset="0"/>
              </a:rPr>
              <a:t>    tickets</a:t>
            </a:r>
            <a:r>
              <a:rPr lang="en-US" sz="1800" b="0" err="1">
                <a:solidFill>
                  <a:schemeClr val="tx1"/>
                </a:solidFill>
                <a:latin typeface="Consolas" panose="020B0609020204030204" pitchFamily="49" charset="0"/>
              </a:rPr>
              <a:t>.pricePaid</a:t>
            </a:r>
            <a:r>
              <a:rPr lang="en-US" sz="1800" b="0">
                <a:solidFill>
                  <a:schemeClr val="tx1"/>
                </a:solidFill>
                <a:latin typeface="Consolas" panose="020B0609020204030204" pitchFamily="49" charset="0"/>
              </a:rPr>
              <a:t> &gt; 500.00 AND</a:t>
            </a:r>
          </a:p>
          <a:p>
            <a:pPr>
              <a:spcBef>
                <a:spcPts val="300"/>
              </a:spcBef>
              <a:spcAft>
                <a:spcPts val="300"/>
              </a:spcAft>
            </a:pPr>
            <a:r>
              <a:rPr lang="en-US" sz="1800" b="0">
                <a:solidFill>
                  <a:schemeClr val="tx1"/>
                </a:solidFill>
                <a:latin typeface="Consolas" panose="020B0609020204030204" pitchFamily="49" charset="0"/>
              </a:rPr>
              <a:t>    tickets</a:t>
            </a:r>
            <a:r>
              <a:rPr lang="en-US" sz="1800" b="0" err="1">
                <a:solidFill>
                  <a:schemeClr val="tx1"/>
                </a:solidFill>
                <a:latin typeface="Consolas" panose="020B0609020204030204" pitchFamily="49" charset="0"/>
              </a:rPr>
              <a:t>.pricePaid</a:t>
            </a:r>
            <a:r>
              <a:rPr lang="en-US" sz="1800" b="0">
                <a:solidFill>
                  <a:schemeClr val="tx1"/>
                </a:solidFill>
                <a:latin typeface="Consolas" panose="020B0609020204030204" pitchFamily="49" charset="0"/>
              </a:rPr>
              <a:t> &lt;= 1000.00</a:t>
            </a:r>
          </a:p>
        </p:txBody>
      </p:sp>
    </p:spTree>
    <p:extLst>
      <p:ext uri="{BB962C8B-B14F-4D97-AF65-F5344CB8AC3E}">
        <p14:creationId xmlns:p14="http://schemas.microsoft.com/office/powerpoint/2010/main" val="42801161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a:t>SQL QUERY SYNTAX - PROJECTION</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JSON PROJECTION</a:t>
            </a:r>
          </a:p>
          <a:p>
            <a:endParaRPr lang="en-US" sz="1600">
              <a:solidFill>
                <a:srgbClr val="0078D7"/>
              </a:solidFill>
            </a:endParaRPr>
          </a:p>
          <a:p>
            <a:r>
              <a:rPr lang="en-US" sz="1600" b="0">
                <a:solidFill>
                  <a:srgbClr val="505050"/>
                </a:solidFill>
                <a:latin typeface="Segoe UI Semilight"/>
              </a:rPr>
              <a:t>If your workloads require a specific JSON schema, Azure Cosmos DB supports JSON projection within its queries</a:t>
            </a:r>
            <a:endParaRPr lang="en-US">
              <a:solidFill>
                <a:srgbClr val="0078D7"/>
              </a:solidFill>
            </a:endParaRPr>
          </a:p>
        </p:txBody>
      </p:sp>
      <p:sp>
        <p:nvSpPr>
          <p:cNvPr id="9" name="Text Placeholder 4">
            <a:extLst>
              <a:ext uri="{FF2B5EF4-FFF2-40B4-BE49-F238E27FC236}">
                <a16:creationId xmlns:a16="http://schemas.microsoft.com/office/drawing/2014/main" id="{7A63AEDB-4346-49A9-A7B7-B477022007DB}"/>
              </a:ext>
            </a:extLst>
          </p:cNvPr>
          <p:cNvSpPr>
            <a:spLocks noGrp="1"/>
          </p:cNvSpPr>
          <p:nvPr>
            <p:ph type="body" sz="quarter" idx="10"/>
          </p:nvPr>
        </p:nvSpPr>
        <p:spPr>
          <a:xfrm>
            <a:off x="679899" y="3173338"/>
            <a:ext cx="5728002" cy="3631763"/>
          </a:xfrm>
        </p:spPr>
        <p:txBody>
          <a:bodyPr lIns="91440" tIns="91440" rIns="91440" bIns="91440"/>
          <a:lstStyle/>
          <a:p>
            <a:pPr>
              <a:spcBef>
                <a:spcPts val="300"/>
              </a:spcBef>
              <a:spcAft>
                <a:spcPts val="300"/>
              </a:spcAft>
            </a:pPr>
            <a:r>
              <a:rPr lang="en-US" sz="1300" b="0">
                <a:solidFill>
                  <a:schemeClr val="tx1"/>
                </a:solidFill>
                <a:latin typeface="Consolas" panose="020B0609020204030204" pitchFamily="49" charset="0"/>
              </a:rPr>
              <a:t>SELECT {</a:t>
            </a:r>
          </a:p>
          <a:p>
            <a:pPr>
              <a:spcBef>
                <a:spcPts val="300"/>
              </a:spcBef>
              <a:spcAft>
                <a:spcPts val="300"/>
              </a:spcAft>
            </a:pPr>
            <a:r>
              <a:rPr lang="en-US" sz="1300" b="0">
                <a:solidFill>
                  <a:schemeClr val="tx1"/>
                </a:solidFill>
                <a:latin typeface="Consolas" panose="020B0609020204030204" pitchFamily="49" charset="0"/>
              </a:rPr>
              <a:t>    "id": tickets.id,</a:t>
            </a:r>
          </a:p>
          <a:p>
            <a:pPr>
              <a:spcBef>
                <a:spcPts val="300"/>
              </a:spcBef>
              <a:spcAft>
                <a:spcPts val="300"/>
              </a:spcAft>
            </a:pP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flightNumber</a:t>
            </a: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tickets.assignedFlight.flightNumber</a:t>
            </a:r>
            <a:r>
              <a:rPr lang="en-US" sz="1300" b="0">
                <a:solidFill>
                  <a:schemeClr val="tx1"/>
                </a:solidFill>
                <a:latin typeface="Consolas" panose="020B0609020204030204" pitchFamily="49" charset="0"/>
              </a:rPr>
              <a:t>,</a:t>
            </a:r>
          </a:p>
          <a:p>
            <a:pPr>
              <a:spcBef>
                <a:spcPts val="300"/>
              </a:spcBef>
              <a:spcAft>
                <a:spcPts val="300"/>
              </a:spcAft>
            </a:pPr>
            <a:r>
              <a:rPr lang="en-US" sz="1300" b="0">
                <a:solidFill>
                  <a:schemeClr val="tx1"/>
                </a:solidFill>
                <a:latin typeface="Consolas" panose="020B0609020204030204" pitchFamily="49" charset="0"/>
              </a:rPr>
              <a:t>    "purchase": {</a:t>
            </a:r>
          </a:p>
          <a:p>
            <a:pPr>
              <a:spcBef>
                <a:spcPts val="300"/>
              </a:spcBef>
              <a:spcAft>
                <a:spcPts val="300"/>
              </a:spcAft>
            </a:pPr>
            <a:r>
              <a:rPr lang="en-US" sz="1300" b="0">
                <a:solidFill>
                  <a:schemeClr val="tx1"/>
                </a:solidFill>
                <a:latin typeface="Consolas" panose="020B0609020204030204" pitchFamily="49" charset="0"/>
              </a:rPr>
              <a:t>        "cost": </a:t>
            </a:r>
            <a:r>
              <a:rPr lang="en-US" sz="1300" b="0" err="1">
                <a:solidFill>
                  <a:schemeClr val="tx1"/>
                </a:solidFill>
                <a:latin typeface="Consolas" panose="020B0609020204030204" pitchFamily="49" charset="0"/>
              </a:rPr>
              <a:t>tickets.pricePaid</a:t>
            </a:r>
            <a:endParaRPr lang="en-US" sz="1300" b="0">
              <a:solidFill>
                <a:schemeClr val="tx1"/>
              </a:solidFill>
              <a:latin typeface="Consolas" panose="020B0609020204030204" pitchFamily="49" charset="0"/>
            </a:endParaRPr>
          </a:p>
          <a:p>
            <a:pPr>
              <a:spcBef>
                <a:spcPts val="300"/>
              </a:spcBef>
              <a:spcAft>
                <a:spcPts val="300"/>
              </a:spcAft>
            </a:pPr>
            <a:r>
              <a:rPr lang="en-US" sz="1300" b="0">
                <a:solidFill>
                  <a:schemeClr val="tx1"/>
                </a:solidFill>
                <a:latin typeface="Consolas" panose="020B0609020204030204" pitchFamily="49" charset="0"/>
              </a:rPr>
              <a:t>    },</a:t>
            </a:r>
          </a:p>
          <a:p>
            <a:pPr>
              <a:spcBef>
                <a:spcPts val="300"/>
              </a:spcBef>
              <a:spcAft>
                <a:spcPts val="300"/>
              </a:spcAft>
            </a:pPr>
            <a:r>
              <a:rPr lang="en-US" sz="1300" b="0">
                <a:solidFill>
                  <a:schemeClr val="tx1"/>
                </a:solidFill>
                <a:latin typeface="Consolas" panose="020B0609020204030204" pitchFamily="49" charset="0"/>
              </a:rPr>
              <a:t>    "stops": [</a:t>
            </a:r>
          </a:p>
          <a:p>
            <a:pPr>
              <a:spcBef>
                <a:spcPts val="300"/>
              </a:spcBef>
              <a:spcAft>
                <a:spcPts val="300"/>
              </a:spcAft>
            </a:pP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tickets.assignedFlight.origin</a:t>
            </a:r>
            <a:r>
              <a:rPr lang="en-US" sz="1300" b="0">
                <a:solidFill>
                  <a:schemeClr val="tx1"/>
                </a:solidFill>
                <a:latin typeface="Consolas" panose="020B0609020204030204" pitchFamily="49" charset="0"/>
              </a:rPr>
              <a:t>,</a:t>
            </a:r>
          </a:p>
          <a:p>
            <a:pPr>
              <a:spcBef>
                <a:spcPts val="300"/>
              </a:spcBef>
              <a:spcAft>
                <a:spcPts val="300"/>
              </a:spcAft>
            </a:pP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tickets.assignedFlight.destination</a:t>
            </a:r>
            <a:endParaRPr lang="en-US" sz="1300" b="0">
              <a:solidFill>
                <a:schemeClr val="tx1"/>
              </a:solidFill>
              <a:latin typeface="Consolas" panose="020B0609020204030204" pitchFamily="49" charset="0"/>
            </a:endParaRPr>
          </a:p>
          <a:p>
            <a:pPr>
              <a:spcBef>
                <a:spcPts val="300"/>
              </a:spcBef>
              <a:spcAft>
                <a:spcPts val="300"/>
              </a:spcAft>
            </a:pPr>
            <a:r>
              <a:rPr lang="en-US" sz="1300" b="0">
                <a:solidFill>
                  <a:schemeClr val="tx1"/>
                </a:solidFill>
                <a:latin typeface="Consolas" panose="020B0609020204030204" pitchFamily="49" charset="0"/>
              </a:rPr>
              <a:t>    ]</a:t>
            </a:r>
          </a:p>
          <a:p>
            <a:pPr>
              <a:spcBef>
                <a:spcPts val="300"/>
              </a:spcBef>
              <a:spcAft>
                <a:spcPts val="300"/>
              </a:spcAft>
            </a:pPr>
            <a:r>
              <a:rPr lang="en-US" sz="1300" b="0">
                <a:solidFill>
                  <a:schemeClr val="tx1"/>
                </a:solidFill>
                <a:latin typeface="Consolas" panose="020B0609020204030204" pitchFamily="49" charset="0"/>
              </a:rPr>
              <a:t>} AS ticket</a:t>
            </a:r>
          </a:p>
          <a:p>
            <a:pPr>
              <a:spcBef>
                <a:spcPts val="300"/>
              </a:spcBef>
              <a:spcAft>
                <a:spcPts val="300"/>
              </a:spcAft>
            </a:pPr>
            <a:r>
              <a:rPr lang="en-US" sz="1300" b="0">
                <a:solidFill>
                  <a:schemeClr val="tx1"/>
                </a:solidFill>
                <a:latin typeface="Consolas" panose="020B0609020204030204" pitchFamily="49" charset="0"/>
              </a:rPr>
              <a:t>FROM tickets</a:t>
            </a:r>
          </a:p>
        </p:txBody>
      </p:sp>
      <p:sp>
        <p:nvSpPr>
          <p:cNvPr id="10" name="Text Placeholder 4">
            <a:extLst>
              <a:ext uri="{FF2B5EF4-FFF2-40B4-BE49-F238E27FC236}">
                <a16:creationId xmlns:a16="http://schemas.microsoft.com/office/drawing/2014/main" id="{B8E07DF5-69A9-4E7E-B253-AEE71FD553CC}"/>
              </a:ext>
            </a:extLst>
          </p:cNvPr>
          <p:cNvSpPr txBox="1">
            <a:spLocks/>
          </p:cNvSpPr>
          <p:nvPr/>
        </p:nvSpPr>
        <p:spPr>
          <a:xfrm>
            <a:off x="7123062" y="3604225"/>
            <a:ext cx="4572000"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a:t>[</a:t>
            </a:r>
          </a:p>
          <a:p>
            <a:pPr>
              <a:spcBef>
                <a:spcPts val="0"/>
              </a:spcBef>
            </a:pPr>
            <a:r>
              <a:rPr lang="en-US" sz="1200"/>
              <a:t>    {</a:t>
            </a:r>
          </a:p>
          <a:p>
            <a:pPr>
              <a:spcBef>
                <a:spcPts val="0"/>
              </a:spcBef>
            </a:pPr>
            <a:r>
              <a:rPr lang="en-US" sz="1200"/>
              <a:t>        "ticket": {</a:t>
            </a:r>
          </a:p>
          <a:p>
            <a:pPr>
              <a:spcBef>
                <a:spcPts val="0"/>
              </a:spcBef>
            </a:pPr>
            <a:r>
              <a:rPr lang="en-US" sz="1200"/>
              <a:t>            "id": "6ebe1165836a",</a:t>
            </a:r>
          </a:p>
          <a:p>
            <a:pPr>
              <a:spcBef>
                <a:spcPts val="0"/>
              </a:spcBef>
            </a:pPr>
            <a:r>
              <a:rPr lang="en-US" sz="1200"/>
              <a:t>            "purchase": {</a:t>
            </a:r>
          </a:p>
          <a:p>
            <a:pPr>
              <a:spcBef>
                <a:spcPts val="0"/>
              </a:spcBef>
            </a:pPr>
            <a:r>
              <a:rPr lang="en-US" sz="1200"/>
              <a:t>                "cost": 575.5</a:t>
            </a:r>
          </a:p>
          <a:p>
            <a:pPr>
              <a:spcBef>
                <a:spcPts val="0"/>
              </a:spcBef>
            </a:pPr>
            <a:r>
              <a:rPr lang="en-US" sz="1200"/>
              <a:t>            },</a:t>
            </a:r>
          </a:p>
          <a:p>
            <a:pPr>
              <a:spcBef>
                <a:spcPts val="0"/>
              </a:spcBef>
            </a:pPr>
            <a:r>
              <a:rPr lang="en-US" sz="1200"/>
              <a:t>            "stops": [</a:t>
            </a:r>
          </a:p>
          <a:p>
            <a:pPr>
              <a:spcBef>
                <a:spcPts val="0"/>
              </a:spcBef>
            </a:pPr>
            <a:r>
              <a:rPr lang="en-US" sz="1200"/>
              <a:t>                "SEA",</a:t>
            </a:r>
          </a:p>
          <a:p>
            <a:pPr>
              <a:spcBef>
                <a:spcPts val="0"/>
              </a:spcBef>
            </a:pPr>
            <a:r>
              <a:rPr lang="en-US" sz="1200"/>
              <a:t>                "JFK"</a:t>
            </a:r>
          </a:p>
          <a:p>
            <a:pPr>
              <a:spcBef>
                <a:spcPts val="0"/>
              </a:spcBef>
            </a:pPr>
            <a:r>
              <a:rPr lang="en-US" sz="1200"/>
              <a:t>            ]</a:t>
            </a:r>
          </a:p>
          <a:p>
            <a:pPr>
              <a:spcBef>
                <a:spcPts val="0"/>
              </a:spcBef>
            </a:pPr>
            <a:r>
              <a:rPr lang="en-US" sz="1200"/>
              <a:t>        }</a:t>
            </a:r>
          </a:p>
          <a:p>
            <a:pPr>
              <a:spcBef>
                <a:spcPts val="0"/>
              </a:spcBef>
            </a:pPr>
            <a:r>
              <a:rPr lang="en-US" sz="1200"/>
              <a:t>    }</a:t>
            </a:r>
          </a:p>
          <a:p>
            <a:pPr>
              <a:spcBef>
                <a:spcPts val="0"/>
              </a:spcBef>
            </a:pPr>
            <a:r>
              <a:rPr lang="en-US" sz="1200"/>
              <a:t>]</a:t>
            </a:r>
          </a:p>
        </p:txBody>
      </p:sp>
      <p:sp>
        <p:nvSpPr>
          <p:cNvPr id="13" name="Half Frame 12">
            <a:extLst>
              <a:ext uri="{FF2B5EF4-FFF2-40B4-BE49-F238E27FC236}">
                <a16:creationId xmlns:a16="http://schemas.microsoft.com/office/drawing/2014/main" id="{D27E0C8C-DF90-44B3-B801-09C384CC5482}"/>
              </a:ext>
            </a:extLst>
          </p:cNvPr>
          <p:cNvSpPr>
            <a:spLocks noChangeAspect="1"/>
          </p:cNvSpPr>
          <p:nvPr/>
        </p:nvSpPr>
        <p:spPr bwMode="auto">
          <a:xfrm rot="8100000">
            <a:off x="5856011" y="4760619"/>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10670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a:t>SQL QUERY SYNTAX - PROJECTION</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SELECT VALUE</a:t>
            </a:r>
          </a:p>
          <a:p>
            <a:endParaRPr lang="en-US" sz="1600">
              <a:solidFill>
                <a:srgbClr val="0078D7"/>
              </a:solidFill>
            </a:endParaRPr>
          </a:p>
          <a:p>
            <a:r>
              <a:rPr lang="en-US" sz="1600" b="0">
                <a:solidFill>
                  <a:srgbClr val="505050"/>
                </a:solidFill>
                <a:latin typeface="Segoe UI Semilight"/>
              </a:rPr>
              <a:t>The </a:t>
            </a:r>
            <a:r>
              <a:rPr lang="en-US" sz="1600">
                <a:solidFill>
                  <a:srgbClr val="505050"/>
                </a:solidFill>
                <a:latin typeface="Segoe UI Semibold" panose="020B0702040204020203" pitchFamily="34" charset="0"/>
                <a:cs typeface="Segoe UI Semibold" panose="020B0702040204020203" pitchFamily="34" charset="0"/>
              </a:rPr>
              <a:t>VALUE</a:t>
            </a:r>
            <a:r>
              <a:rPr lang="en-US" sz="1600" b="0">
                <a:solidFill>
                  <a:srgbClr val="505050"/>
                </a:solidFill>
                <a:latin typeface="Segoe UI Semilight"/>
              </a:rPr>
              <a:t> keyword can further flatten the result collection if needed for a specific application workload</a:t>
            </a:r>
            <a:endParaRPr lang="en-US">
              <a:solidFill>
                <a:srgbClr val="0078D7"/>
              </a:solidFill>
            </a:endParaRPr>
          </a:p>
        </p:txBody>
      </p:sp>
      <p:sp>
        <p:nvSpPr>
          <p:cNvPr id="18" name="Text Placeholder 4">
            <a:extLst>
              <a:ext uri="{FF2B5EF4-FFF2-40B4-BE49-F238E27FC236}">
                <a16:creationId xmlns:a16="http://schemas.microsoft.com/office/drawing/2014/main" id="{7A5960EE-92C2-4024-A816-FDA4FE1F20FB}"/>
              </a:ext>
            </a:extLst>
          </p:cNvPr>
          <p:cNvSpPr>
            <a:spLocks noGrp="1"/>
          </p:cNvSpPr>
          <p:nvPr>
            <p:ph type="body" sz="quarter" idx="10"/>
          </p:nvPr>
        </p:nvSpPr>
        <p:spPr>
          <a:xfrm>
            <a:off x="679899" y="3173338"/>
            <a:ext cx="5635660" cy="3631763"/>
          </a:xfrm>
        </p:spPr>
        <p:txBody>
          <a:bodyPr lIns="91440" tIns="91440" rIns="91440" bIns="91440"/>
          <a:lstStyle/>
          <a:p>
            <a:pPr>
              <a:spcBef>
                <a:spcPts val="300"/>
              </a:spcBef>
              <a:spcAft>
                <a:spcPts val="300"/>
              </a:spcAft>
            </a:pPr>
            <a:r>
              <a:rPr lang="en-US" sz="1300" b="0">
                <a:solidFill>
                  <a:schemeClr val="tx1"/>
                </a:solidFill>
                <a:latin typeface="Consolas" panose="020B0609020204030204" pitchFamily="49" charset="0"/>
              </a:rPr>
              <a:t>SELECT VALUE {</a:t>
            </a:r>
          </a:p>
          <a:p>
            <a:pPr>
              <a:spcBef>
                <a:spcPts val="300"/>
              </a:spcBef>
              <a:spcAft>
                <a:spcPts val="300"/>
              </a:spcAft>
            </a:pPr>
            <a:r>
              <a:rPr lang="en-US" sz="1300" b="0">
                <a:solidFill>
                  <a:schemeClr val="tx1"/>
                </a:solidFill>
                <a:latin typeface="Consolas" panose="020B0609020204030204" pitchFamily="49" charset="0"/>
              </a:rPr>
              <a:t>    "id": tickets.id,</a:t>
            </a:r>
          </a:p>
          <a:p>
            <a:pPr>
              <a:spcBef>
                <a:spcPts val="300"/>
              </a:spcBef>
              <a:spcAft>
                <a:spcPts val="300"/>
              </a:spcAft>
            </a:pP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flightNumber</a:t>
            </a: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tickets.assignedFlight.flightNumber</a:t>
            </a:r>
            <a:r>
              <a:rPr lang="en-US" sz="1300" b="0">
                <a:solidFill>
                  <a:schemeClr val="tx1"/>
                </a:solidFill>
                <a:latin typeface="Consolas" panose="020B0609020204030204" pitchFamily="49" charset="0"/>
              </a:rPr>
              <a:t>,</a:t>
            </a:r>
          </a:p>
          <a:p>
            <a:pPr>
              <a:spcBef>
                <a:spcPts val="300"/>
              </a:spcBef>
              <a:spcAft>
                <a:spcPts val="300"/>
              </a:spcAft>
            </a:pPr>
            <a:r>
              <a:rPr lang="en-US" sz="1300" b="0">
                <a:solidFill>
                  <a:schemeClr val="tx1"/>
                </a:solidFill>
                <a:latin typeface="Consolas" panose="020B0609020204030204" pitchFamily="49" charset="0"/>
              </a:rPr>
              <a:t>    "purchase": {</a:t>
            </a:r>
          </a:p>
          <a:p>
            <a:pPr>
              <a:spcBef>
                <a:spcPts val="300"/>
              </a:spcBef>
              <a:spcAft>
                <a:spcPts val="300"/>
              </a:spcAft>
            </a:pPr>
            <a:r>
              <a:rPr lang="en-US" sz="1300" b="0">
                <a:solidFill>
                  <a:schemeClr val="tx1"/>
                </a:solidFill>
                <a:latin typeface="Consolas" panose="020B0609020204030204" pitchFamily="49" charset="0"/>
              </a:rPr>
              <a:t>        "cost": </a:t>
            </a:r>
            <a:r>
              <a:rPr lang="en-US" sz="1300" b="0" err="1">
                <a:solidFill>
                  <a:schemeClr val="tx1"/>
                </a:solidFill>
                <a:latin typeface="Consolas" panose="020B0609020204030204" pitchFamily="49" charset="0"/>
              </a:rPr>
              <a:t>tickets.pricePaid</a:t>
            </a:r>
            <a:endParaRPr lang="en-US" sz="1300" b="0">
              <a:solidFill>
                <a:schemeClr val="tx1"/>
              </a:solidFill>
              <a:latin typeface="Consolas" panose="020B0609020204030204" pitchFamily="49" charset="0"/>
            </a:endParaRPr>
          </a:p>
          <a:p>
            <a:pPr>
              <a:spcBef>
                <a:spcPts val="300"/>
              </a:spcBef>
              <a:spcAft>
                <a:spcPts val="300"/>
              </a:spcAft>
            </a:pPr>
            <a:r>
              <a:rPr lang="en-US" sz="1300" b="0">
                <a:solidFill>
                  <a:schemeClr val="tx1"/>
                </a:solidFill>
                <a:latin typeface="Consolas" panose="020B0609020204030204" pitchFamily="49" charset="0"/>
              </a:rPr>
              <a:t>    },</a:t>
            </a:r>
          </a:p>
          <a:p>
            <a:pPr>
              <a:spcBef>
                <a:spcPts val="300"/>
              </a:spcBef>
              <a:spcAft>
                <a:spcPts val="300"/>
              </a:spcAft>
            </a:pPr>
            <a:r>
              <a:rPr lang="en-US" sz="1300" b="0">
                <a:solidFill>
                  <a:schemeClr val="tx1"/>
                </a:solidFill>
                <a:latin typeface="Consolas" panose="020B0609020204030204" pitchFamily="49" charset="0"/>
              </a:rPr>
              <a:t>    "stops": [</a:t>
            </a:r>
          </a:p>
          <a:p>
            <a:pPr>
              <a:spcBef>
                <a:spcPts val="300"/>
              </a:spcBef>
              <a:spcAft>
                <a:spcPts val="300"/>
              </a:spcAft>
            </a:pP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tickets.assignedFlight.origin</a:t>
            </a:r>
            <a:r>
              <a:rPr lang="en-US" sz="1300" b="0">
                <a:solidFill>
                  <a:schemeClr val="tx1"/>
                </a:solidFill>
                <a:latin typeface="Consolas" panose="020B0609020204030204" pitchFamily="49" charset="0"/>
              </a:rPr>
              <a:t>,</a:t>
            </a:r>
          </a:p>
          <a:p>
            <a:pPr>
              <a:spcBef>
                <a:spcPts val="300"/>
              </a:spcBef>
              <a:spcAft>
                <a:spcPts val="300"/>
              </a:spcAft>
            </a:pPr>
            <a:r>
              <a:rPr lang="en-US" sz="1300" b="0">
                <a:solidFill>
                  <a:schemeClr val="tx1"/>
                </a:solidFill>
                <a:latin typeface="Consolas" panose="020B0609020204030204" pitchFamily="49" charset="0"/>
              </a:rPr>
              <a:t>        </a:t>
            </a:r>
            <a:r>
              <a:rPr lang="en-US" sz="1300" b="0" err="1">
                <a:solidFill>
                  <a:schemeClr val="tx1"/>
                </a:solidFill>
                <a:latin typeface="Consolas" panose="020B0609020204030204" pitchFamily="49" charset="0"/>
              </a:rPr>
              <a:t>tickets.assignedFlight.destination</a:t>
            </a:r>
            <a:endParaRPr lang="en-US" sz="1300" b="0">
              <a:solidFill>
                <a:schemeClr val="tx1"/>
              </a:solidFill>
              <a:latin typeface="Consolas" panose="020B0609020204030204" pitchFamily="49" charset="0"/>
            </a:endParaRPr>
          </a:p>
          <a:p>
            <a:pPr>
              <a:spcBef>
                <a:spcPts val="300"/>
              </a:spcBef>
              <a:spcAft>
                <a:spcPts val="300"/>
              </a:spcAft>
            </a:pPr>
            <a:r>
              <a:rPr lang="en-US" sz="1300" b="0">
                <a:solidFill>
                  <a:schemeClr val="tx1"/>
                </a:solidFill>
                <a:latin typeface="Consolas" panose="020B0609020204030204" pitchFamily="49" charset="0"/>
              </a:rPr>
              <a:t>    ]</a:t>
            </a:r>
          </a:p>
          <a:p>
            <a:pPr>
              <a:spcBef>
                <a:spcPts val="300"/>
              </a:spcBef>
              <a:spcAft>
                <a:spcPts val="300"/>
              </a:spcAft>
            </a:pPr>
            <a:r>
              <a:rPr lang="en-US" sz="1300" b="0">
                <a:solidFill>
                  <a:schemeClr val="tx1"/>
                </a:solidFill>
                <a:latin typeface="Consolas" panose="020B0609020204030204" pitchFamily="49" charset="0"/>
              </a:rPr>
              <a:t>}</a:t>
            </a:r>
          </a:p>
          <a:p>
            <a:pPr>
              <a:spcBef>
                <a:spcPts val="300"/>
              </a:spcBef>
              <a:spcAft>
                <a:spcPts val="300"/>
              </a:spcAft>
            </a:pPr>
            <a:r>
              <a:rPr lang="en-US" sz="1300" b="0">
                <a:solidFill>
                  <a:schemeClr val="tx1"/>
                </a:solidFill>
                <a:latin typeface="Consolas" panose="020B0609020204030204" pitchFamily="49" charset="0"/>
              </a:rPr>
              <a:t>FROM tickets</a:t>
            </a:r>
          </a:p>
        </p:txBody>
      </p:sp>
      <p:sp>
        <p:nvSpPr>
          <p:cNvPr id="19" name="Text Placeholder 4">
            <a:extLst>
              <a:ext uri="{FF2B5EF4-FFF2-40B4-BE49-F238E27FC236}">
                <a16:creationId xmlns:a16="http://schemas.microsoft.com/office/drawing/2014/main" id="{1E166FBC-BEB8-4027-85DE-267FA752512C}"/>
              </a:ext>
            </a:extLst>
          </p:cNvPr>
          <p:cNvSpPr txBox="1">
            <a:spLocks/>
          </p:cNvSpPr>
          <p:nvPr/>
        </p:nvSpPr>
        <p:spPr>
          <a:xfrm>
            <a:off x="7123062" y="3788891"/>
            <a:ext cx="4572000" cy="2400657"/>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a:t>[</a:t>
            </a:r>
          </a:p>
          <a:p>
            <a:pPr>
              <a:spcBef>
                <a:spcPts val="0"/>
              </a:spcBef>
            </a:pPr>
            <a:r>
              <a:rPr lang="en-US" sz="1200"/>
              <a:t>    {</a:t>
            </a:r>
          </a:p>
          <a:p>
            <a:pPr>
              <a:spcBef>
                <a:spcPts val="0"/>
              </a:spcBef>
            </a:pPr>
            <a:r>
              <a:rPr lang="en-US" sz="1200"/>
              <a:t>        "id": "6ebe1165836a",</a:t>
            </a:r>
          </a:p>
          <a:p>
            <a:pPr>
              <a:spcBef>
                <a:spcPts val="0"/>
              </a:spcBef>
            </a:pPr>
            <a:r>
              <a:rPr lang="en-US" sz="1200"/>
              <a:t>        "purchase": {</a:t>
            </a:r>
          </a:p>
          <a:p>
            <a:pPr>
              <a:spcBef>
                <a:spcPts val="0"/>
              </a:spcBef>
            </a:pPr>
            <a:r>
              <a:rPr lang="en-US" sz="1200"/>
              <a:t>            "cost": 575.5</a:t>
            </a:r>
          </a:p>
          <a:p>
            <a:pPr>
              <a:spcBef>
                <a:spcPts val="0"/>
              </a:spcBef>
            </a:pPr>
            <a:r>
              <a:rPr lang="en-US" sz="1200"/>
              <a:t>        },</a:t>
            </a:r>
          </a:p>
          <a:p>
            <a:pPr>
              <a:spcBef>
                <a:spcPts val="0"/>
              </a:spcBef>
            </a:pPr>
            <a:r>
              <a:rPr lang="en-US" sz="1200"/>
              <a:t>        "stops": [</a:t>
            </a:r>
          </a:p>
          <a:p>
            <a:pPr>
              <a:spcBef>
                <a:spcPts val="0"/>
              </a:spcBef>
            </a:pPr>
            <a:r>
              <a:rPr lang="en-US" sz="1200"/>
              <a:t>            "SEA",</a:t>
            </a:r>
          </a:p>
          <a:p>
            <a:pPr>
              <a:spcBef>
                <a:spcPts val="0"/>
              </a:spcBef>
            </a:pPr>
            <a:r>
              <a:rPr lang="en-US" sz="1200"/>
              <a:t>            "JFK"</a:t>
            </a:r>
          </a:p>
          <a:p>
            <a:pPr>
              <a:spcBef>
                <a:spcPts val="0"/>
              </a:spcBef>
            </a:pPr>
            <a:r>
              <a:rPr lang="en-US" sz="1200"/>
              <a:t>        ]</a:t>
            </a:r>
          </a:p>
          <a:p>
            <a:pPr>
              <a:spcBef>
                <a:spcPts val="0"/>
              </a:spcBef>
            </a:pPr>
            <a:r>
              <a:rPr lang="en-US" sz="1200"/>
              <a:t>    }</a:t>
            </a:r>
          </a:p>
          <a:p>
            <a:pPr>
              <a:spcBef>
                <a:spcPts val="0"/>
              </a:spcBef>
            </a:pPr>
            <a:r>
              <a:rPr lang="en-US" sz="1200"/>
              <a:t>]</a:t>
            </a:r>
          </a:p>
        </p:txBody>
      </p:sp>
      <p:sp>
        <p:nvSpPr>
          <p:cNvPr id="20" name="Half Frame 19">
            <a:extLst>
              <a:ext uri="{FF2B5EF4-FFF2-40B4-BE49-F238E27FC236}">
                <a16:creationId xmlns:a16="http://schemas.microsoft.com/office/drawing/2014/main" id="{0C382AF2-4D69-4110-B8CE-F5E55DA48332}"/>
              </a:ext>
            </a:extLst>
          </p:cNvPr>
          <p:cNvSpPr>
            <a:spLocks noChangeAspect="1"/>
          </p:cNvSpPr>
          <p:nvPr/>
        </p:nvSpPr>
        <p:spPr bwMode="auto">
          <a:xfrm rot="8100000">
            <a:off x="5856011" y="4760619"/>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167544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134955"/>
            <a:ext cx="5486400" cy="4416594"/>
          </a:xfrm>
        </p:spPr>
        <p:txBody>
          <a:bodyPr/>
          <a:lstStyle/>
          <a:p>
            <a:pPr>
              <a:spcBef>
                <a:spcPts val="300"/>
              </a:spcBef>
              <a:spcAft>
                <a:spcPts val="300"/>
              </a:spcAft>
            </a:pPr>
            <a:r>
              <a:rPr lang="en-US" sz="1500"/>
              <a:t>{</a:t>
            </a:r>
          </a:p>
          <a:p>
            <a:pPr>
              <a:spcBef>
                <a:spcPts val="300"/>
              </a:spcBef>
              <a:spcAft>
                <a:spcPts val="300"/>
              </a:spcAft>
            </a:pPr>
            <a:r>
              <a:rPr lang="en-US" sz="1500"/>
              <a:t>    "</a:t>
            </a:r>
            <a:r>
              <a:rPr lang="en-US" sz="1500" err="1"/>
              <a:t>pricePaid</a:t>
            </a:r>
            <a:r>
              <a:rPr lang="en-US" sz="1500"/>
              <a:t>": 575.5,</a:t>
            </a:r>
          </a:p>
          <a:p>
            <a:pPr>
              <a:spcBef>
                <a:spcPts val="300"/>
              </a:spcBef>
              <a:spcAft>
                <a:spcPts val="300"/>
              </a:spcAft>
            </a:pPr>
            <a:r>
              <a:rPr lang="en-US" sz="1500"/>
              <a:t>    "</a:t>
            </a:r>
            <a:r>
              <a:rPr lang="en-US" sz="1500" err="1"/>
              <a:t>assignedFlight</a:t>
            </a:r>
            <a:r>
              <a:rPr lang="en-US" sz="1500"/>
              <a:t>": {</a:t>
            </a:r>
          </a:p>
          <a:p>
            <a:pPr>
              <a:spcBef>
                <a:spcPts val="300"/>
              </a:spcBef>
              <a:spcAft>
                <a:spcPts val="300"/>
              </a:spcAft>
            </a:pPr>
            <a:r>
              <a:rPr lang="en-US" sz="1500"/>
              <a:t>        "number": "F125",</a:t>
            </a:r>
          </a:p>
          <a:p>
            <a:pPr>
              <a:spcBef>
                <a:spcPts val="300"/>
              </a:spcBef>
              <a:spcAft>
                <a:spcPts val="300"/>
              </a:spcAft>
            </a:pPr>
            <a:r>
              <a:rPr lang="en-US" sz="1500"/>
              <a:t>        "origin": "SEA",</a:t>
            </a:r>
          </a:p>
          <a:p>
            <a:pPr>
              <a:spcBef>
                <a:spcPts val="300"/>
              </a:spcBef>
              <a:spcAft>
                <a:spcPts val="300"/>
              </a:spcAft>
            </a:pPr>
            <a:r>
              <a:rPr lang="en-US" sz="1500"/>
              <a:t>        "destination": "JFK"</a:t>
            </a:r>
          </a:p>
          <a:p>
            <a:pPr>
              <a:spcBef>
                <a:spcPts val="300"/>
              </a:spcBef>
              <a:spcAft>
                <a:spcPts val="300"/>
              </a:spcAft>
            </a:pPr>
            <a:r>
              <a:rPr lang="en-US" sz="1500"/>
              <a:t>    },</a:t>
            </a:r>
          </a:p>
          <a:p>
            <a:pPr>
              <a:spcBef>
                <a:spcPts val="300"/>
              </a:spcBef>
              <a:spcAft>
                <a:spcPts val="300"/>
              </a:spcAft>
            </a:pPr>
            <a:r>
              <a:rPr lang="en-US" sz="1500"/>
              <a:t>    "seat": “12A",</a:t>
            </a:r>
          </a:p>
          <a:p>
            <a:pPr>
              <a:spcBef>
                <a:spcPts val="300"/>
              </a:spcBef>
              <a:spcAft>
                <a:spcPts val="300"/>
              </a:spcAft>
            </a:pPr>
            <a:r>
              <a:rPr lang="en-US" sz="1500"/>
              <a:t>    "requests": [</a:t>
            </a:r>
          </a:p>
          <a:p>
            <a:pPr>
              <a:spcBef>
                <a:spcPts val="300"/>
              </a:spcBef>
              <a:spcAft>
                <a:spcPts val="300"/>
              </a:spcAft>
            </a:pPr>
            <a:r>
              <a:rPr lang="en-US" sz="1500"/>
              <a:t>        "</a:t>
            </a:r>
            <a:r>
              <a:rPr lang="en-US" sz="1500" err="1"/>
              <a:t>kosher_meal</a:t>
            </a:r>
            <a:r>
              <a:rPr lang="en-US" sz="1500"/>
              <a:t>",</a:t>
            </a:r>
          </a:p>
          <a:p>
            <a:pPr>
              <a:spcBef>
                <a:spcPts val="300"/>
              </a:spcBef>
              <a:spcAft>
                <a:spcPts val="300"/>
              </a:spcAft>
            </a:pPr>
            <a:r>
              <a:rPr lang="en-US" sz="1500"/>
              <a:t>        "</a:t>
            </a:r>
            <a:r>
              <a:rPr lang="en-US" sz="1500" err="1"/>
              <a:t>aisle_seat</a:t>
            </a:r>
            <a:r>
              <a:rPr lang="en-US" sz="1500"/>
              <a:t>"</a:t>
            </a:r>
          </a:p>
          <a:p>
            <a:pPr>
              <a:spcBef>
                <a:spcPts val="300"/>
              </a:spcBef>
              <a:spcAft>
                <a:spcPts val="300"/>
              </a:spcAft>
            </a:pPr>
            <a:r>
              <a:rPr lang="en-US" sz="1500"/>
              <a:t>    ],</a:t>
            </a:r>
          </a:p>
          <a:p>
            <a:pPr>
              <a:spcBef>
                <a:spcPts val="300"/>
              </a:spcBef>
              <a:spcAft>
                <a:spcPts val="300"/>
              </a:spcAft>
            </a:pPr>
            <a:r>
              <a:rPr lang="en-US" sz="1500"/>
              <a:t>    "id": "6ebe1165836a"</a:t>
            </a:r>
          </a:p>
          <a:p>
            <a:pPr>
              <a:spcBef>
                <a:spcPts val="300"/>
              </a:spcBef>
              <a:spcAft>
                <a:spcPts val="300"/>
              </a:spcAft>
            </a:pPr>
            <a:r>
              <a:rPr lang="en-US" sz="15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40" y="1196646"/>
            <a:ext cx="9386204" cy="92948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rgbClr val="0078D7"/>
                </a:solidFill>
              </a:rPr>
              <a:t>Azure Cosmos DB supports intra-document JOIN’s for de-normalized arrays</a:t>
            </a:r>
          </a:p>
          <a:p>
            <a:endParaRPr lang="en-US" sz="1600">
              <a:solidFill>
                <a:srgbClr val="0078D7"/>
              </a:solidFill>
            </a:endParaRPr>
          </a:p>
          <a:p>
            <a:r>
              <a:rPr lang="en-US" sz="1600">
                <a:solidFill>
                  <a:srgbClr val="0078D7"/>
                </a:solidFill>
              </a:rPr>
              <a:t>Let’s assume that we have two JSON documents in a collection: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6310"/>
            <a:ext cx="5486400" cy="441659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500"/>
              <a:t>{</a:t>
            </a:r>
          </a:p>
          <a:p>
            <a:pPr>
              <a:spcBef>
                <a:spcPts val="300"/>
              </a:spcBef>
              <a:spcAft>
                <a:spcPts val="300"/>
              </a:spcAft>
            </a:pPr>
            <a:r>
              <a:rPr lang="en-US" sz="1500"/>
              <a:t>    "</a:t>
            </a:r>
            <a:r>
              <a:rPr lang="en-US" sz="1500" err="1"/>
              <a:t>pricePaid</a:t>
            </a:r>
            <a:r>
              <a:rPr lang="en-US" sz="1500"/>
              <a:t>": 234.75,</a:t>
            </a:r>
          </a:p>
          <a:p>
            <a:pPr>
              <a:spcBef>
                <a:spcPts val="300"/>
              </a:spcBef>
              <a:spcAft>
                <a:spcPts val="300"/>
              </a:spcAft>
            </a:pPr>
            <a:r>
              <a:rPr lang="en-US" sz="1500"/>
              <a:t>    "</a:t>
            </a:r>
            <a:r>
              <a:rPr lang="en-US" sz="1500" err="1"/>
              <a:t>assignedFlight</a:t>
            </a:r>
            <a:r>
              <a:rPr lang="en-US" sz="1500"/>
              <a:t>": {</a:t>
            </a:r>
          </a:p>
          <a:p>
            <a:pPr>
              <a:spcBef>
                <a:spcPts val="300"/>
              </a:spcBef>
              <a:spcAft>
                <a:spcPts val="300"/>
              </a:spcAft>
            </a:pPr>
            <a:r>
              <a:rPr lang="en-US" sz="1500"/>
              <a:t>        "number": "F752",</a:t>
            </a:r>
          </a:p>
          <a:p>
            <a:pPr>
              <a:spcBef>
                <a:spcPts val="300"/>
              </a:spcBef>
              <a:spcAft>
                <a:spcPts val="300"/>
              </a:spcAft>
            </a:pPr>
            <a:r>
              <a:rPr lang="en-US" sz="1500"/>
              <a:t>        "origin": "SEA",</a:t>
            </a:r>
          </a:p>
          <a:p>
            <a:pPr>
              <a:spcBef>
                <a:spcPts val="300"/>
              </a:spcBef>
              <a:spcAft>
                <a:spcPts val="300"/>
              </a:spcAft>
            </a:pPr>
            <a:r>
              <a:rPr lang="en-US" sz="1500"/>
              <a:t>        "destination": "LGA"</a:t>
            </a:r>
          </a:p>
          <a:p>
            <a:pPr>
              <a:spcBef>
                <a:spcPts val="300"/>
              </a:spcBef>
              <a:spcAft>
                <a:spcPts val="300"/>
              </a:spcAft>
            </a:pPr>
            <a:r>
              <a:rPr lang="en-US" sz="1500"/>
              <a:t>    }, </a:t>
            </a:r>
          </a:p>
          <a:p>
            <a:pPr>
              <a:spcBef>
                <a:spcPts val="300"/>
              </a:spcBef>
              <a:spcAft>
                <a:spcPts val="300"/>
              </a:spcAft>
            </a:pPr>
            <a:r>
              <a:rPr lang="en-US" sz="1500"/>
              <a:t>    "seat": "14C",</a:t>
            </a:r>
          </a:p>
          <a:p>
            <a:pPr>
              <a:spcBef>
                <a:spcPts val="300"/>
              </a:spcBef>
              <a:spcAft>
                <a:spcPts val="300"/>
              </a:spcAft>
            </a:pPr>
            <a:r>
              <a:rPr lang="en-US" sz="1500"/>
              <a:t>    "requests": [</a:t>
            </a:r>
          </a:p>
          <a:p>
            <a:pPr>
              <a:spcBef>
                <a:spcPts val="300"/>
              </a:spcBef>
              <a:spcAft>
                <a:spcPts val="300"/>
              </a:spcAft>
            </a:pPr>
            <a:r>
              <a:rPr lang="en-US" sz="1500"/>
              <a:t>        "</a:t>
            </a:r>
            <a:r>
              <a:rPr lang="en-US" sz="1500" err="1"/>
              <a:t>early_boarding</a:t>
            </a:r>
            <a:r>
              <a:rPr lang="en-US" sz="1500"/>
              <a:t>",</a:t>
            </a:r>
          </a:p>
          <a:p>
            <a:pPr>
              <a:spcBef>
                <a:spcPts val="300"/>
              </a:spcBef>
              <a:spcAft>
                <a:spcPts val="300"/>
              </a:spcAft>
            </a:pPr>
            <a:r>
              <a:rPr lang="en-US" sz="1500"/>
              <a:t>        "</a:t>
            </a:r>
            <a:r>
              <a:rPr lang="en-US" sz="1500" err="1"/>
              <a:t>window_seat</a:t>
            </a:r>
            <a:r>
              <a:rPr lang="en-US" sz="1500"/>
              <a:t>"</a:t>
            </a:r>
          </a:p>
          <a:p>
            <a:pPr>
              <a:spcBef>
                <a:spcPts val="300"/>
              </a:spcBef>
              <a:spcAft>
                <a:spcPts val="300"/>
              </a:spcAft>
            </a:pPr>
            <a:r>
              <a:rPr lang="en-US" sz="1500"/>
              <a:t>    ],</a:t>
            </a:r>
          </a:p>
          <a:p>
            <a:pPr>
              <a:spcBef>
                <a:spcPts val="300"/>
              </a:spcBef>
              <a:spcAft>
                <a:spcPts val="300"/>
              </a:spcAft>
            </a:pPr>
            <a:r>
              <a:rPr lang="en-US" sz="1500"/>
              <a:t>    "id": "c4991b4d2efc"</a:t>
            </a:r>
          </a:p>
          <a:p>
            <a:pPr>
              <a:spcBef>
                <a:spcPts val="300"/>
              </a:spcBef>
              <a:spcAft>
                <a:spcPts val="300"/>
              </a:spcAft>
            </a:pPr>
            <a:r>
              <a:rPr lang="en-US" sz="1500"/>
              <a:t>}</a:t>
            </a:r>
          </a:p>
        </p:txBody>
      </p:sp>
      <p:sp>
        <p:nvSpPr>
          <p:cNvPr id="9" name="Speech Bubble: Rectangle 8">
            <a:extLst>
              <a:ext uri="{FF2B5EF4-FFF2-40B4-BE49-F238E27FC236}">
                <a16:creationId xmlns:a16="http://schemas.microsoft.com/office/drawing/2014/main" id="{138BDB70-FA3B-44B3-850F-C1CB95282023}"/>
              </a:ext>
            </a:extLst>
          </p:cNvPr>
          <p:cNvSpPr/>
          <p:nvPr/>
        </p:nvSpPr>
        <p:spPr bwMode="auto">
          <a:xfrm>
            <a:off x="3075411" y="4560179"/>
            <a:ext cx="3093720" cy="615553"/>
          </a:xfrm>
          <a:prstGeom prst="wedgeRectCallout">
            <a:avLst>
              <a:gd name="adj1" fmla="val -58271"/>
              <a:gd name="adj2" fmla="val -13619"/>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a:gradFill>
                  <a:gsLst>
                    <a:gs pos="0">
                      <a:srgbClr val="505050"/>
                    </a:gs>
                    <a:gs pos="100000">
                      <a:srgbClr val="505050"/>
                    </a:gs>
                  </a:gsLst>
                </a:gradFill>
                <a:cs typeface="Segoe UI Semibold" panose="020B0702040204020203" pitchFamily="34" charset="0"/>
              </a:rPr>
              <a:t>We are interested in querying an array internal to the document</a:t>
            </a:r>
            <a:endParaRPr lang="en-US" sz="140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12153FAD-6F00-814E-9483-B891B4D78D96}"/>
              </a:ext>
            </a:extLst>
          </p:cNvPr>
          <p:cNvSpPr txBox="1"/>
          <p:nvPr/>
        </p:nvSpPr>
        <p:spPr>
          <a:xfrm>
            <a:off x="11073373" y="6199157"/>
            <a:ext cx="803169" cy="369332"/>
          </a:xfrm>
          <a:prstGeom prst="rect">
            <a:avLst/>
          </a:prstGeom>
          <a:noFill/>
        </p:spPr>
        <p:txBody>
          <a:bodyPr wrap="square" rtlCol="0" anchor="ctr">
            <a:spAutoFit/>
          </a:bodyPr>
          <a:lstStyle/>
          <a:p>
            <a:pPr algn="ctr"/>
            <a:r>
              <a:rPr lang="en-US">
                <a:solidFill>
                  <a:schemeClr val="tx2"/>
                </a:solidFill>
                <a:latin typeface="Segoe UI Semilight" panose="020B0402040204020203" pitchFamily="34" charset="0"/>
                <a:cs typeface="Segoe UI Semilight" panose="020B0402040204020203" pitchFamily="34" charset="0"/>
              </a:rPr>
              <a:t>SQL</a:t>
            </a:r>
          </a:p>
        </p:txBody>
      </p:sp>
    </p:spTree>
    <p:extLst>
      <p:ext uri="{BB962C8B-B14F-4D97-AF65-F5344CB8AC3E}">
        <p14:creationId xmlns:p14="http://schemas.microsoft.com/office/powerpoint/2010/main" val="66834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14658</Words>
  <Application>Microsoft Office PowerPoint</Application>
  <PresentationFormat>Widescreen</PresentationFormat>
  <Paragraphs>2899</Paragraphs>
  <Slides>193</Slides>
  <Notes>193</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193</vt:i4>
      </vt:variant>
    </vt:vector>
  </HeadingPairs>
  <TitlesOfParts>
    <vt:vector size="211" baseType="lpstr">
      <vt:lpstr>MS PGothic</vt:lpstr>
      <vt:lpstr>Arial</vt:lpstr>
      <vt:lpstr>Calibri</vt:lpstr>
      <vt:lpstr>Calibri Light</vt:lpstr>
      <vt:lpstr>Consolas</vt:lpstr>
      <vt:lpstr>Gill Sans</vt:lpstr>
      <vt:lpstr>Heiti SC Light</vt:lpstr>
      <vt:lpstr>Mangal</vt:lpstr>
      <vt:lpstr>Segoe MDL2 Assets</vt:lpstr>
      <vt:lpstr>Segoe UI</vt:lpstr>
      <vt:lpstr>Segoe UI Black</vt:lpstr>
      <vt:lpstr>Segoe UI Light</vt:lpstr>
      <vt:lpstr>Segoe UI Semibold</vt:lpstr>
      <vt:lpstr>Segoe UI Semilight</vt:lpstr>
      <vt:lpstr>Times New Roman</vt:lpstr>
      <vt:lpstr>Wingdings</vt:lpstr>
      <vt:lpstr>WHITE TEMPLATE</vt:lpstr>
      <vt:lpstr>1_WHITE TEMPLATE</vt:lpstr>
      <vt:lpstr>Azure Cosmos DB Technical Deep Dive</vt:lpstr>
      <vt:lpstr>Agenda</vt:lpstr>
      <vt:lpstr>Modern apps face new challenges</vt:lpstr>
      <vt:lpstr>Azure Cosmos DB </vt:lpstr>
      <vt:lpstr>Azure Cosmos DB     </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Top 10 reasons why customers use Azure Cosmos DB</vt:lpstr>
      <vt:lpstr>Powering global solutions</vt:lpstr>
      <vt:lpstr>Data distributed and available globally</vt:lpstr>
      <vt:lpstr>Build Real-Time Customer experiences</vt:lpstr>
      <vt:lpstr>Ideal for gaming, IoT and ecommerce</vt:lpstr>
      <vt:lpstr>Massive Scale Telemetry Stores for IOT</vt:lpstr>
      <vt:lpstr>simplified development with serverless architecture</vt:lpstr>
      <vt:lpstr>Run spark over operational data</vt:lpstr>
      <vt:lpstr>Lift and shift  nosql apps</vt:lpstr>
      <vt:lpstr>Azure cosmos db</vt:lpstr>
      <vt:lpstr>Resource Model</vt:lpstr>
      <vt:lpstr>Account URI and Credentials</vt:lpstr>
      <vt:lpstr>Creating Account</vt:lpstr>
      <vt:lpstr>Database Representations</vt:lpstr>
      <vt:lpstr>Container Representations</vt:lpstr>
      <vt:lpstr>Creating Collections – SQL API</vt:lpstr>
      <vt:lpstr>Container-Level Resources</vt:lpstr>
      <vt:lpstr>System Topology (Behind The Scenes)</vt:lpstr>
      <vt:lpstr>Resource Hierarchy</vt:lpstr>
      <vt:lpstr>Partitioning</vt:lpstr>
      <vt:lpstr>Partitions</vt:lpstr>
      <vt:lpstr>Partitions</vt:lpstr>
      <vt:lpstr>Partitions</vt:lpstr>
      <vt:lpstr>Partitions</vt:lpstr>
      <vt:lpstr>Creating Unlimited Containers </vt:lpstr>
      <vt:lpstr>Partition Design</vt:lpstr>
      <vt:lpstr>Partition Design</vt:lpstr>
      <vt:lpstr>Partition Key Choices</vt:lpstr>
      <vt:lpstr>Partition Key Choices</vt:lpstr>
      <vt:lpstr>Partition Granularity</vt:lpstr>
      <vt:lpstr>Partition Granularity</vt:lpstr>
      <vt:lpstr>Partition Granularity</vt:lpstr>
      <vt:lpstr>PARTITION KEY SELECTION</vt:lpstr>
      <vt:lpstr>Partition Key Scenario</vt:lpstr>
      <vt:lpstr>Partition Key Scenario</vt:lpstr>
      <vt:lpstr>Partitions</vt:lpstr>
      <vt:lpstr>Partition Key storage limits</vt:lpstr>
      <vt:lpstr>Design patternS for Large partition keYs</vt:lpstr>
      <vt:lpstr>DESIGN PATTERNS FOR LARGE PARTITION KEYS </vt:lpstr>
      <vt:lpstr>HOT/COLD Partitions</vt:lpstr>
      <vt:lpstr>Query FAN-OUT</vt:lpstr>
      <vt:lpstr>CROSS-PARTITION SDK EXAMPLE</vt:lpstr>
      <vt:lpstr>CROSS-PARTITION SDK EXAMPLE</vt:lpstr>
      <vt:lpstr>CROSS-PARTITION SDK EXAMPLE</vt:lpstr>
      <vt:lpstr>Cross-Partition Query</vt:lpstr>
      <vt:lpstr>Query FAN OUT</vt:lpstr>
      <vt:lpstr>Query FAN OUT</vt:lpstr>
      <vt:lpstr>Query FAN OUT</vt:lpstr>
      <vt:lpstr>Client-Side Query FAN-OUT</vt:lpstr>
      <vt:lpstr>Hands-On Exercise  Creating a Multi-Partition Solution</vt:lpstr>
      <vt:lpstr>Querying</vt:lpstr>
      <vt:lpstr>Query Tuning</vt:lpstr>
      <vt:lpstr>Query Tuning</vt:lpstr>
      <vt:lpstr>Client Query Parallelism</vt:lpstr>
      <vt:lpstr>Client REsponse Buffer</vt:lpstr>
      <vt:lpstr>SDK Query Options</vt:lpstr>
      <vt:lpstr>SDK Query Options</vt:lpstr>
      <vt:lpstr>Request Units</vt:lpstr>
      <vt:lpstr>Request Units</vt:lpstr>
      <vt:lpstr>Request Units</vt:lpstr>
      <vt:lpstr>Measuring RU CHARGE</vt:lpstr>
      <vt:lpstr>Measuring RU CHARGE</vt:lpstr>
      <vt:lpstr>RU Charge Measurement Example</vt:lpstr>
      <vt:lpstr>RU Charge Measurement Example</vt:lpstr>
      <vt:lpstr>RU Charge Measurement Example</vt:lpstr>
      <vt:lpstr>Request Unit Pricing Example</vt:lpstr>
      <vt:lpstr>Tuning a Query</vt:lpstr>
      <vt:lpstr>Validating THROUGHPUT LEVEL Choice</vt:lpstr>
      <vt:lpstr>Cross-Partition Aggregate</vt:lpstr>
      <vt:lpstr>Bounded Location Search Using Geo-Data</vt:lpstr>
      <vt:lpstr>Distance from Center Point Search</vt:lpstr>
      <vt:lpstr>Polygon Shape Search</vt:lpstr>
      <vt:lpstr>Handle any data with no schema or indexing required</vt:lpstr>
      <vt:lpstr>INDEXING JSON Documents</vt:lpstr>
      <vt:lpstr>INDEXING JSON Documents</vt:lpstr>
      <vt:lpstr>INDEXING JSON Documents</vt:lpstr>
      <vt:lpstr>Inverted Index</vt:lpstr>
      <vt:lpstr>Index POLICIES</vt:lpstr>
      <vt:lpstr>Online Index Transformations</vt:lpstr>
      <vt:lpstr>Index Tuning</vt:lpstr>
      <vt:lpstr>SQL SYNTAX</vt:lpstr>
      <vt:lpstr>SQL QUERY SYNTAX</vt:lpstr>
      <vt:lpstr>SQL QUERY SYNTAX - WHERE</vt:lpstr>
      <vt:lpstr>SQL QUERY SYNTAX - PROJECTION</vt:lpstr>
      <vt:lpstr>SQL QUERY SYNTAX - PROJECTION</vt:lpstr>
      <vt:lpstr>INTRA-DOCUMENT JOIN</vt:lpstr>
      <vt:lpstr>INTRA-DOCUMENT JOIN</vt:lpstr>
      <vt:lpstr>INTRA-DOCUMENT JOIN</vt:lpstr>
      <vt:lpstr>INTRA-DOCUMENT JOIN</vt:lpstr>
      <vt:lpstr>Paginated Query REsults</vt:lpstr>
      <vt:lpstr>Paginated Query REsults</vt:lpstr>
      <vt:lpstr>Paginated Query REsults</vt:lpstr>
      <vt:lpstr>SQL Query Parametrization</vt:lpstr>
      <vt:lpstr>SQL QUERY In LINQ</vt:lpstr>
      <vt:lpstr>Hands-On Exercise  Querying the Database Using SQL</vt:lpstr>
      <vt:lpstr>Programming</vt:lpstr>
      <vt:lpstr>Control Concurrency using ETags</vt:lpstr>
      <vt:lpstr>Control Concurrency using ETags</vt:lpstr>
      <vt:lpstr>Stored Procedures</vt:lpstr>
      <vt:lpstr>Simple Stored Procedure</vt:lpstr>
      <vt:lpstr>Multi-DOCUMENT Transactions</vt:lpstr>
      <vt:lpstr>Bounded Execution</vt:lpstr>
      <vt:lpstr>Transaction Continuation Model</vt:lpstr>
      <vt:lpstr>Control Flow</vt:lpstr>
      <vt:lpstr>Stored Procedure Control Flow</vt:lpstr>
      <vt:lpstr>Stored Procedure Control Flow</vt:lpstr>
      <vt:lpstr>Rolling Back Transactions</vt:lpstr>
      <vt:lpstr>Transaction ROLLBACK in Stored Procedure</vt:lpstr>
      <vt:lpstr>Debugging Stored Procedures</vt:lpstr>
      <vt:lpstr>Debugging Stored Procedures</vt:lpstr>
      <vt:lpstr>Debugging Stored Procedures</vt:lpstr>
      <vt:lpstr>Authoring Stored Procedures</vt:lpstr>
      <vt:lpstr>User-defined Functions</vt:lpstr>
      <vt:lpstr>User-Defined Function Definition</vt:lpstr>
      <vt:lpstr>User-Defined Function USAGE in Queries</vt:lpstr>
      <vt:lpstr>Authoring User-Defined Functions</vt:lpstr>
      <vt:lpstr>Modern Reactive Applications</vt:lpstr>
      <vt:lpstr>Change Feed</vt:lpstr>
      <vt:lpstr>Change Feed Scenarios</vt:lpstr>
      <vt:lpstr>Event Sourcing for Microservices</vt:lpstr>
      <vt:lpstr>Materializing Views</vt:lpstr>
      <vt:lpstr>Replicating Data</vt:lpstr>
      <vt:lpstr>Change Feed with partitions</vt:lpstr>
      <vt:lpstr>Change Feed – RETRIEVING Key Ranges</vt:lpstr>
      <vt:lpstr>Change Feed - Consuming Change Feed</vt:lpstr>
      <vt:lpstr>Change Feed Primitives - Consume Change Feed</vt:lpstr>
      <vt:lpstr>Change Feed Processor Library</vt:lpstr>
      <vt:lpstr>Change Feed Processor – Behind The Scenes</vt:lpstr>
      <vt:lpstr>Change Feed PROCESSOR – Interface Implementation</vt:lpstr>
      <vt:lpstr>Change Feed PROCESSOR - Registration</vt:lpstr>
      <vt:lpstr>Change Feed Usage</vt:lpstr>
      <vt:lpstr>Hands-On Exercise  Authoring Stored Procedures Using JavaScript</vt:lpstr>
      <vt:lpstr>Troubleshooting</vt:lpstr>
      <vt:lpstr>Analyzing HTTP Responses</vt:lpstr>
      <vt:lpstr>Response Status Codes</vt:lpstr>
      <vt:lpstr>Response Status Codes</vt:lpstr>
      <vt:lpstr>Response Headers</vt:lpstr>
      <vt:lpstr>Response Headers</vt:lpstr>
      <vt:lpstr>Viewing REST API Response Metadata</vt:lpstr>
      <vt:lpstr>Identifying RATE Limiting</vt:lpstr>
      <vt:lpstr>LOgging</vt:lpstr>
      <vt:lpstr>Viewing Logs in Log Analytics</vt:lpstr>
      <vt:lpstr>Viewing Logs in Log Analytics</vt:lpstr>
      <vt:lpstr>Hands-On Exercise  Troubleshooting Failed and RATE LIMITED Requests</vt:lpstr>
      <vt:lpstr>Modeling &amp; Planning</vt:lpstr>
      <vt:lpstr>Containers</vt:lpstr>
      <vt:lpstr>Co-Locating Types</vt:lpstr>
      <vt:lpstr>Updating Normalized Data</vt:lpstr>
      <vt:lpstr>Updating Normalized Data</vt:lpstr>
      <vt:lpstr>Updating Normalized Data</vt:lpstr>
      <vt:lpstr>Short-Lifetime Data</vt:lpstr>
      <vt:lpstr>Time-to-Live (TTL)</vt:lpstr>
      <vt:lpstr>Expiring Records Using Time-to-Live</vt:lpstr>
      <vt:lpstr>Pruning old records using TTL Values</vt:lpstr>
      <vt:lpstr>Turnkey Global Distribution</vt:lpstr>
      <vt:lpstr>Turnkey Global Distribution</vt:lpstr>
      <vt:lpstr>Replicating Data Globally</vt:lpstr>
      <vt:lpstr>Replicating Data Globally</vt:lpstr>
      <vt:lpstr>Replicating Data Globally</vt:lpstr>
      <vt:lpstr>Automatic Failover</vt:lpstr>
      <vt:lpstr>Automatic Failover</vt:lpstr>
      <vt:lpstr>Manual Failover</vt:lpstr>
      <vt:lpstr>Brewer’s CAP Theorem</vt:lpstr>
      <vt:lpstr>Consistency</vt:lpstr>
      <vt:lpstr>PACELC Theorem</vt:lpstr>
      <vt:lpstr>Consistency</vt:lpstr>
      <vt:lpstr>Consistency</vt:lpstr>
      <vt:lpstr>FIVE WELL-DEFINED CONSISTENCY MODELS</vt:lpstr>
      <vt:lpstr>Consistency Models - Breakdown</vt:lpstr>
      <vt:lpstr>Demystifying CONSISTENCY MODELS</vt:lpstr>
      <vt:lpstr>Strong Consistency</vt:lpstr>
      <vt:lpstr>Eventual Consistency</vt:lpstr>
      <vt:lpstr>Demystifying CONSISTENCY MODELS</vt:lpstr>
      <vt:lpstr>Bounded Staleness Consistency</vt:lpstr>
      <vt:lpstr>Session Consistency</vt:lpstr>
      <vt:lpstr>Consistent Prefix Consistency</vt:lpstr>
      <vt:lpstr>Bounded Staleness in the Portal</vt:lpstr>
      <vt:lpstr>Session Consistency In Code</vt:lpstr>
      <vt:lpstr>Relaxing Consistency In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Technical Deep Dive</dc:title>
  <cp:revision>25</cp:revision>
  <dcterms:modified xsi:type="dcterms:W3CDTF">2018-07-10T17:54:56Z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andrl@microsoft.com</vt:lpwstr>
  </property>
  <property fmtid="{D5CDD505-2E9C-101B-9397-08002B2CF9AE}" pid="5" name="MSIP_Label_f42aa342-8706-4288-bd11-ebb85995028c_SetDate">
    <vt:lpwstr>2018-03-31T02:49:07.4096078Z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